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25"/>
  </p:notesMasterIdLst>
  <p:handoutMasterIdLst>
    <p:handoutMasterId r:id="rId48"/>
  </p:handoutMasterIdLst>
  <p:sldIdLst>
    <p:sldId id="256" r:id="rId8"/>
    <p:sldId id="262" r:id="rId9"/>
    <p:sldId id="263" r:id="rId10"/>
    <p:sldId id="297" r:id="rId11"/>
    <p:sldId id="313" r:id="rId12"/>
    <p:sldId id="342" r:id="rId13"/>
    <p:sldId id="314" r:id="rId14"/>
    <p:sldId id="368" r:id="rId15"/>
    <p:sldId id="315" r:id="rId16"/>
    <p:sldId id="419" r:id="rId17"/>
    <p:sldId id="316" r:id="rId18"/>
    <p:sldId id="418" r:id="rId19"/>
    <p:sldId id="317" r:id="rId20"/>
    <p:sldId id="318" r:id="rId21"/>
    <p:sldId id="319" r:id="rId22"/>
    <p:sldId id="320" r:id="rId23"/>
    <p:sldId id="321" r:id="rId24"/>
    <p:sldId id="322" r:id="rId26"/>
    <p:sldId id="323" r:id="rId27"/>
    <p:sldId id="324" r:id="rId28"/>
    <p:sldId id="394" r:id="rId29"/>
    <p:sldId id="477" r:id="rId30"/>
    <p:sldId id="325" r:id="rId31"/>
    <p:sldId id="326" r:id="rId32"/>
    <p:sldId id="448" r:id="rId33"/>
    <p:sldId id="288" r:id="rId34"/>
    <p:sldId id="327" r:id="rId35"/>
    <p:sldId id="328" r:id="rId36"/>
    <p:sldId id="332" r:id="rId37"/>
    <p:sldId id="333" r:id="rId38"/>
    <p:sldId id="334" r:id="rId39"/>
    <p:sldId id="410" r:id="rId40"/>
    <p:sldId id="289" r:id="rId41"/>
    <p:sldId id="335" r:id="rId42"/>
    <p:sldId id="338" r:id="rId43"/>
    <p:sldId id="339" r:id="rId44"/>
    <p:sldId id="409" r:id="rId45"/>
    <p:sldId id="340" r:id="rId46"/>
    <p:sldId id="281" r:id="rId4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2pPr>
    <a:lvl3pPr marL="9144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3pPr>
    <a:lvl4pPr marL="13716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4pPr>
    <a:lvl5pPr marL="1828800" algn="l" rtl="0" fontAlgn="base">
      <a:spcBef>
        <a:spcPct val="0"/>
      </a:spcBef>
      <a:spcAft>
        <a:spcPct val="0"/>
      </a:spcAft>
      <a:defRPr kern="1200">
        <a:solidFill>
          <a:schemeClr val="tx1"/>
        </a:solidFill>
        <a:latin typeface="Arial" panose="0208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8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5" autoAdjust="0"/>
    <p:restoredTop sz="94660" autoAdjust="0"/>
  </p:normalViewPr>
  <p:slideViewPr>
    <p:cSldViewPr snapToGrid="0">
      <p:cViewPr varScale="1">
        <p:scale>
          <a:sx n="71" d="100"/>
          <a:sy n="71" d="100"/>
        </p:scale>
        <p:origin x="52" y="136"/>
      </p:cViewPr>
      <p:guideLst>
        <p:guide orient="horz" pos="2169"/>
        <p:guide pos="2913"/>
      </p:guideLst>
    </p:cSldViewPr>
  </p:slideViewPr>
  <p:notesTextViewPr>
    <p:cViewPr>
      <p:scale>
        <a:sx n="1" d="1"/>
        <a:sy n="1" d="1"/>
      </p:scale>
      <p:origin x="0" y="0"/>
    </p:cViewPr>
  </p:notesTextViewPr>
  <p:sorterViewPr showFormatting="false">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notesMaster" Target="notesMasters/notesMaster1.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863FDBDB-B66E-4FE2-B21A-261CE369A7D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0CA55047-9ADF-4DAF-A1AC-9A7156A6958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4753DB63-A15F-46C4-BC1D-52812AC3EDB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1BB423AE-4013-4DF8-8224-A146B23E20D5}"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7C0AE70A-A31C-49D1-8BD5-15C410D9535B}"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5310552C-0875-40B6-8BB3-3C556441B1F8}"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3F9A5E8B-93D0-44A4-AD4F-4A9A49632697}"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DBD3E203-2BFA-445B-9733-C8DE8BCBBFF6}"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023B575F-8841-4A16-954E-4470BFB594F5}"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880FE465-9910-40F3-9B34-2616EDD464B6}"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0969EF06-E909-4C2D-BEFF-5A534B52B1D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BF141E09-1474-4C0C-AED1-2B1DDBE6FC43}"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13BCE8DF-6B32-4DFF-9C32-609C92BC2D5E}"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5C16617A-1A1B-4B9A-B797-98679901A36E}"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C5DF42FC-FE03-4C17-983F-CE2D305DAA47}"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890CC382-E7D5-4BFD-BB28-FB5C518BCB94}"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1B232368-84D1-4FC1-87EA-23F2864BE04C}"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A3ACCC82-B36A-4950-887C-1BD156AB6FA4}"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225B1343-4D2B-4ECF-89B5-2F038481EFAD}"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D3C6E966-090D-4979-8537-A628F2AD49A0}"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4F231BA4-9974-4537-90CA-FE75C497F353}"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3163E2DA-AFFF-470B-A5EB-8EE660499284}"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1CCEB12F-B460-4AF9-AF82-26968EF6556E}"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1B14C0BE-7987-4090-B73A-C0740C8E6296}"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EFBE163E-84C0-4DD1-BD3D-E2EAF82678B9}"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25519B17-0F33-46E9-841F-B873D14E8855}"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7E13599F-EA5D-45F8-83F8-05D7DF604346}"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4BA10AA4-7C5D-4BE1-9DA4-7FABCFBC839C}"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D1387CFC-1EC5-4856-AEA4-2A30DD1E8D93}"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173147CE-4ED2-4540-AB62-FE30C396C128}"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757B6E14-D2C3-4C35-A4EF-4D4BE34933E8}"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6D74A70A-41BE-4A6A-A45B-5ACF029AB2D2}"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C3FD861E-C811-4CAE-B96E-E3D68976E46C}"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FDC9F579-7965-4D5A-8977-D28B2FAF980B}"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1D4BD9F2-D486-4D65-9DAD-C44CC8172D27}"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B52DA9E5-1BAF-4F82-9CAD-CBCDA4CFABAE}"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6914A4E1-7EBD-406E-8160-05801738D003}"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1E924399-99C9-4CAC-AF55-292DCE43C564}"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F9FDC883-F62B-40AD-93FB-C415F489B239}"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78E09D39-CB04-4137-97E5-2CDE5E403A82}" type="slidenum">
              <a:rPr lang="zh-CN" altLang="en-US"/>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7400B9C1-8434-40A8-AAFC-333CBF1B39CA}"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EDB4025F-11E0-41AA-8FD2-D7663B9F3559}"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1C660D14-E3AE-4E1C-8922-5D189DC05398}"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5B60E338-5D73-4E95-8DFD-7BAC3613EF21}"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3B46AC38-C493-4605-858A-5E5AE9E880DE}"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1BF567CF-C0C1-46E8-9E6C-1DA818B0569D}" type="slidenum">
              <a:rPr lang="zh-CN" altLang="en-US"/>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D9D1BD6D-007D-4448-8205-56B77E115952}"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BFC9206F-5482-496B-B505-3EACB2537C97}" type="slidenum">
              <a:rPr lang="zh-CN" altLang="en-US"/>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DAA66845-32A9-4D11-A6AC-D6DD5EF7E30A}" type="slidenum">
              <a:rPr lang="zh-CN" altLang="en-US"/>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F170BC58-9285-4BFB-979E-3E05290769A8}" type="slidenum">
              <a:rPr lang="zh-CN" altLang="en-US"/>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1F532664-5A15-4D97-A006-FA3BC480B284}" type="slidenum">
              <a:rPr lang="zh-CN" altLang="en-US"/>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00944DB5-8B5D-4F64-9F13-E70391B5BC28}" type="slidenum">
              <a:rPr lang="zh-CN" altLang="en-US"/>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383685CA-11B6-4C1F-83F9-6D442B8D1110}" type="slidenum">
              <a:rPr lang="zh-CN" altLang="en-US"/>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11"/>
          </p:nvPr>
        </p:nvSpPr>
        <p:spPr/>
        <p:txBody>
          <a:bodyPr/>
          <a:lstStyle>
            <a:lvl1pPr>
              <a:defRPr/>
            </a:lvl1pPr>
          </a:lstStyle>
          <a:p>
            <a:pPr>
              <a:defRPr/>
            </a:pPr>
            <a:endParaRPr lang="zh-CN" altLang="en-US"/>
          </a:p>
        </p:txBody>
      </p:sp>
      <p:sp>
        <p:nvSpPr>
          <p:cNvPr id="6" name="灯片编号占位符 5"/>
          <p:cNvSpPr>
            <a:spLocks noGrp="true"/>
          </p:cNvSpPr>
          <p:nvPr>
            <p:ph type="sldNum" sz="quarter" idx="12"/>
          </p:nvPr>
        </p:nvSpPr>
        <p:spPr/>
        <p:txBody>
          <a:bodyPr/>
          <a:lstStyle>
            <a:lvl1pPr>
              <a:defRPr/>
            </a:lvl1pPr>
          </a:lstStyle>
          <a:p>
            <a:fld id="{0EB28557-302F-44A0-BBCB-406D86479C67}" type="slidenum">
              <a:rPr lang="zh-CN" altLang="en-US"/>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true"/>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true"/>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true"/>
          </p:cNvSpPr>
          <p:nvPr>
            <p:ph type="ftr" sz="quarter" idx="11"/>
          </p:nvPr>
        </p:nvSpPr>
        <p:spPr/>
        <p:txBody>
          <a:bodyPr/>
          <a:lstStyle>
            <a:lvl1pPr>
              <a:defRPr/>
            </a:lvl1pPr>
          </a:lstStyle>
          <a:p>
            <a:pPr>
              <a:defRPr/>
            </a:pPr>
            <a:endParaRPr lang="zh-CN" altLang="en-US"/>
          </a:p>
        </p:txBody>
      </p:sp>
      <p:sp>
        <p:nvSpPr>
          <p:cNvPr id="7" name="灯片编号占位符 5"/>
          <p:cNvSpPr>
            <a:spLocks noGrp="true"/>
          </p:cNvSpPr>
          <p:nvPr>
            <p:ph type="sldNum" sz="quarter" idx="12"/>
          </p:nvPr>
        </p:nvSpPr>
        <p:spPr/>
        <p:txBody>
          <a:bodyPr/>
          <a:lstStyle>
            <a:lvl1pPr>
              <a:defRPr/>
            </a:lvl1pPr>
          </a:lstStyle>
          <a:p>
            <a:fld id="{8997A18C-A501-4B64-B138-F750ECDA8E12}"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85C26BEA-F6CD-444D-8E8B-978FA6BF28D3}" type="slidenum">
              <a:rPr lang="zh-CN" altLang="en-US"/>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true"/>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true"/>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true"/>
          </p:cNvSpPr>
          <p:nvPr>
            <p:ph type="ftr" sz="quarter" idx="11"/>
          </p:nvPr>
        </p:nvSpPr>
        <p:spPr/>
        <p:txBody>
          <a:bodyPr/>
          <a:lstStyle>
            <a:lvl1pPr>
              <a:defRPr/>
            </a:lvl1pPr>
          </a:lstStyle>
          <a:p>
            <a:pPr>
              <a:defRPr/>
            </a:pPr>
            <a:endParaRPr lang="zh-CN" altLang="en-US"/>
          </a:p>
        </p:txBody>
      </p:sp>
      <p:sp>
        <p:nvSpPr>
          <p:cNvPr id="9" name="灯片编号占位符 5"/>
          <p:cNvSpPr>
            <a:spLocks noGrp="true"/>
          </p:cNvSpPr>
          <p:nvPr>
            <p:ph type="sldNum" sz="quarter" idx="12"/>
          </p:nvPr>
        </p:nvSpPr>
        <p:spPr/>
        <p:txBody>
          <a:bodyPr/>
          <a:lstStyle>
            <a:lvl1pPr>
              <a:defRPr/>
            </a:lvl1pPr>
          </a:lstStyle>
          <a:p>
            <a:fld id="{C7E8CC5D-AF54-4143-BBAE-D043473A882E}" type="slidenum">
              <a:rPr lang="zh-CN" altLang="en-US"/>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true"/>
          </p:cNvSpPr>
          <p:nvPr>
            <p:ph type="ftr" sz="quarter" idx="11"/>
          </p:nvPr>
        </p:nvSpPr>
        <p:spPr/>
        <p:txBody>
          <a:bodyPr/>
          <a:lstStyle>
            <a:lvl1pPr>
              <a:defRPr/>
            </a:lvl1pPr>
          </a:lstStyle>
          <a:p>
            <a:pPr>
              <a:defRPr/>
            </a:pPr>
            <a:endParaRPr lang="zh-CN" altLang="en-US"/>
          </a:p>
        </p:txBody>
      </p:sp>
      <p:sp>
        <p:nvSpPr>
          <p:cNvPr id="5" name="灯片编号占位符 5"/>
          <p:cNvSpPr>
            <a:spLocks noGrp="true"/>
          </p:cNvSpPr>
          <p:nvPr>
            <p:ph type="sldNum" sz="quarter" idx="12"/>
          </p:nvPr>
        </p:nvSpPr>
        <p:spPr/>
        <p:txBody>
          <a:bodyPr/>
          <a:lstStyle>
            <a:lvl1pPr>
              <a:defRPr/>
            </a:lvl1pPr>
          </a:lstStyle>
          <a:p>
            <a:fld id="{F85EBD13-B7E8-4843-A337-2CD480AE8DD6}" type="slidenum">
              <a:rPr lang="zh-CN" altLang="en-US"/>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C8084228-71F3-4EB9-95AF-A4C56FB9018E}" type="slidenum">
              <a:rPr lang="zh-CN" altLang="en-US"/>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901098CE-90CB-490B-B9BD-FBE1CE87392A}" type="slidenum">
              <a:rPr lang="zh-CN" altLang="en-US"/>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00C48526-1056-4B18-9735-DE58B185E94F}" type="slidenum">
              <a:rPr lang="zh-CN" altLang="en-US"/>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AD0887F3-B5D0-41D0-98D8-EF95242744EE}" type="slidenum">
              <a:rPr lang="zh-CN" altLang="en-US"/>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9AA7AFFB-1E32-4E30-B678-448594D2ECE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E177C0FD-D21E-45D9-828A-39A8E1C345F8}"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BFB3C441-8199-4CFF-B3E9-76B9D71E10D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true"/>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true"/>
          </p:cNvSpPr>
          <p:nvPr>
            <p:ph type="ftr" sz="quarter" idx="11"/>
          </p:nvPr>
        </p:nvSpPr>
        <p:spPr/>
        <p:txBody>
          <a:bodyPr/>
          <a:lstStyle>
            <a:lvl1pPr>
              <a:defRPr/>
            </a:lvl1pPr>
          </a:lstStyle>
          <a:p>
            <a:pPr>
              <a:defRPr/>
            </a:pPr>
            <a:endParaRPr lang="zh-CN" altLang="en-US"/>
          </a:p>
        </p:txBody>
      </p:sp>
      <p:sp>
        <p:nvSpPr>
          <p:cNvPr id="4" name="灯片编号占位符 5"/>
          <p:cNvSpPr>
            <a:spLocks noGrp="true"/>
          </p:cNvSpPr>
          <p:nvPr>
            <p:ph type="sldNum" sz="quarter" idx="12"/>
          </p:nvPr>
        </p:nvSpPr>
        <p:spPr/>
        <p:txBody>
          <a:bodyPr/>
          <a:lstStyle>
            <a:lvl1pPr>
              <a:defRPr/>
            </a:lvl1pPr>
          </a:lstStyle>
          <a:p>
            <a:fld id="{BBCE0504-52B3-4EB6-BAE7-DABAE63C56E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noChangeArrowheads="true"/>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a:t>单击此处编辑母版标题样式</a:t>
            </a:r>
            <a:endParaRPr lang="zh-CN" altLang="en-US"/>
          </a:p>
        </p:txBody>
      </p:sp>
      <p:sp>
        <p:nvSpPr>
          <p:cNvPr id="1027" name="文本占位符 2"/>
          <p:cNvSpPr>
            <a:spLocks noGrp="true" noChangeArrowheads="true"/>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80604020202020204" pitchFamily="34" charset="0"/>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A7AD0A2A-421E-4A21-9FA3-1E842796F44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true" noChangeArrowheads="true"/>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a:t>单击此处编辑母版标题样式</a:t>
            </a:r>
            <a:endParaRPr lang="zh-CN" altLang="en-US"/>
          </a:p>
        </p:txBody>
      </p:sp>
      <p:sp>
        <p:nvSpPr>
          <p:cNvPr id="2051" name="文本占位符 2"/>
          <p:cNvSpPr>
            <a:spLocks noGrp="true" noChangeArrowheads="true"/>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80604020202020204" pitchFamily="34" charset="0"/>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9C01E61F-9EE4-4697-9B4A-06DF960DE36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true" noChangeArrowheads="true"/>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a:t>单击此处编辑母版标题样式</a:t>
            </a:r>
            <a:endParaRPr lang="zh-CN" altLang="en-US"/>
          </a:p>
        </p:txBody>
      </p:sp>
      <p:sp>
        <p:nvSpPr>
          <p:cNvPr id="3075" name="文本占位符 2"/>
          <p:cNvSpPr>
            <a:spLocks noGrp="true" noChangeArrowheads="true"/>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80604020202020204" pitchFamily="34" charset="0"/>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5D7C89A9-7F20-4199-800F-1002BD826BC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noChangeArrowheads="true"/>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a:t>单击此处编辑母版标题样式</a:t>
            </a:r>
            <a:endParaRPr lang="zh-CN" altLang="en-US"/>
          </a:p>
        </p:txBody>
      </p:sp>
      <p:sp>
        <p:nvSpPr>
          <p:cNvPr id="4099" name="文本占位符 2"/>
          <p:cNvSpPr>
            <a:spLocks noGrp="true" noChangeArrowheads="true"/>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80604020202020204" pitchFamily="34" charset="0"/>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C2955EB3-14D0-457E-830E-3198017D028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true" noChangeArrowheads="true"/>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a:t>单击此处编辑母版标题样式</a:t>
            </a:r>
            <a:endParaRPr lang="zh-CN" altLang="en-US"/>
          </a:p>
        </p:txBody>
      </p:sp>
      <p:sp>
        <p:nvSpPr>
          <p:cNvPr id="5123" name="文本占位符 2"/>
          <p:cNvSpPr>
            <a:spLocks noGrp="true" noChangeArrowheads="true"/>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80604020202020204" pitchFamily="34" charset="0"/>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C32100C6-8A0C-464C-8661-14C3A9D26D8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true" noChangeArrowheads="true"/>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a:t>单击此处编辑母版标题样式</a:t>
            </a:r>
            <a:endParaRPr lang="zh-CN" altLang="en-US"/>
          </a:p>
        </p:txBody>
      </p:sp>
      <p:sp>
        <p:nvSpPr>
          <p:cNvPr id="6147" name="文本占位符 2"/>
          <p:cNvSpPr>
            <a:spLocks noGrp="true" noChangeArrowheads="true"/>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latin typeface="Arial" panose="02080604020202020204" pitchFamily="34" charset="0"/>
              </a:defRPr>
            </a:lvl1pPr>
          </a:lstStyle>
          <a:p>
            <a:pPr>
              <a:defRPr/>
            </a:pPr>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wrap="square" lIns="91440" tIns="45720" rIns="91440" bIns="45720" numCol="1" anchor="ctr" anchorCtr="false" compatLnSpc="true"/>
          <a:lstStyle>
            <a:lvl1pPr algn="r">
              <a:defRPr sz="1200">
                <a:solidFill>
                  <a:srgbClr val="898989"/>
                </a:solidFill>
              </a:defRPr>
            </a:lvl1pPr>
          </a:lstStyle>
          <a:p>
            <a:fld id="{EFC26C55-3E9F-4D31-895F-FA40FDE8242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3.xml"/><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63.xml"/><Relationship Id="rId4" Type="http://schemas.openxmlformats.org/officeDocument/2006/relationships/image" Target="../media/image6.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62"/>
          <p:cNvSpPr txBox="true">
            <a:spLocks noChangeArrowheads="true"/>
          </p:cNvSpPr>
          <p:nvPr/>
        </p:nvSpPr>
        <p:spPr bwMode="auto">
          <a:xfrm>
            <a:off x="1253808" y="2318385"/>
            <a:ext cx="9402762"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a:solidFill>
                  <a:srgbClr val="336699"/>
                </a:solidFill>
                <a:latin typeface="微软雅黑" panose="020B0503020204020204" pitchFamily="34" charset="-122"/>
                <a:sym typeface="微软雅黑" panose="020B0503020204020204" pitchFamily="34" charset="-122"/>
              </a:rPr>
              <a:t>个体经营户抽样</a:t>
            </a:r>
            <a:endParaRPr lang="zh-CN" altLang="en-US" sz="5400">
              <a:solidFill>
                <a:srgbClr val="336699"/>
              </a:solidFill>
              <a:latin typeface="微软雅黑" panose="020B0503020204020204" pitchFamily="34" charset="-122"/>
              <a:sym typeface="微软雅黑" panose="020B0503020204020204" pitchFamily="34" charset="-122"/>
            </a:endParaRPr>
          </a:p>
          <a:p>
            <a:pPr algn="ctr"/>
            <a:r>
              <a:rPr lang="zh-CN" altLang="en-US" sz="5400">
                <a:solidFill>
                  <a:srgbClr val="336699"/>
                </a:solidFill>
                <a:latin typeface="微软雅黑" panose="020B0503020204020204" pitchFamily="34" charset="-122"/>
                <a:sym typeface="微软雅黑" panose="020B0503020204020204" pitchFamily="34" charset="-122"/>
              </a:rPr>
              <a:t>调查方案说明</a:t>
            </a:r>
            <a:endParaRPr lang="zh-CN" altLang="en-US" sz="5400">
              <a:solidFill>
                <a:srgbClr val="336699"/>
              </a:solidFill>
              <a:latin typeface="微软雅黑" panose="020B0503020204020204" pitchFamily="34" charset="-122"/>
              <a:sym typeface="微软雅黑" panose="020B0503020204020204" pitchFamily="34" charset="-122"/>
            </a:endParaRPr>
          </a:p>
        </p:txBody>
      </p:sp>
      <p:pic>
        <p:nvPicPr>
          <p:cNvPr id="7170" name="图片 6"/>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pSp>
        <p:nvGrpSpPr>
          <p:cNvPr id="3" name="组合 2"/>
          <p:cNvGrpSpPr/>
          <p:nvPr/>
        </p:nvGrpSpPr>
        <p:grpSpPr>
          <a:xfrm>
            <a:off x="9519920" y="3871595"/>
            <a:ext cx="668020" cy="714375"/>
            <a:chOff x="14903" y="5858"/>
            <a:chExt cx="1052" cy="1125"/>
          </a:xfrm>
        </p:grpSpPr>
        <p:sp>
          <p:nvSpPr>
            <p:cNvPr id="1069" name="矩形 1068"/>
            <p:cNvSpPr/>
            <p:nvPr/>
          </p:nvSpPr>
          <p:spPr>
            <a:xfrm>
              <a:off x="15205"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7" name="矩形 116"/>
            <p:cNvSpPr/>
            <p:nvPr/>
          </p:nvSpPr>
          <p:spPr>
            <a:xfrm>
              <a:off x="14903" y="5858"/>
              <a:ext cx="747" cy="747"/>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pSp>
      <p:sp>
        <p:nvSpPr>
          <p:cNvPr id="7177" name="Text Box 3"/>
          <p:cNvSpPr>
            <a:spLocks noChangeArrowheads="true"/>
          </p:cNvSpPr>
          <p:nvPr/>
        </p:nvSpPr>
        <p:spPr bwMode="auto">
          <a:xfrm>
            <a:off x="3332163" y="4662488"/>
            <a:ext cx="580231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国务院第五次全国经济普查领导小组办公室   </a:t>
            </a:r>
            <a:endParaRPr lang="zh-CN" altLang="en-US" sz="2000">
              <a:solidFill>
                <a:srgbClr val="336699"/>
              </a:solidFill>
              <a:latin typeface="微软雅黑" panose="020B0503020204020204" pitchFamily="34" charset="-122"/>
              <a:sym typeface="微软雅黑" panose="020B0503020204020204" pitchFamily="34" charset="-122"/>
            </a:endParaRPr>
          </a:p>
        </p:txBody>
      </p:sp>
      <p:sp>
        <p:nvSpPr>
          <p:cNvPr id="2054" name="文本框 62"/>
          <p:cNvSpPr txBox="true"/>
          <p:nvPr/>
        </p:nvSpPr>
        <p:spPr>
          <a:xfrm>
            <a:off x="2059614" y="799783"/>
            <a:ext cx="8564880" cy="768350"/>
          </a:xfrm>
          <a:prstGeom prst="rect">
            <a:avLst/>
          </a:prstGeom>
          <a:noFill/>
          <a:ln w="9525">
            <a:noFill/>
          </a:ln>
        </p:spPr>
        <p:txBody>
          <a:bodyPr wrap="none">
            <a:spAutoFit/>
          </a:bodyPr>
          <a:lstStyle/>
          <a:p>
            <a:r>
              <a:rPr lang="zh-CN" altLang="en-US" sz="44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rPr>
              <a:t>第五次全国经济普查综合试点培训</a:t>
            </a:r>
            <a:endParaRPr lang="zh-CN" altLang="en-US" sz="44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endParaRPr>
          </a:p>
        </p:txBody>
      </p:sp>
      <p:pic>
        <p:nvPicPr>
          <p:cNvPr id="2" name="图片 1" descr="五经普LOGO透明底"/>
          <p:cNvPicPr>
            <a:picLocks noChangeAspect="true"/>
          </p:cNvPicPr>
          <p:nvPr/>
        </p:nvPicPr>
        <p:blipFill>
          <a:blip r:embed="rId2"/>
          <a:stretch>
            <a:fillRect/>
          </a:stretch>
        </p:blipFill>
        <p:spPr>
          <a:xfrm>
            <a:off x="295910" y="394970"/>
            <a:ext cx="1577975" cy="1577975"/>
          </a:xfrm>
          <a:prstGeom prst="rect">
            <a:avLst/>
          </a:prstGeom>
        </p:spPr>
      </p:pic>
      <p:grpSp>
        <p:nvGrpSpPr>
          <p:cNvPr id="7" name="组合 6"/>
          <p:cNvGrpSpPr/>
          <p:nvPr/>
        </p:nvGrpSpPr>
        <p:grpSpPr>
          <a:xfrm>
            <a:off x="1715770" y="2000250"/>
            <a:ext cx="714375" cy="704850"/>
            <a:chOff x="15496" y="6233"/>
            <a:chExt cx="1125" cy="1110"/>
          </a:xfrm>
        </p:grpSpPr>
        <p:sp>
          <p:nvSpPr>
            <p:cNvPr id="8" name="矩形 7"/>
            <p:cNvSpPr/>
            <p:nvPr/>
          </p:nvSpPr>
          <p:spPr>
            <a:xfrm>
              <a:off x="15496"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矩形 8"/>
            <p:cNvSpPr/>
            <p:nvPr/>
          </p:nvSpPr>
          <p:spPr>
            <a:xfrm>
              <a:off x="15873" y="6595"/>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67240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a:solidFill>
                  <a:srgbClr val="336699"/>
                </a:solidFill>
                <a:latin typeface="黑体" panose="02010609060101010101" charset="-122"/>
                <a:ea typeface="黑体" panose="02010609060101010101" charset="-122"/>
                <a:cs typeface="Nimbus Roman No9 L" charset="0"/>
                <a:sym typeface="+mn-ea"/>
              </a:rPr>
              <a:t>抽样方法：</a:t>
            </a:r>
            <a:r>
              <a:rPr lang="zh-CN" sz="2800">
                <a:solidFill>
                  <a:srgbClr val="336699"/>
                </a:solidFill>
                <a:latin typeface="黑体" panose="02010609060101010101" charset="-122"/>
                <a:ea typeface="黑体" panose="02010609060101010101" charset="-122"/>
                <a:cs typeface="Nimbus Roman No9 L" charset="0"/>
                <a:sym typeface="+mn-ea"/>
              </a:rPr>
              <a:t>入样概率的理解。</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在</a:t>
            </a:r>
            <a:r>
              <a:rPr lang="zh-CN" altLang="en-US" sz="2800" noProof="1">
                <a:solidFill>
                  <a:srgbClr val="FF0000"/>
                </a:solidFill>
                <a:latin typeface="黑体" panose="02010609060101010101" charset="-122"/>
                <a:ea typeface="黑体" panose="02010609060101010101" charset="-122"/>
                <a:cs typeface="Nimbus Roman No9 L" charset="0"/>
                <a:sym typeface="+mn-ea"/>
              </a:rPr>
              <a:t>PPS系统抽样</a:t>
            </a:r>
            <a:r>
              <a:rPr lang="zh-CN" altLang="en-US" sz="2800" noProof="1">
                <a:solidFill>
                  <a:srgbClr val="336699"/>
                </a:solidFill>
                <a:latin typeface="黑体" panose="02010609060101010101" charset="-122"/>
                <a:ea typeface="黑体" panose="02010609060101010101" charset="-122"/>
                <a:cs typeface="Nimbus Roman No9 L" charset="0"/>
                <a:sym typeface="+mn-ea"/>
              </a:rPr>
              <a:t>中，</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如果在总体等于</a:t>
            </a:r>
            <a:r>
              <a:rPr lang="en-US" altLang="zh-CN" sz="2800" noProof="1">
                <a:solidFill>
                  <a:srgbClr val="336699"/>
                </a:solidFill>
                <a:latin typeface="黑体" panose="02010609060101010101" charset="-122"/>
                <a:ea typeface="黑体" panose="02010609060101010101" charset="-122"/>
                <a:cs typeface="Nimbus Roman No9 L" charset="0"/>
                <a:sym typeface="+mn-ea"/>
              </a:rPr>
              <a:t>2000</a:t>
            </a:r>
            <a:r>
              <a:rPr lang="zh-CN" altLang="en-US" sz="2800" noProof="1">
                <a:solidFill>
                  <a:srgbClr val="336699"/>
                </a:solidFill>
                <a:latin typeface="黑体" panose="02010609060101010101" charset="-122"/>
                <a:ea typeface="黑体" panose="02010609060101010101" charset="-122"/>
                <a:cs typeface="Nimbus Roman No9 L" charset="0"/>
                <a:sym typeface="+mn-ea"/>
              </a:rPr>
              <a:t>中</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抽选</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noProof="1">
                <a:solidFill>
                  <a:srgbClr val="336699"/>
                </a:solidFill>
                <a:latin typeface="黑体" panose="02010609060101010101" charset="-122"/>
                <a:ea typeface="黑体" panose="02010609060101010101" charset="-122"/>
                <a:cs typeface="Nimbus Roman No9 L" charset="0"/>
                <a:sym typeface="+mn-ea"/>
              </a:rPr>
              <a:t>个样本普查小区</a:t>
            </a:r>
            <a:r>
              <a:rPr lang="zh-CN" sz="2800" noProof="1">
                <a:solidFill>
                  <a:srgbClr val="336699"/>
                </a:solidFill>
                <a:latin typeface="黑体" panose="02010609060101010101" charset="-122"/>
                <a:ea typeface="黑体" panose="02010609060101010101" charset="-122"/>
                <a:cs typeface="Nimbus Roman No9 L" charset="0"/>
                <a:sym typeface="+mn-ea"/>
              </a:rPr>
              <a:t>，</a:t>
            </a:r>
            <a:endParaRPr 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sz="2800" noProof="1">
                <a:solidFill>
                  <a:srgbClr val="336699"/>
                </a:solidFill>
                <a:latin typeface="黑体" panose="02010609060101010101" charset="-122"/>
                <a:ea typeface="黑体" panose="02010609060101010101" charset="-122"/>
                <a:cs typeface="Nimbus Roman No9 L" charset="0"/>
                <a:sym typeface="+mn-ea"/>
              </a:rPr>
              <a:t>所有小区按照单位数规模</a:t>
            </a:r>
            <a:endParaRPr 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sz="2800" noProof="1">
                <a:solidFill>
                  <a:srgbClr val="336699"/>
                </a:solidFill>
                <a:latin typeface="黑体" panose="02010609060101010101" charset="-122"/>
                <a:ea typeface="黑体" panose="02010609060101010101" charset="-122"/>
                <a:cs typeface="Nimbus Roman No9 L" charset="0"/>
                <a:sym typeface="+mn-ea"/>
              </a:rPr>
              <a:t>形成一个区间，</a:t>
            </a:r>
            <a:r>
              <a:rPr lang="zh-CN" altLang="en-US" sz="2800">
                <a:solidFill>
                  <a:srgbClr val="336699"/>
                </a:solidFill>
                <a:latin typeface="黑体" panose="02010609060101010101" charset="-122"/>
                <a:ea typeface="黑体" panose="02010609060101010101" charset="-122"/>
                <a:sym typeface="+mn-ea"/>
              </a:rPr>
              <a:t>第</a:t>
            </a:r>
            <a:r>
              <a:rPr lang="en-US" altLang="zh-CN" sz="2800">
                <a:solidFill>
                  <a:srgbClr val="336699"/>
                </a:solidFill>
                <a:latin typeface="黑体" panose="02010609060101010101" charset="-122"/>
                <a:ea typeface="黑体" panose="02010609060101010101" charset="-122"/>
                <a:sym typeface="+mn-ea"/>
              </a:rPr>
              <a:t>1</a:t>
            </a:r>
            <a:r>
              <a:rPr lang="zh-CN" altLang="en-US" sz="2800">
                <a:solidFill>
                  <a:srgbClr val="336699"/>
                </a:solidFill>
                <a:latin typeface="黑体" panose="02010609060101010101" charset="-122"/>
                <a:ea typeface="黑体" panose="02010609060101010101" charset="-122"/>
                <a:sym typeface="+mn-ea"/>
              </a:rPr>
              <a:t>个样本单位</a:t>
            </a:r>
            <a:endParaRPr lang="zh-CN" sz="2800" noProof="1">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在</a:t>
            </a:r>
            <a:r>
              <a:rPr lang="en-US" altLang="zh-CN" sz="2800">
                <a:solidFill>
                  <a:srgbClr val="336699"/>
                </a:solidFill>
                <a:latin typeface="黑体" panose="02010609060101010101" charset="-122"/>
                <a:ea typeface="黑体" panose="02010609060101010101" charset="-122"/>
                <a:sym typeface="+mn-ea"/>
              </a:rPr>
              <a:t>2000/5=400</a:t>
            </a:r>
            <a:r>
              <a:rPr lang="zh-CN" altLang="en-US" sz="2800">
                <a:solidFill>
                  <a:srgbClr val="336699"/>
                </a:solidFill>
                <a:latin typeface="黑体" panose="02010609060101010101" charset="-122"/>
                <a:ea typeface="黑体" panose="02010609060101010101" charset="-122"/>
                <a:sym typeface="+mn-ea"/>
              </a:rPr>
              <a:t>内随机产生，</a:t>
            </a:r>
            <a:endParaRPr lang="zh-CN" altLang="en-US"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每隔</a:t>
            </a:r>
            <a:r>
              <a:rPr lang="en-US" altLang="zh-CN" sz="2800">
                <a:solidFill>
                  <a:srgbClr val="336699"/>
                </a:solidFill>
                <a:latin typeface="黑体" panose="02010609060101010101" charset="-122"/>
                <a:ea typeface="黑体" panose="02010609060101010101" charset="-122"/>
                <a:sym typeface="+mn-ea"/>
              </a:rPr>
              <a:t>2000/5=400</a:t>
            </a:r>
            <a:endParaRPr lang="en-US" altLang="zh-CN"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选取</a:t>
            </a:r>
            <a:r>
              <a:rPr lang="en-US" altLang="zh-CN" sz="2800">
                <a:solidFill>
                  <a:srgbClr val="336699"/>
                </a:solidFill>
                <a:latin typeface="黑体" panose="02010609060101010101" charset="-122"/>
                <a:ea typeface="黑体" panose="02010609060101010101" charset="-122"/>
                <a:sym typeface="+mn-ea"/>
              </a:rPr>
              <a:t>1</a:t>
            </a:r>
            <a:r>
              <a:rPr lang="zh-CN" altLang="en-US" sz="2800">
                <a:solidFill>
                  <a:srgbClr val="336699"/>
                </a:solidFill>
                <a:latin typeface="黑体" panose="02010609060101010101" charset="-122"/>
                <a:ea typeface="黑体" panose="02010609060101010101" charset="-122"/>
                <a:sym typeface="+mn-ea"/>
              </a:rPr>
              <a:t>个样本单位，则</a:t>
            </a:r>
            <a:endParaRPr lang="zh-CN" altLang="en-US"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入样概率</a:t>
            </a:r>
            <a:r>
              <a:rPr lang="en-US" altLang="zh-CN" sz="2800">
                <a:solidFill>
                  <a:srgbClr val="336699"/>
                </a:solidFill>
                <a:latin typeface="黑体" panose="02010609060101010101" charset="-122"/>
                <a:ea typeface="黑体" panose="02010609060101010101" charset="-122"/>
                <a:sym typeface="+mn-ea"/>
              </a:rPr>
              <a:t>=</a:t>
            </a:r>
            <a:r>
              <a:rPr lang="zh-CN" altLang="en-US" sz="2800">
                <a:solidFill>
                  <a:srgbClr val="336699"/>
                </a:solidFill>
                <a:latin typeface="黑体" panose="02010609060101010101" charset="-122"/>
                <a:ea typeface="黑体" panose="02010609060101010101" charset="-122"/>
                <a:sym typeface="+mn-ea"/>
              </a:rPr>
              <a:t>自身规模</a:t>
            </a:r>
            <a:r>
              <a:rPr lang="en-US" altLang="zh-CN" sz="2800">
                <a:solidFill>
                  <a:srgbClr val="336699"/>
                </a:solidFill>
                <a:latin typeface="黑体" panose="02010609060101010101" charset="-122"/>
                <a:ea typeface="黑体" panose="02010609060101010101" charset="-122"/>
                <a:sym typeface="+mn-ea"/>
              </a:rPr>
              <a:t>/400</a:t>
            </a:r>
            <a:r>
              <a:rPr lang="zh-CN" altLang="en-US" sz="2800">
                <a:solidFill>
                  <a:srgbClr val="336699"/>
                </a:solidFill>
                <a:latin typeface="黑体" panose="02010609060101010101" charset="-122"/>
                <a:ea typeface="黑体" panose="02010609060101010101" charset="-122"/>
                <a:sym typeface="+mn-ea"/>
              </a:rPr>
              <a:t>，单位数越多的普查小区越容易被选中。</a:t>
            </a:r>
            <a:endParaRPr lang="zh-CN" altLang="en-US" sz="2800">
              <a:solidFill>
                <a:srgbClr val="336699"/>
              </a:solidFill>
              <a:latin typeface="黑体" panose="02010609060101010101" charset="-122"/>
              <a:ea typeface="黑体" panose="02010609060101010101" charset="-122"/>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chemeClr val="accent5">
                  <a:lumMod val="75000"/>
                </a:schemeClr>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graphicFrame>
        <p:nvGraphicFramePr>
          <p:cNvPr id="14343" name="表格 14342"/>
          <p:cNvGraphicFramePr>
            <a:graphicFrameLocks noGrp="true"/>
          </p:cNvGraphicFramePr>
          <p:nvPr/>
        </p:nvGraphicFramePr>
        <p:xfrm>
          <a:off x="5693728" y="840105"/>
          <a:ext cx="6283325" cy="4572000"/>
        </p:xfrm>
        <a:graphic>
          <a:graphicData uri="http://schemas.openxmlformats.org/drawingml/2006/table">
            <a:tbl>
              <a:tblPr/>
              <a:tblGrid>
                <a:gridCol w="1857375"/>
                <a:gridCol w="1160462"/>
                <a:gridCol w="1662113"/>
                <a:gridCol w="1603375"/>
              </a:tblGrid>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普查小区</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单位数</a:t>
                      </a:r>
                      <a:endParaRPr kumimoji="0" lang="zh-CN" altLang="en-US" sz="1800" b="1" i="0" u="none" strike="noStrike" cap="none" normalizeH="0" baseline="0">
                        <a:ln>
                          <a:noFill/>
                        </a:ln>
                        <a:solidFill>
                          <a:srgbClr val="FFFFFF"/>
                        </a:solidFill>
                        <a:effectLst/>
                        <a:latin typeface="东文宋体"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单位数区间</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入样概率</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1~220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220/400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252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221~472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252/400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473~733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4</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240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734~973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240/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5</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974~1407</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6</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1408~1627</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7</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146</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1628~1773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146/</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a:t>
                      </a:r>
                      <a:endParaRPr kumimoji="0" lang="en-US"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1881~1900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最后一个</a:t>
                      </a: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1991~2000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10/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06413" y="688658"/>
            <a:ext cx="10669587" cy="612140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抽样方法：</a:t>
            </a:r>
            <a:r>
              <a:rPr lang="zh-CN" sz="2800" noProof="1">
                <a:solidFill>
                  <a:srgbClr val="336699"/>
                </a:solidFill>
                <a:latin typeface="黑体" panose="02010609060101010101" charset="-122"/>
                <a:ea typeface="黑体" panose="02010609060101010101" charset="-122"/>
                <a:cs typeface="Nimbus Roman No9 L" charset="0"/>
                <a:sym typeface="+mn-ea"/>
              </a:rPr>
              <a:t>PPS系统抽样方法演示。</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493395" indent="-457200" algn="just">
              <a:spcBef>
                <a:spcPct val="20000"/>
              </a:spcBef>
              <a:buSzPct val="85000"/>
              <a:buFont typeface="Wingdings" panose="05000000000000000000" charset="0"/>
              <a:buChar char="Ø"/>
              <a:defRPr/>
            </a:pP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a:solidFill>
                  <a:srgbClr val="336699"/>
                </a:solidFill>
                <a:latin typeface="黑体" panose="02010609060101010101" charset="-122"/>
                <a:ea typeface="黑体" panose="02010609060101010101" charset="-122"/>
                <a:cs typeface="Nimbus Roman No9 L" charset="0"/>
                <a:sym typeface="+mn-ea"/>
              </a:rPr>
              <a:t>必被选中</a:t>
            </a:r>
            <a:r>
              <a:rPr lang="zh-CN" altLang="en-US" sz="2800" noProof="1">
                <a:solidFill>
                  <a:srgbClr val="336699"/>
                </a:solidFill>
                <a:latin typeface="黑体" panose="02010609060101010101" charset="-122"/>
                <a:ea typeface="黑体" panose="02010609060101010101" charset="-122"/>
                <a:cs typeface="Nimbus Roman No9 L" charset="0"/>
                <a:sym typeface="+mn-ea"/>
              </a:rPr>
              <a:t>，即便上一个点取值是</a:t>
            </a:r>
            <a:r>
              <a:rPr lang="en-US" altLang="zh-CN" sz="2800" noProof="1">
                <a:solidFill>
                  <a:srgbClr val="336699"/>
                </a:solidFill>
                <a:latin typeface="黑体" panose="02010609060101010101" charset="-122"/>
                <a:ea typeface="黑体" panose="02010609060101010101" charset="-122"/>
                <a:cs typeface="Nimbus Roman No9 L" charset="0"/>
                <a:sym typeface="+mn-ea"/>
              </a:rPr>
              <a:t>973</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noProof="1">
                <a:solidFill>
                  <a:srgbClr val="336699"/>
                </a:solidFill>
                <a:latin typeface="黑体" panose="02010609060101010101" charset="-122"/>
                <a:ea typeface="黑体" panose="02010609060101010101" charset="-122"/>
                <a:cs typeface="Nimbus Roman No9 L" charset="0"/>
                <a:sym typeface="+mn-ea"/>
              </a:rPr>
              <a:t>973+400=1373</a:t>
            </a:r>
            <a:r>
              <a:rPr lang="zh-CN" altLang="en-US" sz="2800" noProof="1">
                <a:solidFill>
                  <a:srgbClr val="336699"/>
                </a:solidFill>
                <a:latin typeface="黑体" panose="02010609060101010101" charset="-122"/>
                <a:ea typeface="黑体" panose="02010609060101010101" charset="-122"/>
                <a:cs typeface="Nimbus Roman No9 L" charset="0"/>
                <a:sym typeface="+mn-ea"/>
              </a:rPr>
              <a:t>，仍然无法跨越普查小区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noProof="1">
                <a:solidFill>
                  <a:srgbClr val="336699"/>
                </a:solidFill>
                <a:latin typeface="黑体" panose="02010609060101010101" charset="-122"/>
                <a:ea typeface="黑体" panose="02010609060101010101" charset="-122"/>
                <a:cs typeface="Nimbus Roman No9 L" charset="0"/>
                <a:sym typeface="+mn-ea"/>
              </a:rPr>
              <a:t>。稍后举例说明对入样概率大于</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的理解。</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14343" name="表格 14342"/>
          <p:cNvGraphicFramePr>
            <a:graphicFrameLocks noGrp="true"/>
          </p:cNvGraphicFramePr>
          <p:nvPr/>
        </p:nvGraphicFramePr>
        <p:xfrm>
          <a:off x="280988" y="1247775"/>
          <a:ext cx="11630025" cy="4572000"/>
        </p:xfrm>
        <a:graphic>
          <a:graphicData uri="http://schemas.openxmlformats.org/drawingml/2006/table">
            <a:tbl>
              <a:tblPr/>
              <a:tblGrid>
                <a:gridCol w="1310005"/>
                <a:gridCol w="984885"/>
                <a:gridCol w="1407795"/>
                <a:gridCol w="1242060"/>
                <a:gridCol w="6685280"/>
              </a:tblGrid>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普查小区</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单位数</a:t>
                      </a:r>
                      <a:endParaRPr kumimoji="0" lang="zh-CN" altLang="en-US" sz="1800" b="1" i="0" u="none" strike="noStrike" cap="none" normalizeH="0" baseline="0">
                        <a:ln>
                          <a:noFill/>
                        </a:ln>
                        <a:solidFill>
                          <a:srgbClr val="FFFFFF"/>
                        </a:solidFill>
                        <a:effectLst/>
                        <a:latin typeface="东文宋体"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单位数区间</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入样概率</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样本量为</a:t>
                      </a:r>
                      <a:r>
                        <a:rPr kumimoji="0" lang="en-US" altLang="zh-CN"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5</a:t>
                      </a: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，间距</a:t>
                      </a:r>
                      <a:r>
                        <a:rPr kumimoji="0" lang="en-US" altLang="zh-CN"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k=2000/5=400</a:t>
                      </a: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a:t>
                      </a:r>
                      <a:r>
                        <a:rPr kumimoji="0" lang="en-US" altLang="zh-CN"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r</a:t>
                      </a: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在</a:t>
                      </a:r>
                      <a:r>
                        <a:rPr kumimoji="0" lang="en-US" altLang="zh-CN"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[1,k]</a:t>
                      </a: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随机取值，假如</a:t>
                      </a:r>
                      <a:r>
                        <a:rPr kumimoji="0" lang="en-US" altLang="zh-CN"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r=300</a:t>
                      </a:r>
                      <a:endParaRPr kumimoji="0" lang="en-US" altLang="zh-CN"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1~220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220/400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252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221~472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252/400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r=300</a:t>
                      </a:r>
                      <a:r>
                        <a:rPr lang="zh-CN" altLang="en-US" sz="1800">
                          <a:ln>
                            <a:noFill/>
                          </a:ln>
                          <a:solidFill>
                            <a:schemeClr val="tx2"/>
                          </a:solidFill>
                          <a:effectLst/>
                          <a:sym typeface="+mn-ea"/>
                        </a:rPr>
                        <a:t>，第</a:t>
                      </a:r>
                      <a:r>
                        <a:rPr lang="en-US" altLang="zh-CN" sz="1800">
                          <a:ln>
                            <a:noFill/>
                          </a:ln>
                          <a:solidFill>
                            <a:schemeClr val="tx2"/>
                          </a:solidFill>
                          <a:effectLst/>
                          <a:sym typeface="+mn-ea"/>
                        </a:rPr>
                        <a:t>1</a:t>
                      </a:r>
                      <a:r>
                        <a:rPr lang="zh-CN" altLang="en-US" sz="1800">
                          <a:ln>
                            <a:noFill/>
                          </a:ln>
                          <a:solidFill>
                            <a:schemeClr val="tx2"/>
                          </a:solidFill>
                          <a:effectLst/>
                          <a:sym typeface="+mn-ea"/>
                        </a:rPr>
                        <a:t>个样本普查小区</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473~733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r+k=300+400=700</a:t>
                      </a: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，第</a:t>
                      </a: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a:t>
                      </a: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4</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240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734~973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240/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5</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974~1407</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r+2k=300+2*400=1100</a:t>
                      </a:r>
                      <a:r>
                        <a:rPr lang="zh-CN" altLang="en-US" sz="1800">
                          <a:ln>
                            <a:noFill/>
                          </a:ln>
                          <a:solidFill>
                            <a:schemeClr val="tx2"/>
                          </a:solidFill>
                          <a:effectLst/>
                          <a:sym typeface="微软雅黑" panose="020B0503020204020204" pitchFamily="34" charset="-122"/>
                        </a:rPr>
                        <a:t>，第</a:t>
                      </a:r>
                      <a:r>
                        <a:rPr lang="en-US" altLang="zh-CN" sz="1800">
                          <a:ln>
                            <a:noFill/>
                          </a:ln>
                          <a:solidFill>
                            <a:schemeClr val="tx2"/>
                          </a:solidFill>
                          <a:effectLst/>
                          <a:sym typeface="微软雅黑" panose="020B0503020204020204" pitchFamily="34" charset="-122"/>
                        </a:rPr>
                        <a:t>3</a:t>
                      </a:r>
                      <a:r>
                        <a:rPr lang="zh-CN" altLang="en-US" sz="1800">
                          <a:ln>
                            <a:noFill/>
                          </a:ln>
                          <a:solidFill>
                            <a:schemeClr val="tx2"/>
                          </a:solidFill>
                          <a:effectLst/>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6</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1408~1627</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r+3k=300+3*400=1500</a:t>
                      </a: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，第</a:t>
                      </a: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4</a:t>
                      </a: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7</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146</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1628~1773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146/</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a:t>
                      </a:r>
                      <a:endParaRPr kumimoji="0" lang="en-US"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1881~1900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r+4k=300+4*400=1900</a:t>
                      </a: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，第</a:t>
                      </a: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5</a:t>
                      </a: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个样本普查小区</a:t>
                      </a: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38100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最后一个</a:t>
                      </a: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1991~2000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10/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true">
            <a:spLocks noChangeArrowheads="true"/>
          </p:cNvSpPr>
          <p:nvPr/>
        </p:nvSpPr>
        <p:spPr bwMode="auto">
          <a:xfrm>
            <a:off x="506413" y="820738"/>
            <a:ext cx="10669587" cy="4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cs typeface="Nimbus Roman No9 L" charset="0"/>
                <a:sym typeface="+mn-ea"/>
              </a:rPr>
              <a:t>抽样方法</a:t>
            </a: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sz="2800">
                <a:solidFill>
                  <a:srgbClr val="336699"/>
                </a:solidFill>
                <a:latin typeface="黑体" panose="02010609060101010101" charset="-122"/>
                <a:ea typeface="黑体" panose="02010609060101010101" charset="-122"/>
                <a:cs typeface="Nimbus Roman No9 L" charset="0"/>
                <a:sym typeface="+mn-ea"/>
              </a:rPr>
              <a:t>1.</a:t>
            </a:r>
            <a:r>
              <a:rPr sz="2800">
                <a:solidFill>
                  <a:srgbClr val="336699"/>
                </a:solidFill>
                <a:latin typeface="黑体" panose="02010609060101010101" charset="-122"/>
                <a:ea typeface="黑体" panose="02010609060101010101" charset="-122"/>
              </a:rPr>
              <a:t>普查小区个体经营户过多导致入样概率过大，将会带来调查工作量过大的问题，为了避免出现这种问题，应当合理划分普查小区。</a:t>
            </a:r>
            <a:endParaRPr 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2.</a:t>
            </a:r>
            <a:r>
              <a:rPr lang="zh-CN" altLang="en-US" sz="2800">
                <a:solidFill>
                  <a:srgbClr val="336699"/>
                </a:solidFill>
                <a:latin typeface="黑体" panose="02010609060101010101" charset="-122"/>
                <a:ea typeface="黑体" panose="02010609060101010101" charset="-122"/>
                <a:cs typeface="Nimbus Roman No9 L" charset="0"/>
                <a:sym typeface="+mn-ea"/>
              </a:rPr>
              <a:t>如何确定普查小区划分是否过大：参考四经普，平均每个样本普查小区包含</a:t>
            </a:r>
            <a:r>
              <a:rPr lang="en-US" altLang="zh-CN" sz="2800">
                <a:solidFill>
                  <a:srgbClr val="336699"/>
                </a:solidFill>
                <a:latin typeface="黑体" panose="02010609060101010101" charset="-122"/>
                <a:ea typeface="黑体" panose="02010609060101010101" charset="-122"/>
                <a:cs typeface="Nimbus Roman No9 L" charset="0"/>
                <a:sym typeface="+mn-ea"/>
              </a:rPr>
              <a:t>240</a:t>
            </a:r>
            <a:r>
              <a:rPr lang="zh-CN" altLang="en-US" sz="2800">
                <a:solidFill>
                  <a:srgbClr val="336699"/>
                </a:solidFill>
                <a:latin typeface="黑体" panose="02010609060101010101" charset="-122"/>
                <a:ea typeface="黑体" panose="02010609060101010101" charset="-122"/>
                <a:cs typeface="Nimbus Roman No9 L" charset="0"/>
                <a:sym typeface="+mn-ea"/>
              </a:rPr>
              <a:t>户个体经营户。</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抽样程序实现方式：集中办指导公司。</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pic>
        <p:nvPicPr>
          <p:cNvPr id="3" name="图片 2" descr="399645583"/>
          <p:cNvPicPr>
            <a:picLocks noChangeAspect="true"/>
          </p:cNvPicPr>
          <p:nvPr/>
        </p:nvPicPr>
        <p:blipFill>
          <a:blip r:embed="rId3"/>
          <a:stretch>
            <a:fillRect/>
          </a:stretch>
        </p:blipFill>
        <p:spPr>
          <a:xfrm>
            <a:off x="7889240" y="4363085"/>
            <a:ext cx="3133725" cy="2019300"/>
          </a:xfrm>
          <a:prstGeom prst="rect">
            <a:avLst/>
          </a:prstGeom>
        </p:spPr>
      </p:pic>
      <p:pic>
        <p:nvPicPr>
          <p:cNvPr id="4" name="图片 3" descr="截图-2023年3月24日 15时19分52秒"/>
          <p:cNvPicPr>
            <a:picLocks noChangeAspect="true"/>
          </p:cNvPicPr>
          <p:nvPr/>
        </p:nvPicPr>
        <p:blipFill>
          <a:blip r:embed="rId4"/>
          <a:stretch>
            <a:fillRect/>
          </a:stretch>
        </p:blipFill>
        <p:spPr>
          <a:xfrm>
            <a:off x="758190" y="2806700"/>
            <a:ext cx="5419725" cy="952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93725" y="908050"/>
            <a:ext cx="10671175" cy="51746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样本量的确定：</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（一）按照各专业分别</a:t>
            </a:r>
            <a:r>
              <a:rPr lang="zh-CN" sz="2800" noProof="1">
                <a:solidFill>
                  <a:srgbClr val="336699"/>
                </a:solidFill>
                <a:latin typeface="黑体" panose="02010609060101010101" charset="-122"/>
                <a:ea typeface="黑体" panose="02010609060101010101" charset="-122"/>
                <a:cs typeface="Nimbus Roman No9 L" charset="0"/>
                <a:sym typeface="+mn-ea"/>
              </a:rPr>
              <a:t>计算所需</a:t>
            </a:r>
            <a:r>
              <a:rPr sz="2800" noProof="1">
                <a:solidFill>
                  <a:srgbClr val="336699"/>
                </a:solidFill>
                <a:latin typeface="黑体" panose="02010609060101010101" charset="-122"/>
                <a:ea typeface="黑体" panose="02010609060101010101" charset="-122"/>
                <a:cs typeface="Nimbus Roman No9 L" charset="0"/>
                <a:sym typeface="+mn-ea"/>
              </a:rPr>
              <a:t>样本</a:t>
            </a:r>
            <a:r>
              <a:rPr lang="zh-CN" sz="2800" noProof="1">
                <a:solidFill>
                  <a:srgbClr val="336699"/>
                </a:solidFill>
                <a:latin typeface="黑体" panose="02010609060101010101" charset="-122"/>
                <a:ea typeface="黑体" panose="02010609060101010101" charset="-122"/>
                <a:cs typeface="Nimbus Roman No9 L" charset="0"/>
                <a:sym typeface="+mn-ea"/>
              </a:rPr>
              <a:t>量</a:t>
            </a:r>
            <a:r>
              <a:rPr sz="2800" noProof="1">
                <a:solidFill>
                  <a:srgbClr val="336699"/>
                </a:solidFill>
                <a:latin typeface="黑体" panose="02010609060101010101" charset="-122"/>
                <a:ea typeface="黑体" panose="02010609060101010101" charset="-122"/>
                <a:cs typeface="Nimbus Roman No9 L" charset="0"/>
                <a:sym typeface="+mn-ea"/>
              </a:rPr>
              <a:t>。</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（二）各</a:t>
            </a:r>
            <a:r>
              <a:rPr lang="zh-CN" sz="2800" noProof="1">
                <a:solidFill>
                  <a:srgbClr val="336699"/>
                </a:solidFill>
                <a:latin typeface="黑体" panose="02010609060101010101" charset="-122"/>
                <a:ea typeface="黑体" panose="02010609060101010101" charset="-122"/>
                <a:cs typeface="Nimbus Roman No9 L" charset="0"/>
                <a:sym typeface="+mn-ea"/>
              </a:rPr>
              <a:t>县（正式方案是</a:t>
            </a:r>
            <a:r>
              <a:rPr sz="2800">
                <a:solidFill>
                  <a:srgbClr val="336699"/>
                </a:solidFill>
                <a:latin typeface="黑体" panose="02010609060101010101" charset="-122"/>
                <a:ea typeface="黑体" panose="02010609060101010101" charset="-122"/>
                <a:cs typeface="Nimbus Roman No9 L" charset="0"/>
                <a:sym typeface="+mn-ea"/>
              </a:rPr>
              <a:t>地市</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抽选2%的普查小区。</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    1.测算</a:t>
            </a:r>
            <a:r>
              <a:rPr lang="zh-CN" sz="2800" noProof="1">
                <a:solidFill>
                  <a:srgbClr val="336699"/>
                </a:solidFill>
                <a:latin typeface="黑体" panose="02010609060101010101" charset="-122"/>
                <a:ea typeface="黑体" panose="02010609060101010101" charset="-122"/>
                <a:cs typeface="Nimbus Roman No9 L" charset="0"/>
                <a:sym typeface="+mn-ea"/>
              </a:rPr>
              <a:t>（测算时按照地市）方式：</a:t>
            </a:r>
            <a:r>
              <a:rPr sz="2800" noProof="1">
                <a:solidFill>
                  <a:srgbClr val="336699"/>
                </a:solidFill>
                <a:latin typeface="黑体" panose="02010609060101010101" charset="-122"/>
                <a:ea typeface="黑体" panose="02010609060101010101" charset="-122"/>
                <a:cs typeface="Nimbus Roman No9 L" charset="0"/>
                <a:sym typeface="+mn-ea"/>
              </a:rPr>
              <a:t>按照五经普的抽样方法</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对部分省四经普</a:t>
            </a:r>
            <a:r>
              <a:rPr lang="zh-CN" sz="2800" noProof="1">
                <a:solidFill>
                  <a:srgbClr val="336699"/>
                </a:solidFill>
                <a:latin typeface="黑体" panose="02010609060101010101" charset="-122"/>
                <a:ea typeface="黑体" panose="02010609060101010101" charset="-122"/>
                <a:cs typeface="Nimbus Roman No9 L" charset="0"/>
                <a:sym typeface="+mn-ea"/>
              </a:rPr>
              <a:t>单位清查</a:t>
            </a:r>
            <a:r>
              <a:rPr sz="2800" noProof="1">
                <a:solidFill>
                  <a:srgbClr val="336699"/>
                </a:solidFill>
                <a:latin typeface="黑体" panose="02010609060101010101" charset="-122"/>
                <a:ea typeface="黑体" panose="02010609060101010101" charset="-122"/>
                <a:cs typeface="Nimbus Roman No9 L" charset="0"/>
                <a:sym typeface="+mn-ea"/>
              </a:rPr>
              <a:t>数据在各地市</a:t>
            </a:r>
            <a:r>
              <a:rPr sz="2800" noProof="1">
                <a:solidFill>
                  <a:srgbClr val="FF0000"/>
                </a:solidFill>
                <a:latin typeface="黑体" panose="02010609060101010101" charset="-122"/>
                <a:ea typeface="黑体" panose="02010609060101010101" charset="-122"/>
                <a:cs typeface="Nimbus Roman No9 L" charset="0"/>
                <a:sym typeface="+mn-ea"/>
              </a:rPr>
              <a:t>向上取整</a:t>
            </a:r>
            <a:r>
              <a:rPr sz="2800" noProof="1">
                <a:solidFill>
                  <a:srgbClr val="336699"/>
                </a:solidFill>
                <a:latin typeface="黑体" panose="02010609060101010101" charset="-122"/>
                <a:ea typeface="黑体" panose="02010609060101010101" charset="-122"/>
                <a:cs typeface="Nimbus Roman No9 L" charset="0"/>
                <a:sym typeface="+mn-ea"/>
              </a:rPr>
              <a:t>抽选2%的普查小区</a:t>
            </a:r>
            <a:r>
              <a:rPr lang="zh-CN" sz="2800" noProof="1">
                <a:solidFill>
                  <a:srgbClr val="336699"/>
                </a:solidFill>
                <a:latin typeface="黑体" panose="02010609060101010101" charset="-122"/>
                <a:ea typeface="黑体" panose="02010609060101010101" charset="-122"/>
                <a:cs typeface="Nimbus Roman No9 L" charset="0"/>
                <a:sym typeface="+mn-ea"/>
              </a:rPr>
              <a:t>作为样本</a:t>
            </a:r>
            <a:r>
              <a:rPr sz="2800" noProof="1">
                <a:solidFill>
                  <a:srgbClr val="336699"/>
                </a:solidFill>
                <a:latin typeface="黑体" panose="02010609060101010101" charset="-122"/>
                <a:ea typeface="黑体" panose="02010609060101010101" charset="-122"/>
                <a:cs typeface="Nimbus Roman No9 L" charset="0"/>
                <a:sym typeface="+mn-ea"/>
              </a:rPr>
              <a:t>，</a:t>
            </a:r>
            <a:r>
              <a:rPr lang="zh-CN" sz="2800" noProof="1">
                <a:solidFill>
                  <a:srgbClr val="336699"/>
                </a:solidFill>
                <a:latin typeface="黑体" panose="02010609060101010101" charset="-122"/>
                <a:ea typeface="黑体" panose="02010609060101010101" charset="-122"/>
                <a:cs typeface="Nimbus Roman No9 L" charset="0"/>
                <a:sym typeface="+mn-ea"/>
              </a:rPr>
              <a:t>匹配</a:t>
            </a:r>
            <a:r>
              <a:rPr sz="2800" noProof="1">
                <a:solidFill>
                  <a:srgbClr val="336699"/>
                </a:solidFill>
                <a:latin typeface="黑体" panose="02010609060101010101" charset="-122"/>
                <a:ea typeface="黑体" panose="02010609060101010101" charset="-122"/>
                <a:cs typeface="Nimbus Roman No9 L" charset="0"/>
                <a:sym typeface="+mn-ea"/>
              </a:rPr>
              <a:t>得到的各专业“抽样调查层”个体经营户单位数和四经普</a:t>
            </a:r>
            <a:r>
              <a:rPr lang="zh-CN" sz="2800" noProof="1">
                <a:solidFill>
                  <a:srgbClr val="336699"/>
                </a:solidFill>
                <a:latin typeface="黑体" panose="02010609060101010101" charset="-122"/>
                <a:ea typeface="黑体" panose="02010609060101010101" charset="-122"/>
                <a:cs typeface="Nimbus Roman No9 L" charset="0"/>
                <a:sym typeface="+mn-ea"/>
              </a:rPr>
              <a:t>基本</a:t>
            </a:r>
            <a:r>
              <a:rPr sz="2800" noProof="1">
                <a:solidFill>
                  <a:srgbClr val="336699"/>
                </a:solidFill>
                <a:latin typeface="黑体" panose="02010609060101010101" charset="-122"/>
                <a:ea typeface="黑体" panose="02010609060101010101" charset="-122"/>
                <a:cs typeface="Nimbus Roman No9 L" charset="0"/>
                <a:sym typeface="+mn-ea"/>
              </a:rPr>
              <a:t>一致。</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sz="2800" noProof="1">
                <a:solidFill>
                  <a:srgbClr val="336699"/>
                </a:solidFill>
                <a:latin typeface="黑体" panose="02010609060101010101" charset="-122"/>
                <a:ea typeface="黑体" panose="02010609060101010101" charset="-122"/>
                <a:cs typeface="Nimbus Roman No9 L" charset="0"/>
                <a:sym typeface="+mn-ea"/>
              </a:rPr>
              <a:t>    2.</a:t>
            </a:r>
            <a:r>
              <a:rPr lang="zh-CN" sz="2800" noProof="1">
                <a:solidFill>
                  <a:srgbClr val="336699"/>
                </a:solidFill>
                <a:latin typeface="黑体" panose="02010609060101010101" charset="-122"/>
                <a:ea typeface="黑体" panose="02010609060101010101" charset="-122"/>
                <a:cs typeface="Nimbus Roman No9 L" charset="0"/>
                <a:sym typeface="+mn-ea"/>
              </a:rPr>
              <a:t>经过测算</a:t>
            </a:r>
            <a:r>
              <a:rPr lang="zh-CN" sz="2800">
                <a:solidFill>
                  <a:srgbClr val="336699"/>
                </a:solidFill>
                <a:latin typeface="黑体" panose="02010609060101010101" charset="-122"/>
                <a:ea typeface="黑体" panose="02010609060101010101" charset="-122"/>
                <a:cs typeface="Nimbus Roman No9 L" charset="0"/>
                <a:sym typeface="+mn-ea"/>
              </a:rPr>
              <a:t>（测算时按照地市）</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FF0000"/>
                </a:solidFill>
                <a:latin typeface="黑体" panose="02010609060101010101" charset="-122"/>
                <a:ea typeface="黑体" panose="02010609060101010101" charset="-122"/>
                <a:cs typeface="Nimbus Roman No9 L" charset="0"/>
                <a:sym typeface="+mn-ea"/>
              </a:rPr>
              <a:t>按照地市</a:t>
            </a:r>
            <a:r>
              <a:rPr lang="zh-CN" sz="2800" noProof="1">
                <a:solidFill>
                  <a:srgbClr val="336699"/>
                </a:solidFill>
                <a:latin typeface="黑体" panose="02010609060101010101" charset="-122"/>
                <a:ea typeface="黑体" panose="02010609060101010101" charset="-122"/>
                <a:cs typeface="Nimbus Roman No9 L" charset="0"/>
                <a:sym typeface="+mn-ea"/>
              </a:rPr>
              <a:t>抽选</a:t>
            </a:r>
            <a:r>
              <a:rPr sz="2800" noProof="1">
                <a:solidFill>
                  <a:srgbClr val="336699"/>
                </a:solidFill>
                <a:latin typeface="黑体" panose="02010609060101010101" charset="-122"/>
                <a:ea typeface="黑体" panose="02010609060101010101" charset="-122"/>
                <a:cs typeface="Nimbus Roman No9 L" charset="0"/>
                <a:sym typeface="+mn-ea"/>
              </a:rPr>
              <a:t>，有利于</a:t>
            </a:r>
            <a:r>
              <a:rPr lang="zh-CN" sz="2800" noProof="1">
                <a:solidFill>
                  <a:srgbClr val="336699"/>
                </a:solidFill>
                <a:latin typeface="黑体" panose="02010609060101010101" charset="-122"/>
                <a:ea typeface="黑体" panose="02010609060101010101" charset="-122"/>
                <a:cs typeface="Nimbus Roman No9 L" charset="0"/>
                <a:sym typeface="+mn-ea"/>
              </a:rPr>
              <a:t>确保样本代表性、</a:t>
            </a:r>
            <a:r>
              <a:rPr sz="2800" noProof="1">
                <a:solidFill>
                  <a:srgbClr val="336699"/>
                </a:solidFill>
                <a:latin typeface="黑体" panose="02010609060101010101" charset="-122"/>
                <a:ea typeface="黑体" panose="02010609060101010101" charset="-122"/>
                <a:cs typeface="Nimbus Roman No9 L" charset="0"/>
                <a:sym typeface="+mn-ea"/>
              </a:rPr>
              <a:t>均衡工作量和</a:t>
            </a:r>
            <a:r>
              <a:rPr lang="zh-CN" sz="2800" noProof="1">
                <a:solidFill>
                  <a:srgbClr val="336699"/>
                </a:solidFill>
                <a:latin typeface="黑体" panose="02010609060101010101" charset="-122"/>
                <a:ea typeface="黑体" panose="02010609060101010101" charset="-122"/>
                <a:cs typeface="Nimbus Roman No9 L" charset="0"/>
                <a:sym typeface="+mn-ea"/>
              </a:rPr>
              <a:t>进行样本结构</a:t>
            </a:r>
            <a:r>
              <a:rPr sz="2800" noProof="1">
                <a:solidFill>
                  <a:srgbClr val="336699"/>
                </a:solidFill>
                <a:latin typeface="黑体" panose="02010609060101010101" charset="-122"/>
                <a:ea typeface="黑体" panose="02010609060101010101" charset="-122"/>
                <a:cs typeface="Nimbus Roman No9 L" charset="0"/>
                <a:sym typeface="+mn-ea"/>
              </a:rPr>
              <a:t>权数调整</a:t>
            </a:r>
            <a:r>
              <a:rPr lang="zh-CN" sz="2800" noProof="1">
                <a:solidFill>
                  <a:srgbClr val="336699"/>
                </a:solidFill>
                <a:latin typeface="黑体" panose="02010609060101010101" charset="-122"/>
                <a:ea typeface="黑体" panose="02010609060101010101" charset="-122"/>
                <a:cs typeface="Nimbus Roman No9 L" charset="0"/>
                <a:sym typeface="+mn-ea"/>
              </a:rPr>
              <a:t>（普查小区更多的地市抽选更多的样本普查小区；各专业样本普查小区更加符合本地市实际情况）。</a:t>
            </a:r>
            <a:r>
              <a:rPr sz="2800" noProof="1">
                <a:solidFill>
                  <a:srgbClr val="336699"/>
                </a:solidFill>
                <a:latin typeface="黑体" panose="02010609060101010101" charset="-122"/>
                <a:ea typeface="黑体" panose="02010609060101010101" charset="-122"/>
                <a:cs typeface="Nimbus Roman No9 L" charset="0"/>
                <a:sym typeface="+mn-ea"/>
              </a:rPr>
              <a:t>    </a:t>
            </a:r>
            <a:r>
              <a:rPr lang="en-US" sz="2800" noProof="1">
                <a:solidFill>
                  <a:srgbClr val="336699"/>
                </a:solidFill>
                <a:latin typeface="黑体" panose="02010609060101010101" charset="-122"/>
                <a:ea typeface="黑体" panose="02010609060101010101" charset="-122"/>
                <a:cs typeface="Nimbus Roman No9 L" charset="0"/>
                <a:sym typeface="+mn-ea"/>
              </a:rPr>
              <a:t>    </a:t>
            </a:r>
            <a:endParaRPr lang="zh-CN"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06413" y="722313"/>
            <a:ext cx="10669587" cy="379603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普查登记后，对各专业进行权数调整。权数调整最终目的是使样本还原到总体。权数调整要实现两个目标，一是样本单位权数之和等于总体规模；二是通过权数调整，使得样本结构与总体结构吻合。抽样调查不是预测，要反映总体（单位清查）的情况。</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（一）权数的意义和作用。</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等于入样概率的倒数。</a:t>
            </a:r>
            <a:r>
              <a:rPr lang="zh-CN" sz="2800" noProof="1">
                <a:solidFill>
                  <a:srgbClr val="336699"/>
                </a:solidFill>
                <a:latin typeface="黑体" panose="02010609060101010101" charset="-122"/>
                <a:ea typeface="黑体" panose="02010609060101010101" charset="-122"/>
                <a:cs typeface="Nimbus Roman No9 L" charset="0"/>
                <a:sym typeface="+mn-ea"/>
              </a:rPr>
              <a:t>总体</a:t>
            </a:r>
            <a:r>
              <a:rPr lang="en-US" altLang="zh-CN" sz="2800" noProof="1">
                <a:solidFill>
                  <a:srgbClr val="336699"/>
                </a:solidFill>
                <a:latin typeface="黑体" panose="02010609060101010101" charset="-122"/>
                <a:ea typeface="黑体" panose="02010609060101010101" charset="-122"/>
                <a:cs typeface="Nimbus Roman No9 L" charset="0"/>
                <a:sym typeface="+mn-ea"/>
              </a:rPr>
              <a:t>100</a:t>
            </a:r>
            <a:r>
              <a:rPr lang="zh-CN" altLang="en-US" sz="2800" noProof="1">
                <a:solidFill>
                  <a:srgbClr val="336699"/>
                </a:solidFill>
                <a:latin typeface="黑体" panose="02010609060101010101" charset="-122"/>
                <a:ea typeface="黑体" panose="02010609060101010101" charset="-122"/>
                <a:cs typeface="Nimbus Roman No9 L" charset="0"/>
                <a:sym typeface="+mn-ea"/>
              </a:rPr>
              <a:t>个单位，采用</a:t>
            </a:r>
            <a:r>
              <a:rPr lang="zh-CN" altLang="en-US" sz="2800" noProof="1">
                <a:solidFill>
                  <a:srgbClr val="FF0000"/>
                </a:solidFill>
                <a:latin typeface="黑体" panose="02010609060101010101" charset="-122"/>
                <a:ea typeface="黑体" panose="02010609060101010101" charset="-122"/>
                <a:cs typeface="Nimbus Roman No9 L" charset="0"/>
                <a:sym typeface="+mn-ea"/>
              </a:rPr>
              <a:t>简单随机抽样</a:t>
            </a:r>
            <a:r>
              <a:rPr lang="zh-CN" altLang="en-US" sz="2800" noProof="1">
                <a:solidFill>
                  <a:srgbClr val="336699"/>
                </a:solidFill>
                <a:latin typeface="黑体" panose="02010609060101010101" charset="-122"/>
                <a:ea typeface="黑体" panose="02010609060101010101" charset="-122"/>
                <a:cs typeface="Nimbus Roman No9 L" charset="0"/>
                <a:sym typeface="+mn-ea"/>
              </a:rPr>
              <a:t>选取</a:t>
            </a:r>
            <a:r>
              <a:rPr lang="en-US" altLang="zh-CN" sz="2800" noProof="1">
                <a:solidFill>
                  <a:srgbClr val="336699"/>
                </a:solidFill>
                <a:latin typeface="黑体" panose="02010609060101010101" charset="-122"/>
                <a:ea typeface="黑体" panose="02010609060101010101" charset="-122"/>
                <a:cs typeface="Nimbus Roman No9 L" charset="0"/>
                <a:sym typeface="+mn-ea"/>
              </a:rPr>
              <a:t>5</a:t>
            </a:r>
            <a:r>
              <a:rPr lang="zh-CN" altLang="en-US" sz="2800" noProof="1">
                <a:solidFill>
                  <a:srgbClr val="336699"/>
                </a:solidFill>
                <a:latin typeface="黑体" panose="02010609060101010101" charset="-122"/>
                <a:ea typeface="黑体" panose="02010609060101010101" charset="-122"/>
                <a:cs typeface="Nimbus Roman No9 L" charset="0"/>
                <a:sym typeface="+mn-ea"/>
              </a:rPr>
              <a:t>个样本单位。</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3130550" y="3989388"/>
          <a:ext cx="8318500" cy="2667000"/>
        </p:xfrm>
        <a:graphic>
          <a:graphicData uri="http://schemas.openxmlformats.org/drawingml/2006/table">
            <a:tbl>
              <a:tblPr firstRow="true" bandRow="true">
                <a:tableStyleId>{5C22544A-7EE6-4342-B048-85BDC9FD1C3A}</a:tableStyleId>
              </a:tblPr>
              <a:tblGrid>
                <a:gridCol w="1492022"/>
                <a:gridCol w="1706619"/>
                <a:gridCol w="1706619"/>
                <a:gridCol w="1706619"/>
                <a:gridCol w="1706619"/>
              </a:tblGrid>
              <a:tr h="381000">
                <a:tc>
                  <a:txBody>
                    <a:bodyPr/>
                    <a:lstStyle/>
                    <a:p>
                      <a:pPr algn="ctr">
                        <a:buNone/>
                      </a:pPr>
                      <a:r>
                        <a:rPr lang="zh-CN" altLang="en-US">
                          <a:cs typeface="Nimbus Roman No9 L" charset="0"/>
                        </a:rPr>
                        <a:t>样本单位</a:t>
                      </a:r>
                      <a:endParaRPr lang="zh-CN" altLang="en-US">
                        <a:cs typeface="Nimbus Roman No9 L" charset="0"/>
                      </a:endParaRPr>
                    </a:p>
                  </a:txBody>
                  <a:tcPr marL="91426" marR="91426"/>
                </a:tc>
                <a:tc>
                  <a:txBody>
                    <a:bodyPr/>
                    <a:lstStyle/>
                    <a:p>
                      <a:pPr algn="ctr">
                        <a:buNone/>
                      </a:pPr>
                      <a:r>
                        <a:rPr lang="zh-CN" altLang="en-US">
                          <a:cs typeface="Nimbus Roman No9 L" charset="0"/>
                        </a:rPr>
                        <a:t>入样概率</a:t>
                      </a:r>
                      <a:endParaRPr lang="zh-CN" altLang="en-US">
                        <a:cs typeface="Nimbus Roman No9 L" charset="0"/>
                      </a:endParaRPr>
                    </a:p>
                  </a:txBody>
                  <a:tcPr marL="91426" marR="91426"/>
                </a:tc>
                <a:tc>
                  <a:txBody>
                    <a:bodyPr/>
                    <a:lstStyle/>
                    <a:p>
                      <a:pPr algn="ctr">
                        <a:buNone/>
                      </a:pPr>
                      <a:r>
                        <a:rPr lang="zh-CN" altLang="en-US">
                          <a:cs typeface="Nimbus Roman No9 L" charset="0"/>
                        </a:rPr>
                        <a:t>权数</a:t>
                      </a:r>
                      <a:endParaRPr lang="zh-CN" altLang="en-US">
                        <a:cs typeface="Nimbus Roman No9 L" charset="0"/>
                      </a:endParaRPr>
                    </a:p>
                  </a:txBody>
                  <a:tcPr marL="91426" marR="91426"/>
                </a:tc>
                <a:tc>
                  <a:txBody>
                    <a:bodyPr/>
                    <a:lstStyle/>
                    <a:p>
                      <a:pPr algn="ctr">
                        <a:buNone/>
                      </a:pPr>
                      <a:r>
                        <a:rPr lang="zh-CN" altLang="en-US">
                          <a:cs typeface="Nimbus Roman No9 L" charset="0"/>
                        </a:rPr>
                        <a:t>指标数值</a:t>
                      </a:r>
                      <a:endParaRPr lang="zh-CN" altLang="en-US">
                        <a:cs typeface="Nimbus Roman No9 L" charset="0"/>
                      </a:endParaRPr>
                    </a:p>
                  </a:txBody>
                  <a:tcPr marL="91426" marR="91426"/>
                </a:tc>
                <a:tc>
                  <a:txBody>
                    <a:bodyPr/>
                    <a:lstStyle/>
                    <a:p>
                      <a:pPr algn="ctr">
                        <a:buNone/>
                      </a:pPr>
                      <a:r>
                        <a:rPr lang="zh-CN" altLang="en-US">
                          <a:cs typeface="Nimbus Roman No9 L" charset="0"/>
                        </a:rPr>
                        <a:t>估计量</a:t>
                      </a:r>
                      <a:endParaRPr lang="zh-CN" altLang="en-US">
                        <a:cs typeface="Nimbus Roman No9 L" charset="0"/>
                      </a:endParaRPr>
                    </a:p>
                  </a:txBody>
                  <a:tcPr marL="91426" marR="91426"/>
                </a:tc>
              </a:tr>
              <a:tr h="381000">
                <a:tc>
                  <a:txBody>
                    <a:bodyPr/>
                    <a:lstStyle/>
                    <a:p>
                      <a:pPr algn="ctr">
                        <a:buNone/>
                      </a:pPr>
                      <a:r>
                        <a:rPr lang="en-US" altLang="zh-CN">
                          <a:solidFill>
                            <a:schemeClr val="tx2"/>
                          </a:solidFill>
                          <a:cs typeface="Nimbus Roman No9 L" charset="0"/>
                        </a:rPr>
                        <a:t>1</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1/20</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20</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101</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101*20</a:t>
                      </a:r>
                      <a:endParaRPr lang="en-US" altLang="zh-CN">
                        <a:solidFill>
                          <a:schemeClr val="tx2"/>
                        </a:solidFill>
                        <a:cs typeface="Nimbus Roman No9 L" charset="0"/>
                      </a:endParaRPr>
                    </a:p>
                  </a:txBody>
                  <a:tcPr marL="91426" marR="91426"/>
                </a:tc>
              </a:tr>
              <a:tr h="381000">
                <a:tc>
                  <a:txBody>
                    <a:bodyPr/>
                    <a:lstStyle/>
                    <a:p>
                      <a:pPr algn="ctr">
                        <a:buNone/>
                      </a:pPr>
                      <a:r>
                        <a:rPr lang="en-US" altLang="zh-CN">
                          <a:solidFill>
                            <a:schemeClr val="tx2"/>
                          </a:solidFill>
                          <a:cs typeface="Nimbus Roman No9 L" charset="0"/>
                        </a:rPr>
                        <a:t>2</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20</a:t>
                      </a:r>
                      <a:endParaRPr lang="en-US" altLang="zh-CN">
                        <a:solidFill>
                          <a:schemeClr val="tx2"/>
                        </a:solidFill>
                        <a:cs typeface="Nimbus Roman No9 L" charset="0"/>
                      </a:endParaRPr>
                    </a:p>
                  </a:txBody>
                  <a:tcPr marL="91426" marR="91426"/>
                </a:tc>
                <a:tc>
                  <a:txBody>
                    <a:bodyPr/>
                    <a:lstStyle/>
                    <a:p>
                      <a:pPr algn="ctr">
                        <a:buNone/>
                      </a:pPr>
                      <a:r>
                        <a:rPr lang="en-US" altLang="zh-CN">
                          <a:solidFill>
                            <a:schemeClr val="tx2"/>
                          </a:solidFill>
                          <a:cs typeface="Nimbus Roman No9 L" charset="0"/>
                        </a:rPr>
                        <a:t>102</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102*20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en-US" altLang="zh-CN">
                          <a:solidFill>
                            <a:schemeClr val="tx2"/>
                          </a:solidFill>
                          <a:cs typeface="Nimbus Roman No9 L" charset="0"/>
                        </a:rPr>
                        <a:t>3</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sz="1800">
                          <a:solidFill>
                            <a:schemeClr val="tx2"/>
                          </a:solidFill>
                          <a:cs typeface="Nimbus Roman No9 L" charset="0"/>
                          <a:sym typeface="+mn-ea"/>
                        </a:rPr>
                        <a:t>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103</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103*20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en-US" altLang="zh-CN">
                          <a:solidFill>
                            <a:schemeClr val="tx2"/>
                          </a:solidFill>
                          <a:cs typeface="Nimbus Roman No9 L" charset="0"/>
                        </a:rPr>
                        <a:t>4</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sz="1800">
                          <a:solidFill>
                            <a:schemeClr val="tx2"/>
                          </a:solidFill>
                          <a:cs typeface="Nimbus Roman No9 L" charset="0"/>
                          <a:sym typeface="+mn-ea"/>
                        </a:rPr>
                        <a:t>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104</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104*20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en-US" altLang="zh-CN">
                          <a:solidFill>
                            <a:schemeClr val="tx2"/>
                          </a:solidFill>
                          <a:cs typeface="Nimbus Roman No9 L" charset="0"/>
                        </a:rPr>
                        <a:t>5</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sz="1800">
                          <a:solidFill>
                            <a:schemeClr val="tx2"/>
                          </a:solidFill>
                          <a:cs typeface="Nimbus Roman No9 L" charset="0"/>
                          <a:sym typeface="+mn-ea"/>
                        </a:rPr>
                        <a:t>20</a:t>
                      </a:r>
                      <a:endParaRPr lang="en-US" altLang="zh-CN" sz="1800">
                        <a:solidFill>
                          <a:schemeClr val="tx2"/>
                        </a:solidFill>
                        <a:cs typeface="Nimbus Roman No9 L" charset="0"/>
                        <a:sym typeface="+mn-ea"/>
                      </a:endParaRPr>
                    </a:p>
                  </a:txBody>
                  <a:tcPr marL="91426" marR="91426"/>
                </a:tc>
                <a:tc>
                  <a:txBody>
                    <a:bodyPr/>
                    <a:lstStyle/>
                    <a:p>
                      <a:pPr algn="ctr">
                        <a:buNone/>
                      </a:pPr>
                      <a:r>
                        <a:rPr lang="en-US" altLang="zh-CN">
                          <a:solidFill>
                            <a:schemeClr val="tx2"/>
                          </a:solidFill>
                          <a:cs typeface="Nimbus Roman No9 L" charset="0"/>
                        </a:rPr>
                        <a:t>105</a:t>
                      </a:r>
                      <a:endParaRPr lang="en-US" altLang="zh-CN">
                        <a:solidFill>
                          <a:schemeClr val="tx2"/>
                        </a:solidFill>
                        <a:cs typeface="Nimbus Roman No9 L" charset="0"/>
                      </a:endParaRPr>
                    </a:p>
                  </a:txBody>
                  <a:tcPr marL="91426" marR="91426"/>
                </a:tc>
                <a:tc>
                  <a:txBody>
                    <a:bodyPr/>
                    <a:lstStyle/>
                    <a:p>
                      <a:pPr algn="ctr">
                        <a:buNone/>
                      </a:pPr>
                      <a:r>
                        <a:rPr lang="en-US" altLang="zh-CN" sz="1800">
                          <a:solidFill>
                            <a:schemeClr val="tx2"/>
                          </a:solidFill>
                          <a:cs typeface="Nimbus Roman No9 L" charset="0"/>
                          <a:sym typeface="+mn-ea"/>
                        </a:rPr>
                        <a:t>105*20</a:t>
                      </a:r>
                      <a:endParaRPr lang="en-US" altLang="zh-CN" sz="1800">
                        <a:solidFill>
                          <a:schemeClr val="tx2"/>
                        </a:solidFill>
                        <a:cs typeface="Nimbus Roman No9 L" charset="0"/>
                        <a:sym typeface="+mn-ea"/>
                      </a:endParaRPr>
                    </a:p>
                  </a:txBody>
                  <a:tcPr marL="91426" marR="91426"/>
                </a:tc>
              </a:tr>
              <a:tr h="381000">
                <a:tc>
                  <a:txBody>
                    <a:bodyPr/>
                    <a:lstStyle/>
                    <a:p>
                      <a:pPr algn="ctr">
                        <a:buNone/>
                      </a:pPr>
                      <a:r>
                        <a:rPr lang="zh-CN" altLang="en-US">
                          <a:solidFill>
                            <a:schemeClr val="tx2"/>
                          </a:solidFill>
                          <a:cs typeface="Nimbus Roman No9 L" charset="0"/>
                        </a:rPr>
                        <a:t>合计</a:t>
                      </a:r>
                      <a:endParaRPr lang="zh-CN" altLang="en-US">
                        <a:solidFill>
                          <a:schemeClr val="tx2"/>
                        </a:solidFill>
                        <a:cs typeface="Nimbus Roman No9 L" charset="0"/>
                      </a:endParaRPr>
                    </a:p>
                  </a:txBody>
                  <a:tcPr marL="91426" marR="91426"/>
                </a:tc>
                <a:tc gridSpan="4">
                  <a:txBody>
                    <a:bodyPr/>
                    <a:lstStyle/>
                    <a:p>
                      <a:pPr algn="ctr">
                        <a:buNone/>
                      </a:pPr>
                      <a:r>
                        <a:rPr lang="zh-CN" altLang="en-US" sz="1800">
                          <a:solidFill>
                            <a:schemeClr val="tx2"/>
                          </a:solidFill>
                          <a:cs typeface="Nimbus Roman No9 L" charset="0"/>
                          <a:sym typeface="+mn-ea"/>
                        </a:rPr>
                        <a:t>总体总量</a:t>
                      </a:r>
                      <a:r>
                        <a:rPr lang="en-US" altLang="zh-CN" sz="1800">
                          <a:solidFill>
                            <a:schemeClr val="tx2"/>
                          </a:solidFill>
                          <a:cs typeface="Nimbus Roman No9 L" charset="0"/>
                          <a:sym typeface="+mn-ea"/>
                        </a:rPr>
                        <a:t>=101*20+102*20+103*20+104*20+105*20=10300</a:t>
                      </a:r>
                      <a:endParaRPr lang="en-US" altLang="zh-CN" sz="1800">
                        <a:solidFill>
                          <a:schemeClr val="tx2"/>
                        </a:solidFill>
                        <a:cs typeface="Nimbus Roman No9 L" charset="0"/>
                        <a:sym typeface="+mn-ea"/>
                      </a:endParaRPr>
                    </a:p>
                  </a:txBody>
                  <a:tcPr marL="91426" marR="91426"/>
                </a:tc>
                <a:tc hMerge="true">
                  <a:tcPr/>
                </a:tc>
                <a:tc hMerge="true">
                  <a:tcPr/>
                </a:tc>
                <a:tc hMerge="true">
                  <a:tcPr/>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551815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（二）设计权数。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各专业的同一样本普查小区内的每个个体经营户具有相同的设计权数，等于普查小区入选样本概率的倒数（</a:t>
            </a:r>
            <a:r>
              <a:rPr lang="en-US" altLang="zh-CN" sz="2800" noProof="1">
                <a:solidFill>
                  <a:srgbClr val="336699"/>
                </a:solidFill>
                <a:latin typeface="黑体" panose="02010609060101010101" charset="-122"/>
                <a:ea typeface="黑体" panose="02010609060101010101" charset="-122"/>
                <a:cs typeface="Nimbus Roman No9 L" charset="0"/>
                <a:sym typeface="+mn-ea"/>
              </a:rPr>
              <a:t>x</a:t>
            </a:r>
            <a:r>
              <a:rPr lang="zh-CN" altLang="en-US" sz="2800" noProof="1">
                <a:solidFill>
                  <a:srgbClr val="336699"/>
                </a:solidFill>
                <a:latin typeface="黑体" panose="02010609060101010101" charset="-122"/>
                <a:ea typeface="黑体" panose="02010609060101010101" charset="-122"/>
                <a:cs typeface="Nimbus Roman No9 L" charset="0"/>
                <a:sym typeface="+mn-ea"/>
              </a:rPr>
              <a:t>的倒数</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en-US" altLang="zh-CN" sz="2800">
                <a:solidFill>
                  <a:srgbClr val="336699"/>
                </a:solidFill>
                <a:latin typeface="黑体" panose="02010609060101010101" charset="-122"/>
                <a:ea typeface="黑体" panose="02010609060101010101" charset="-122"/>
                <a:cs typeface="Nimbus Roman No9 L" charset="0"/>
                <a:sym typeface="+mn-ea"/>
              </a:rPr>
              <a:t>x</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x</a:t>
            </a:r>
            <a:r>
              <a:rPr lang="en-US" altLang="zh-CN" sz="2800" noProof="1">
                <a:solidFill>
                  <a:srgbClr val="336699"/>
                </a:solidFill>
                <a:latin typeface="仿宋" panose="02010609060101010101" charset="-122"/>
                <a:ea typeface="仿宋" panose="02010609060101010101" charset="-122"/>
                <a:cs typeface="Nimbus Roman No9 L" charset="0"/>
                <a:sym typeface="+mn-ea"/>
              </a:rPr>
              <a:t>≠0</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在</a:t>
            </a:r>
            <a:r>
              <a:rPr lang="zh-CN" altLang="en-US" sz="2800" noProof="1">
                <a:solidFill>
                  <a:srgbClr val="FF0000"/>
                </a:solidFill>
                <a:latin typeface="黑体" panose="02010609060101010101" charset="-122"/>
                <a:ea typeface="黑体" panose="02010609060101010101" charset="-122"/>
                <a:cs typeface="Nimbus Roman No9 L" charset="0"/>
                <a:sym typeface="+mn-ea"/>
              </a:rPr>
              <a:t>PPS系统抽样</a:t>
            </a:r>
            <a:r>
              <a:rPr lang="zh-CN" altLang="en-US" sz="2800" noProof="1">
                <a:solidFill>
                  <a:srgbClr val="336699"/>
                </a:solidFill>
                <a:latin typeface="黑体" panose="02010609060101010101" charset="-122"/>
                <a:ea typeface="黑体" panose="02010609060101010101" charset="-122"/>
                <a:cs typeface="Nimbus Roman No9 L" charset="0"/>
                <a:sym typeface="+mn-ea"/>
              </a:rPr>
              <a:t>中，抽选</a:t>
            </a:r>
            <a:r>
              <a:rPr lang="en-US" altLang="zh-CN" sz="2800" noProof="1">
                <a:solidFill>
                  <a:srgbClr val="336699"/>
                </a:solidFill>
                <a:latin typeface="黑体" panose="02010609060101010101" charset="-122"/>
                <a:ea typeface="黑体" panose="02010609060101010101" charset="-122"/>
                <a:cs typeface="Nimbus Roman No9 L" charset="0"/>
                <a:sym typeface="+mn-ea"/>
              </a:rPr>
              <a:t>n</a:t>
            </a:r>
            <a:r>
              <a:rPr lang="zh-CN" altLang="en-US" sz="2800" noProof="1">
                <a:solidFill>
                  <a:srgbClr val="336699"/>
                </a:solidFill>
                <a:latin typeface="黑体" panose="02010609060101010101" charset="-122"/>
                <a:ea typeface="黑体" panose="02010609060101010101" charset="-122"/>
                <a:cs typeface="Nimbus Roman No9 L" charset="0"/>
                <a:sym typeface="+mn-ea"/>
              </a:rPr>
              <a:t>个样本普查小区，对于其中一个普查小区：</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FF0000"/>
                </a:solidFill>
                <a:latin typeface="黑体" panose="02010609060101010101" charset="-122"/>
                <a:ea typeface="黑体" panose="02010609060101010101" charset="-122"/>
                <a:cs typeface="Nimbus Roman No9 L" charset="0"/>
                <a:sym typeface="+mn-ea"/>
              </a:rPr>
              <a:t>入样概率=n*普查小区本专业单位数/地市本专业单位数</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对入样概率求倒数，得到</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FF0000"/>
                </a:solidFill>
                <a:latin typeface="黑体" panose="02010609060101010101" charset="-122"/>
                <a:ea typeface="黑体" panose="02010609060101010101" charset="-122"/>
                <a:cs typeface="Nimbus Roman No9 L" charset="0"/>
                <a:sym typeface="+mn-ea"/>
              </a:rPr>
              <a:t>设计权数=地市本专业单位数/(n*普查小区本专业单位数)</a:t>
            </a:r>
            <a:endParaRPr lang="zh-CN" altLang="en-US" sz="2800" noProof="1">
              <a:solidFill>
                <a:srgbClr val="FF0000"/>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用同样的例子展示设计权数如下表所示：</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06413" y="857250"/>
            <a:ext cx="10669587" cy="207264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（二）设计权数。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6" name="表格 5"/>
          <p:cNvGraphicFramePr/>
          <p:nvPr/>
        </p:nvGraphicFramePr>
        <p:xfrm>
          <a:off x="3717925" y="1879600"/>
          <a:ext cx="8112126" cy="4572000"/>
        </p:xfrm>
        <a:graphic>
          <a:graphicData uri="http://schemas.openxmlformats.org/drawingml/2006/table">
            <a:tbl>
              <a:tblPr firstRow="true" bandRow="true">
                <a:tableStyleId>{5C22544A-7EE6-4342-B048-85BDC9FD1C3A}</a:tableStyleId>
              </a:tblPr>
              <a:tblGrid>
                <a:gridCol w="1122592"/>
                <a:gridCol w="920678"/>
                <a:gridCol w="1623568"/>
                <a:gridCol w="2070573"/>
                <a:gridCol w="1729605"/>
                <a:gridCol w="645110"/>
              </a:tblGrid>
              <a:tr h="381000">
                <a:tc>
                  <a:txBody>
                    <a:bodyPr/>
                    <a:lstStyle/>
                    <a:p>
                      <a:pPr algn="ctr">
                        <a:buNone/>
                      </a:pPr>
                      <a:r>
                        <a:rPr lang="zh-CN" altLang="en-US">
                          <a:cs typeface="Nimbus Roman No9 L" charset="0"/>
                        </a:rPr>
                        <a:t>普查小区</a:t>
                      </a:r>
                      <a:endParaRPr lang="zh-CN" altLang="en-US">
                        <a:cs typeface="Nimbus Roman No9 L" charset="0"/>
                      </a:endParaRPr>
                    </a:p>
                  </a:txBody>
                  <a:tcPr marL="91433" marR="91433"/>
                </a:tc>
                <a:tc>
                  <a:txBody>
                    <a:bodyPr/>
                    <a:lstStyle/>
                    <a:p>
                      <a:pPr algn="ctr">
                        <a:buNone/>
                      </a:pPr>
                      <a:r>
                        <a:rPr lang="zh-CN" altLang="en-US">
                          <a:cs typeface="Nimbus Roman No9 L" charset="0"/>
                        </a:rPr>
                        <a:t>单位数</a:t>
                      </a:r>
                      <a:endParaRPr lang="zh-CN" altLang="en-US">
                        <a:cs typeface="Nimbus Roman No9 L" charset="0"/>
                      </a:endParaRPr>
                    </a:p>
                  </a:txBody>
                  <a:tcPr marL="91433" marR="91433"/>
                </a:tc>
                <a:tc>
                  <a:txBody>
                    <a:bodyPr/>
                    <a:lstStyle/>
                    <a:p>
                      <a:pPr algn="ctr">
                        <a:buNone/>
                      </a:pPr>
                      <a:r>
                        <a:rPr lang="zh-CN" altLang="en-US">
                          <a:cs typeface="Nimbus Roman No9 L" charset="0"/>
                        </a:rPr>
                        <a:t>累计单位数</a:t>
                      </a:r>
                      <a:endParaRPr lang="zh-CN" altLang="en-US">
                        <a:cs typeface="Nimbus Roman No9 L" charset="0"/>
                      </a:endParaRPr>
                    </a:p>
                  </a:txBody>
                  <a:tcPr marL="91433" marR="91433"/>
                </a:tc>
                <a:tc>
                  <a:txBody>
                    <a:bodyPr/>
                    <a:lstStyle/>
                    <a:p>
                      <a:pPr algn="ctr">
                        <a:buNone/>
                      </a:pPr>
                      <a:r>
                        <a:rPr lang="zh-CN" altLang="en-US">
                          <a:cs typeface="Nimbus Roman No9 L" charset="0"/>
                        </a:rPr>
                        <a:t>入样概率</a:t>
                      </a:r>
                      <a:endParaRPr lang="zh-CN" altLang="en-US">
                        <a:cs typeface="Nimbus Roman No9 L" charset="0"/>
                      </a:endParaRPr>
                    </a:p>
                  </a:txBody>
                  <a:tcPr marL="91433" marR="91433"/>
                </a:tc>
                <a:tc>
                  <a:txBody>
                    <a:bodyPr/>
                    <a:lstStyle/>
                    <a:p>
                      <a:pPr algn="ctr">
                        <a:buNone/>
                      </a:pPr>
                      <a:r>
                        <a:rPr lang="zh-CN" altLang="en-US">
                          <a:latin typeface="Nimbus Roman No9 L" charset="0"/>
                          <a:cs typeface="Arial" panose="02080604020202020204" pitchFamily="34" charset="0"/>
                        </a:rPr>
                        <a:t>设计权数</a:t>
                      </a:r>
                      <a:endParaRPr lang="zh-CN" altLang="en-US">
                        <a:latin typeface="Nimbus Roman No9 L" charset="0"/>
                        <a:cs typeface="Arial" panose="02080604020202020204" pitchFamily="34" charset="0"/>
                      </a:endParaRPr>
                    </a:p>
                  </a:txBody>
                  <a:tcPr marL="91433" marR="91433"/>
                </a:tc>
                <a:tc>
                  <a:txBody>
                    <a:bodyPr/>
                    <a:lstStyle/>
                    <a:p>
                      <a:pPr algn="ctr">
                        <a:buNone/>
                      </a:pPr>
                      <a:r>
                        <a:rPr lang="zh-CN" altLang="en-US">
                          <a:latin typeface="Nimbus Roman No9 L" charset="0"/>
                          <a:cs typeface="Arial" panose="02080604020202020204" pitchFamily="34" charset="0"/>
                        </a:rPr>
                        <a:t>入样</a:t>
                      </a:r>
                      <a:endParaRPr lang="zh-CN" altLang="en-US">
                        <a:latin typeface="Nimbus Roman No9 L" charset="0"/>
                        <a:cs typeface="Arial" panose="02080604020202020204" pitchFamily="34" charset="0"/>
                      </a:endParaRPr>
                    </a:p>
                  </a:txBody>
                  <a:tcPr marL="91433" marR="91433"/>
                </a:tc>
              </a:tr>
              <a:tr h="381000">
                <a:tc>
                  <a:txBody>
                    <a:bodyPr/>
                    <a:lstStyle/>
                    <a:p>
                      <a:pPr algn="ctr" fontAlgn="base">
                        <a:buClrTx/>
                        <a:buSzTx/>
                        <a:buFontTx/>
                        <a:buNone/>
                      </a:pPr>
                      <a:r>
                        <a:rPr lang="en-US" altLang="zh-CN">
                          <a:ln>
                            <a:noFill/>
                          </a:ln>
                          <a:solidFill>
                            <a:schemeClr val="tx2"/>
                          </a:solidFill>
                          <a:effectLst/>
                        </a:rPr>
                        <a:t>1</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220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1~220</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220/400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a:t>
                      </a:r>
                      <a:r>
                        <a:rPr lang="en-US" altLang="zh-CN" sz="1800">
                          <a:ln>
                            <a:noFill/>
                          </a:ln>
                          <a:solidFill>
                            <a:schemeClr val="tx2"/>
                          </a:solidFill>
                          <a:effectLst/>
                          <a:sym typeface="微软雅黑" panose="020B0503020204020204" pitchFamily="34" charset="-122"/>
                        </a:rPr>
                        <a:t>220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2</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252</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221~472</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微软雅黑" panose="020B0503020204020204" pitchFamily="34" charset="-122"/>
                        </a:rPr>
                        <a:t>252/400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400/252</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3</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261</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473~733</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261/</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400/261</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4</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240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734~973</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240/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400/240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5</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434</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974~1407</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1800">
                          <a:ln>
                            <a:noFill/>
                          </a:ln>
                          <a:solidFill>
                            <a:schemeClr val="tx2"/>
                          </a:solidFill>
                          <a:effectLst/>
                          <a:sym typeface="+mn-ea"/>
                        </a:rPr>
                        <a:t>434/</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400/434</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6</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220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1408~1627</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400/220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a:ln>
                            <a:noFill/>
                          </a:ln>
                          <a:solidFill>
                            <a:schemeClr val="tx2"/>
                          </a:solidFill>
                          <a:effectLst/>
                        </a:rPr>
                        <a:t>7</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146</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1628~1773</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146/</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400/146</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sym typeface="微软雅黑" panose="020B0503020204020204" pitchFamily="34" charset="-122"/>
                        </a:rPr>
                        <a:t>…</a:t>
                      </a:r>
                      <a:endParaRPr kumimoji="0" lang="en-US" altLang="zh-CN" sz="1800" b="0" i="0" u="none" strike="noStrike" cap="none" normalizeH="0" baseline="0">
                        <a:ln>
                          <a:noFill/>
                        </a:ln>
                        <a:solidFill>
                          <a:schemeClr val="tx2"/>
                        </a:solidFill>
                        <a:effectLst/>
                        <a:sym typeface="微软雅黑" panose="020B0503020204020204" pitchFamily="34" charset="-122"/>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a:ln>
                          <a:noFill/>
                        </a:ln>
                        <a:solidFill>
                          <a:schemeClr val="tx2"/>
                        </a:solidFill>
                        <a:effectLst/>
                      </a:endParaRPr>
                    </a:p>
                  </a:txBody>
                  <a:tcPr marL="91433" marR="91433"/>
                </a:tc>
              </a:tr>
              <a:tr h="381000">
                <a:tc>
                  <a:txBody>
                    <a:bodyPr/>
                    <a:lstStyle/>
                    <a:p>
                      <a:pPr algn="ctr" fontAlgn="base">
                        <a:buClrTx/>
                        <a:buSzTx/>
                        <a:buFontTx/>
                        <a:buNone/>
                      </a:pPr>
                      <a:r>
                        <a:rPr lang="en-US" altLang="zh-CN" sz="1800">
                          <a:ln>
                            <a:noFill/>
                          </a:ln>
                          <a:solidFill>
                            <a:schemeClr val="tx2"/>
                          </a:solidFill>
                          <a:effectLst/>
                          <a:sym typeface="+mn-ea"/>
                        </a:rPr>
                        <a:t>…</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20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1881~1900</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20/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400/20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r>
              <a:tr h="381000">
                <a:tc>
                  <a:txBody>
                    <a:bodyPr/>
                    <a:lstStyle/>
                    <a:p>
                      <a:pPr algn="ctr" fontAlgn="base">
                        <a:buClrTx/>
                        <a:buSzTx/>
                        <a:buFontTx/>
                        <a:buNone/>
                      </a:pPr>
                      <a:r>
                        <a:rPr lang="en-US" altLang="zh-CN" sz="1800">
                          <a:ln>
                            <a:noFill/>
                          </a:ln>
                          <a:solidFill>
                            <a:schemeClr val="tx2"/>
                          </a:solidFill>
                          <a:effectLst/>
                          <a:sym typeface="+mn-ea"/>
                        </a:rPr>
                        <a:t>…</a:t>
                      </a:r>
                      <a:endParaRPr lang="en-US" altLang="zh-CN" sz="1800">
                        <a:ln>
                          <a:noFill/>
                        </a:ln>
                        <a:solidFill>
                          <a:schemeClr val="tx2"/>
                        </a:solidFill>
                        <a:effectLst/>
                        <a:sym typeface="+mn-ea"/>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sym typeface="微软雅黑" panose="020B0503020204020204" pitchFamily="34" charset="-122"/>
                        </a:rPr>
                        <a:t>…</a:t>
                      </a:r>
                      <a:endParaRPr kumimoji="0" lang="en-US" altLang="zh-CN" sz="1800" b="0" i="0" u="none" strike="noStrike" cap="none" normalizeH="0" baseline="0">
                        <a:ln>
                          <a:noFill/>
                        </a:ln>
                        <a:solidFill>
                          <a:schemeClr val="tx2"/>
                        </a:solidFill>
                        <a:effectLst/>
                        <a:sym typeface="微软雅黑" panose="020B0503020204020204" pitchFamily="34" charset="-122"/>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sym typeface="微软雅黑" panose="020B0503020204020204" pitchFamily="34" charset="-122"/>
                        </a:rPr>
                        <a:t>…</a:t>
                      </a:r>
                      <a:endParaRPr kumimoji="0" lang="en-US" altLang="zh-CN" sz="1800" b="0" i="0" u="none" strike="noStrike" cap="none" normalizeH="0" baseline="0">
                        <a:ln>
                          <a:noFill/>
                        </a:ln>
                        <a:solidFill>
                          <a:schemeClr val="tx2"/>
                        </a:solidFill>
                        <a:effectLst/>
                        <a:sym typeface="微软雅黑" panose="020B0503020204020204" pitchFamily="34"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a:ln>
                          <a:noFill/>
                        </a:ln>
                        <a:solidFill>
                          <a:schemeClr val="tx2"/>
                        </a:solidFill>
                        <a:effectLst/>
                      </a:endParaRPr>
                    </a:p>
                  </a:txBody>
                  <a:tcPr marL="91433" marR="91433"/>
                </a:tc>
              </a:tr>
              <a:tr h="381000">
                <a:tc>
                  <a:txBody>
                    <a:bodyPr/>
                    <a:lstStyle/>
                    <a:p>
                      <a:pPr algn="ctr" fontAlgn="base">
                        <a:buClrTx/>
                        <a:buSzTx/>
                        <a:buFontTx/>
                        <a:buNone/>
                      </a:pPr>
                      <a:r>
                        <a:rPr lang="en-US" altLang="zh-CN">
                          <a:ln>
                            <a:noFill/>
                          </a:ln>
                          <a:solidFill>
                            <a:schemeClr val="tx2"/>
                          </a:solidFill>
                          <a:effectLst/>
                        </a:rPr>
                        <a:t>最后一个</a:t>
                      </a:r>
                      <a:endParaRPr lang="en-US" altLang="zh-CN">
                        <a:ln>
                          <a:noFill/>
                        </a:ln>
                        <a:solidFill>
                          <a:schemeClr val="tx2"/>
                        </a:solidFill>
                        <a:effectLst/>
                      </a:endParaRPr>
                    </a:p>
                  </a:txBody>
                  <a:tcPr marL="91433" marR="91433"/>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10</a:t>
                      </a:r>
                      <a:endParaRPr kumimoji="0" lang="en-US" altLang="zh-CN" sz="1800" b="0" i="0" u="none" strike="noStrike" cap="none" normalizeH="0" baseline="0">
                        <a:ln>
                          <a:noFill/>
                        </a:ln>
                        <a:solidFill>
                          <a:schemeClr val="tx2"/>
                        </a:solidFill>
                        <a:effectLst/>
                      </a:endParaRPr>
                    </a:p>
                  </a:txBody>
                  <a:tcPr marL="12700" marR="12700" marT="12700" anchor="b" horzOverflow="overflow"/>
                </a:tc>
                <a:tc>
                  <a:txBody>
                    <a:body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rPr>
                        <a:t>1991~2000</a:t>
                      </a:r>
                      <a:endParaRPr kumimoji="0" lang="en-US" altLang="zh-CN" sz="1800" b="0" i="0" u="none" strike="noStrike" cap="none" normalizeH="0" baseline="0">
                        <a:ln>
                          <a:noFill/>
                        </a:ln>
                        <a:solidFill>
                          <a:schemeClr val="tx2"/>
                        </a:solidFill>
                        <a:effectLs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10/</a:t>
                      </a:r>
                      <a:r>
                        <a:rPr lang="en-US" altLang="zh-CN" sz="1800">
                          <a:ln>
                            <a:noFill/>
                          </a:ln>
                          <a:solidFill>
                            <a:schemeClr val="tx2"/>
                          </a:solidFill>
                          <a:effectLst/>
                          <a:sym typeface="微软雅黑" panose="020B0503020204020204" pitchFamily="34" charset="-122"/>
                        </a:rPr>
                        <a:t>400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tc>
                <a:tc>
                  <a:txBody>
                    <a:bodyPr/>
                    <a:lstStyle/>
                    <a:p>
                      <a:pPr algn="ctr" fontAlgn="base">
                        <a:buClrTx/>
                        <a:buSzTx/>
                        <a:buFontTx/>
                        <a:buNone/>
                      </a:pPr>
                      <a:r>
                        <a:rPr lang="en-US" altLang="zh-CN" sz="1800">
                          <a:ln>
                            <a:noFill/>
                          </a:ln>
                          <a:solidFill>
                            <a:schemeClr val="tx2"/>
                          </a:solidFill>
                          <a:effectLst/>
                          <a:sym typeface="+mn-ea"/>
                        </a:rPr>
                        <a:t>400/10</a:t>
                      </a:r>
                      <a:endParaRPr lang="en-US" altLang="zh-CN" sz="1800">
                        <a:ln>
                          <a:noFill/>
                        </a:ln>
                        <a:solidFill>
                          <a:schemeClr val="tx2"/>
                        </a:solidFill>
                        <a:effectLst/>
                        <a:sym typeface="+mn-ea"/>
                      </a:endParaRPr>
                    </a:p>
                  </a:txBody>
                  <a:tcPr marL="91433" marR="91433"/>
                </a:tc>
                <a:tc>
                  <a:txBody>
                    <a:bodyPr/>
                    <a:lstStyle/>
                    <a:p>
                      <a:pPr algn="ctr" fontAlgn="base">
                        <a:buClrTx/>
                        <a:buSzTx/>
                        <a:buFontTx/>
                        <a:buNone/>
                      </a:pPr>
                      <a:endParaRPr lang="en-US" altLang="zh-CN" sz="1800">
                        <a:ln>
                          <a:noFill/>
                        </a:ln>
                        <a:solidFill>
                          <a:schemeClr val="tx2"/>
                        </a:solidFill>
                        <a:effectLst/>
                        <a:sym typeface="+mn-ea"/>
                      </a:endParaRPr>
                    </a:p>
                  </a:txBody>
                  <a:tcPr marL="91433" marR="91433"/>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mc:AlternateContent xmlns:mc="http://schemas.openxmlformats.org/markup-compatibility/2006">
        <mc:Choice xmlns:a14="http://schemas.microsoft.com/office/drawing/2010/main" Requires="a14">
          <p:sp>
            <p:nvSpPr>
              <p:cNvPr id="3" name="文本框 2"/>
              <p:cNvSpPr txBox="true"/>
              <p:nvPr/>
            </p:nvSpPr>
            <p:spPr>
              <a:xfrm>
                <a:off x="574675" y="947738"/>
                <a:ext cx="10669588" cy="441452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“全面调查层”个体经营户权数为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（入样概率是</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，其倒数是</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）。分别对各专业“抽样调查层”个体经营户进行样本权数调整。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（三）最终权数。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（1）A类权数调整。每县（正式方案是地市）根据各专业个体经营户单位数在普查和清查的不同（运营状态</a:t>
                </a:r>
                <a14:m>
                  <m:oMath xmlns:m="http://schemas.openxmlformats.org/officeDocument/2006/math">
                    <m:r>
                      <a:rPr lang="en-US" altLang="zh-CN" sz="2800" noProof="1">
                        <a:solidFill>
                          <a:srgbClr val="336699"/>
                        </a:solidFill>
                        <a:latin typeface="DejaVu Math TeX Gyre" panose="02000503000000000000" charset="0"/>
                        <a:ea typeface="黑体" panose="02010609060101010101" charset="-122"/>
                        <a:cs typeface="DejaVu Math TeX Gyre" panose="02000503000000000000" charset="0"/>
                        <a:sym typeface="+mn-ea"/>
                      </a:rPr>
                      <m:t>中剔除</m:t>
                    </m:r>
                  </m:oMath>
                </a14:m>
                <a:r>
                  <a:rPr lang="zh-CN" altLang="en-US" sz="2800" noProof="1">
                    <a:solidFill>
                      <a:srgbClr val="336699"/>
                    </a:solidFill>
                    <a:latin typeface="黑体" panose="02010609060101010101" charset="-122"/>
                    <a:ea typeface="黑体" panose="02010609060101010101" charset="-122"/>
                    <a:cs typeface="Nimbus Roman No9 L" charset="0"/>
                    <a:sym typeface="+mn-ea"/>
                  </a:rPr>
                  <a:t>未4和9）进行权数调整。样本普查小区的</a:t>
                </a:r>
                <a:r>
                  <a:rPr lang="en-US" altLang="zh-CN" sz="2800" noProof="1">
                    <a:solidFill>
                      <a:srgbClr val="336699"/>
                    </a:solidFill>
                    <a:latin typeface="黑体" panose="02010609060101010101" charset="-122"/>
                    <a:ea typeface="黑体" panose="02010609060101010101" charset="-122"/>
                    <a:cs typeface="Nimbus Roman No9 L" charset="0"/>
                    <a:sym typeface="+mn-ea"/>
                  </a:rPr>
                  <a:t>A</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样本普查小区初始权数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清查单位数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单位估计数的和</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mc:Choice>
        <mc:Fallback>
          <p:sp>
            <p:nvSpPr>
              <p:cNvPr id="3" name="文本框 2"/>
              <p:cNvSpPr txBox="true">
                <a:spLocks noRot="true" noChangeAspect="true" noMove="true" noResize="true" noEditPoints="true" noAdjustHandles="true" noChangeArrowheads="true" noChangeShapeType="true" noTextEdit="true"/>
              </p:cNvSpPr>
              <p:nvPr/>
            </p:nvSpPr>
            <p:spPr>
              <a:xfrm>
                <a:off x="574675" y="947738"/>
                <a:ext cx="10669588" cy="4414520"/>
              </a:xfrm>
              <a:prstGeom prst="rect">
                <a:avLst/>
              </a:prstGeom>
              <a:blipFill rotWithShape="true">
                <a:blip r:embed="rId2"/>
                <a:stretch>
                  <a:fillRect t="-7" r="3" b="7"/>
                </a:stretch>
              </a:blipFill>
            </p:spPr>
            <p:txBody>
              <a:bodyPr/>
              <a:lstStyle/>
              <a:p>
                <a:r>
                  <a:rPr lang="zh-CN" altLang="en-US">
                    <a:noFill/>
                  </a:rPr>
                  <a:t> </a:t>
                </a:r>
              </a:p>
            </p:txBody>
          </p:sp>
        </mc:Fallback>
      </mc:AlternateContent>
      <p:graphicFrame>
        <p:nvGraphicFramePr>
          <p:cNvPr id="5" name="表格 4"/>
          <p:cNvGraphicFramePr/>
          <p:nvPr/>
        </p:nvGraphicFramePr>
        <p:xfrm>
          <a:off x="306070" y="4819650"/>
          <a:ext cx="11580030" cy="1905000"/>
        </p:xfrm>
        <a:graphic>
          <a:graphicData uri="http://schemas.openxmlformats.org/drawingml/2006/table">
            <a:tbl>
              <a:tblPr firstRow="true" bandRow="true">
                <a:tableStyleId>{5C22544A-7EE6-4342-B048-85BDC9FD1C3A}</a:tableStyleId>
              </a:tblPr>
              <a:tblGrid>
                <a:gridCol w="1762125"/>
                <a:gridCol w="1146027"/>
                <a:gridCol w="1448883"/>
                <a:gridCol w="1460311"/>
                <a:gridCol w="1342217"/>
                <a:gridCol w="4420467"/>
              </a:tblGrid>
              <a:tr h="381000">
                <a:tc>
                  <a:txBody>
                    <a:bodyPr/>
                    <a:lstStyle/>
                    <a:p>
                      <a:pPr algn="ctr">
                        <a:buNone/>
                      </a:pPr>
                      <a:r>
                        <a:rPr lang="zh-CN" altLang="en-US" sz="1600">
                          <a:cs typeface="Nimbus Roman No9 L" charset="0"/>
                        </a:rPr>
                        <a:t>县（正式是地市）</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初始权数</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样本单位数</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清查单位数</a:t>
                      </a:r>
                      <a:endParaRPr lang="zh-CN" altLang="en-US" sz="1600">
                        <a:cs typeface="Nimbus Roman No9 L" charset="0"/>
                      </a:endParaRPr>
                    </a:p>
                  </a:txBody>
                  <a:tcPr marL="91428" marR="91428"/>
                </a:tc>
                <a:tc>
                  <a:txBody>
                    <a:bodyPr/>
                    <a:lstStyle/>
                    <a:p>
                      <a:pPr algn="ctr">
                        <a:buNone/>
                      </a:pPr>
                      <a:r>
                        <a:rPr lang="zh-CN" altLang="en-US" sz="1600">
                          <a:cs typeface="Nimbus Roman No9 L" charset="0"/>
                        </a:rPr>
                        <a:t>估计单位数</a:t>
                      </a:r>
                      <a:endParaRPr lang="zh-CN" altLang="en-US" sz="1600">
                        <a:cs typeface="Nimbus Roman No9 L" charset="0"/>
                      </a:endParaRPr>
                    </a:p>
                  </a:txBody>
                  <a:tcPr marL="91428" marR="91428"/>
                </a:tc>
                <a:tc>
                  <a:txBody>
                    <a:bodyPr/>
                    <a:lstStyle/>
                    <a:p>
                      <a:pPr algn="ctr">
                        <a:buNone/>
                      </a:pPr>
                      <a:r>
                        <a:rPr lang="en-US" altLang="zh-CN" sz="1600">
                          <a:cs typeface="Nimbus Roman No9 L" charset="0"/>
                        </a:rPr>
                        <a:t>WTA</a:t>
                      </a:r>
                      <a:endParaRPr lang="en-US" altLang="zh-CN" sz="1600">
                        <a:cs typeface="Nimbus Roman No9 L" charset="0"/>
                      </a:endParaRPr>
                    </a:p>
                  </a:txBody>
                  <a:tcPr marL="91428" marR="91428"/>
                </a:tc>
              </a:tr>
              <a:tr h="381000">
                <a:tc>
                  <a:txBody>
                    <a:bodyPr/>
                    <a:lstStyle/>
                    <a:p>
                      <a:pPr algn="ctr">
                        <a:buNone/>
                      </a:pPr>
                      <a:r>
                        <a:rPr lang="zh-CN" altLang="en-US" sz="1800">
                          <a:solidFill>
                            <a:schemeClr val="tx2"/>
                          </a:solidFill>
                          <a:cs typeface="Nimbus Roman No9 L" charset="0"/>
                        </a:rPr>
                        <a:t>样本普查小区</a:t>
                      </a:r>
                      <a:r>
                        <a:rPr lang="en-US" altLang="zh-CN" sz="1800">
                          <a:solidFill>
                            <a:schemeClr val="tx2"/>
                          </a:solidFill>
                          <a:cs typeface="Nimbus Roman No9 L" charset="0"/>
                        </a:rPr>
                        <a:t>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wt1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a1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n1</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wt1*a1</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rPr>
                        <a:t>wt1*(n1+…+nm)/(</a:t>
                      </a:r>
                      <a:r>
                        <a:rPr lang="en-US" altLang="zh-CN" sz="1800">
                          <a:solidFill>
                            <a:schemeClr val="tx2"/>
                          </a:solidFill>
                          <a:cs typeface="Nimbus Roman No9 L" charset="0"/>
                          <a:sym typeface="+mn-ea"/>
                        </a:rPr>
                        <a:t>wt1*a1+…+wtm*am</a:t>
                      </a:r>
                      <a:r>
                        <a:rPr lang="en-US" altLang="zh-CN" sz="1800">
                          <a:solidFill>
                            <a:schemeClr val="tx2"/>
                          </a:solidFill>
                          <a:cs typeface="Nimbus Roman No9 L" charset="0"/>
                        </a:rPr>
                        <a:t>)</a:t>
                      </a:r>
                      <a:endParaRPr lang="en-US" altLang="zh-CN" sz="1800">
                        <a:solidFill>
                          <a:schemeClr val="tx2"/>
                        </a:solidFill>
                        <a:cs typeface="Nimbus Roman No9 L" charset="0"/>
                      </a:endParaRPr>
                    </a:p>
                  </a:txBody>
                  <a:tcPr marL="91428" marR="91428"/>
                </a:tc>
              </a:tr>
              <a:tr h="381000">
                <a:tc>
                  <a:txBody>
                    <a:bodyPr/>
                    <a:lstStyle/>
                    <a:p>
                      <a:pPr algn="ctr">
                        <a:buNone/>
                      </a:pPr>
                      <a:r>
                        <a:rPr lang="zh-CN" altLang="en-US" sz="1800">
                          <a:solidFill>
                            <a:schemeClr val="tx2"/>
                          </a:solidFill>
                          <a:cs typeface="Nimbus Roman No9 L" charset="0"/>
                          <a:sym typeface="+mn-ea"/>
                        </a:rPr>
                        <a:t>样本普查小区</a:t>
                      </a:r>
                      <a:r>
                        <a:rPr lang="en-US" altLang="zh-CN" sz="1800">
                          <a:solidFill>
                            <a:schemeClr val="tx2"/>
                          </a:solidFill>
                          <a:cs typeface="Nimbus Roman No9 L" charset="0"/>
                          <a:sym typeface="+mn-ea"/>
                        </a:rPr>
                        <a:t>2</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rPr>
                        <a:t>wt2</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a2</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n2</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wt2*a2</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sym typeface="+mn-ea"/>
                        </a:rPr>
                        <a:t>wt2*(n1+…+nm)/(wt1*a1+…+wtm*am)</a:t>
                      </a:r>
                      <a:endParaRPr lang="en-US" altLang="zh-CN" sz="1800">
                        <a:solidFill>
                          <a:schemeClr val="tx2"/>
                        </a:solidFill>
                        <a:cs typeface="Nimbus Roman No9 L" charset="0"/>
                        <a:sym typeface="+mn-ea"/>
                      </a:endParaRPr>
                    </a:p>
                  </a:txBody>
                  <a:tcPr marL="91428" marR="91428"/>
                </a:tc>
              </a:tr>
              <a:tr h="381000">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a:t>
                      </a:r>
                      <a:endParaRPr lang="zh-CN" altLang="en-US" sz="1800">
                        <a:solidFill>
                          <a:schemeClr val="tx2"/>
                        </a:solidFill>
                        <a:cs typeface="Nimbus Roman No9 L" charset="0"/>
                      </a:endParaRPr>
                    </a:p>
                  </a:txBody>
                  <a:tcPr marL="91428" marR="91428"/>
                </a:tc>
              </a:tr>
              <a:tr h="381000">
                <a:tc>
                  <a:txBody>
                    <a:bodyPr/>
                    <a:lstStyle/>
                    <a:p>
                      <a:pPr algn="ctr">
                        <a:buNone/>
                      </a:pPr>
                      <a:r>
                        <a:rPr lang="zh-CN" altLang="en-US" sz="1800">
                          <a:solidFill>
                            <a:schemeClr val="tx2"/>
                          </a:solidFill>
                          <a:cs typeface="Nimbus Roman No9 L" charset="0"/>
                          <a:sym typeface="+mn-ea"/>
                        </a:rPr>
                        <a:t>样本普查小区</a:t>
                      </a:r>
                      <a:r>
                        <a:rPr lang="en-US" altLang="zh-CN" sz="1800">
                          <a:solidFill>
                            <a:schemeClr val="tx2"/>
                          </a:solidFill>
                          <a:cs typeface="Nimbus Roman No9 L" charset="0"/>
                          <a:sym typeface="+mn-ea"/>
                        </a:rPr>
                        <a:t>m</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rPr>
                        <a:t>wtm</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an</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rPr>
                        <a:t>nm</a:t>
                      </a:r>
                      <a:endParaRPr lang="en-US" altLang="zh-CN" sz="1800">
                        <a:solidFill>
                          <a:schemeClr val="tx2"/>
                        </a:solidFill>
                        <a:cs typeface="Nimbus Roman No9 L" charset="0"/>
                      </a:endParaRPr>
                    </a:p>
                  </a:txBody>
                  <a:tcPr marL="91428" marR="91428"/>
                </a:tc>
                <a:tc>
                  <a:txBody>
                    <a:bodyPr/>
                    <a:lstStyle/>
                    <a:p>
                      <a:pPr algn="ctr">
                        <a:buNone/>
                      </a:pPr>
                      <a:r>
                        <a:rPr lang="en-US" altLang="zh-CN" sz="1800">
                          <a:solidFill>
                            <a:schemeClr val="tx2"/>
                          </a:solidFill>
                          <a:cs typeface="Nimbus Roman No9 L" charset="0"/>
                          <a:sym typeface="+mn-ea"/>
                        </a:rPr>
                        <a:t>wtm*am</a:t>
                      </a:r>
                      <a:endParaRPr lang="en-US" altLang="zh-CN" sz="1800">
                        <a:solidFill>
                          <a:schemeClr val="tx2"/>
                        </a:solidFill>
                        <a:cs typeface="Nimbus Roman No9 L" charset="0"/>
                        <a:sym typeface="+mn-ea"/>
                      </a:endParaRPr>
                    </a:p>
                  </a:txBody>
                  <a:tcPr marL="91428" marR="91428"/>
                </a:tc>
                <a:tc>
                  <a:txBody>
                    <a:bodyPr/>
                    <a:lstStyle/>
                    <a:p>
                      <a:pPr algn="ctr">
                        <a:buNone/>
                      </a:pPr>
                      <a:r>
                        <a:rPr lang="en-US" altLang="zh-CN" sz="1800">
                          <a:solidFill>
                            <a:schemeClr val="tx2"/>
                          </a:solidFill>
                          <a:cs typeface="Nimbus Roman No9 L" charset="0"/>
                          <a:sym typeface="+mn-ea"/>
                        </a:rPr>
                        <a:t>wtm*(n1+…+nm)/(wt1*a1+…+wtm*am)</a:t>
                      </a:r>
                      <a:endParaRPr lang="en-US" altLang="zh-CN" sz="1800">
                        <a:solidFill>
                          <a:schemeClr val="tx2"/>
                        </a:solidFill>
                        <a:cs typeface="Nimbus Roman No9 L" charset="0"/>
                        <a:sym typeface="+mn-ea"/>
                      </a:endParaRPr>
                    </a:p>
                  </a:txBody>
                  <a:tcPr marL="91428" marR="91428"/>
                </a:tc>
              </a:tr>
            </a:tbl>
          </a:graphicData>
        </a:graphic>
      </p:graphicFrame>
      <p:pic>
        <p:nvPicPr>
          <p:cNvPr id="7" name="图片 6" descr="五经普LOGO透明底（长）"/>
          <p:cNvPicPr>
            <a:picLocks noChangeAspect="true"/>
          </p:cNvPicPr>
          <p:nvPr/>
        </p:nvPicPr>
        <p:blipFill>
          <a:blip r:embed="rId3"/>
          <a:stretch>
            <a:fillRect/>
          </a:stretch>
        </p:blipFill>
        <p:spPr>
          <a:xfrm>
            <a:off x="-76200" y="-215265"/>
            <a:ext cx="3695065" cy="1155065"/>
          </a:xfrm>
          <a:prstGeom prst="rect">
            <a:avLst/>
          </a:prstGeom>
        </p:spPr>
      </p:pic>
      <p:pic>
        <p:nvPicPr>
          <p:cNvPr id="4" name="图片 3" descr="截图-2023年3月17日 16时35分6秒"/>
          <p:cNvPicPr>
            <a:picLocks noChangeAspect="true"/>
          </p:cNvPicPr>
          <p:nvPr/>
        </p:nvPicPr>
        <p:blipFill>
          <a:blip r:embed="rId4"/>
          <a:stretch>
            <a:fillRect/>
          </a:stretch>
        </p:blipFill>
        <p:spPr>
          <a:xfrm>
            <a:off x="6094730" y="2347595"/>
            <a:ext cx="2952750" cy="657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06413" y="736600"/>
            <a:ext cx="10669587" cy="612140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（三）最终权数。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（1）A类权数调整。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a:solidFill>
                  <a:srgbClr val="336699"/>
                </a:solidFill>
                <a:latin typeface="黑体" panose="02010609060101010101" charset="-122"/>
                <a:ea typeface="黑体" panose="02010609060101010101" charset="-122"/>
                <a:cs typeface="Nimbus Roman No9 L" charset="0"/>
                <a:sym typeface="+mn-ea"/>
              </a:rPr>
              <a:t>样本普查小区的</a:t>
            </a:r>
            <a:r>
              <a:rPr lang="en-US" altLang="zh-CN" sz="2800">
                <a:solidFill>
                  <a:srgbClr val="336699"/>
                </a:solidFill>
                <a:latin typeface="黑体" panose="02010609060101010101" charset="-122"/>
                <a:ea typeface="黑体" panose="02010609060101010101" charset="-122"/>
                <a:cs typeface="Nimbus Roman No9 L" charset="0"/>
                <a:sym typeface="+mn-ea"/>
              </a:rPr>
              <a:t>A</a:t>
            </a:r>
            <a:r>
              <a:rPr lang="zh-CN" altLang="en-US" sz="2800">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a:solidFill>
                  <a:srgbClr val="336699"/>
                </a:solidFill>
                <a:latin typeface="黑体" panose="02010609060101010101" charset="-122"/>
                <a:ea typeface="黑体" panose="02010609060101010101" charset="-122"/>
                <a:cs typeface="Nimbus Roman No9 L" charset="0"/>
                <a:sym typeface="+mn-ea"/>
              </a:rPr>
              <a:t>样本普查小区初始权数</a:t>
            </a:r>
            <a:r>
              <a:rPr lang="en-US" altLang="zh-CN" sz="2800">
                <a:solidFill>
                  <a:srgbClr val="336699"/>
                </a:solidFill>
                <a:latin typeface="黑体" panose="02010609060101010101" charset="-122"/>
                <a:ea typeface="黑体" panose="02010609060101010101" charset="-122"/>
                <a:cs typeface="Nimbus Roman No9 L" charset="0"/>
                <a:sym typeface="+mn-ea"/>
              </a:rPr>
              <a:t>*(</a:t>
            </a:r>
            <a:r>
              <a:rPr lang="zh-CN" altLang="en-US" sz="2800">
                <a:solidFill>
                  <a:srgbClr val="336699"/>
                </a:solidFill>
                <a:latin typeface="黑体" panose="02010609060101010101" charset="-122"/>
                <a:ea typeface="黑体" panose="02010609060101010101" charset="-122"/>
                <a:cs typeface="Nimbus Roman No9 L" charset="0"/>
                <a:sym typeface="+mn-ea"/>
              </a:rPr>
              <a:t>清查单位数</a:t>
            </a:r>
            <a:r>
              <a:rPr lang="en-US" altLang="zh-CN" sz="2800">
                <a:solidFill>
                  <a:srgbClr val="336699"/>
                </a:solidFill>
                <a:latin typeface="黑体" panose="02010609060101010101" charset="-122"/>
                <a:ea typeface="黑体" panose="02010609060101010101" charset="-122"/>
                <a:cs typeface="Nimbus Roman No9 L" charset="0"/>
                <a:sym typeface="+mn-ea"/>
              </a:rPr>
              <a:t>/</a:t>
            </a:r>
            <a:r>
              <a:rPr lang="zh-CN" altLang="en-US" sz="2800">
                <a:solidFill>
                  <a:srgbClr val="336699"/>
                </a:solidFill>
                <a:latin typeface="黑体" panose="02010609060101010101" charset="-122"/>
                <a:ea typeface="黑体" panose="02010609060101010101" charset="-122"/>
                <a:cs typeface="Nimbus Roman No9 L" charset="0"/>
                <a:sym typeface="+mn-ea"/>
              </a:rPr>
              <a:t>单位估计数的和</a:t>
            </a:r>
            <a:r>
              <a:rPr lang="en-US" altLang="zh-CN" sz="2800">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对每个县（正式方案是地市）都作同样操作，得到全省本专业</a:t>
            </a:r>
            <a:r>
              <a:rPr lang="en-US" altLang="zh-CN" sz="2800" noProof="1">
                <a:solidFill>
                  <a:srgbClr val="336699"/>
                </a:solidFill>
                <a:latin typeface="黑体" panose="02010609060101010101" charset="-122"/>
                <a:ea typeface="黑体" panose="02010609060101010101" charset="-122"/>
                <a:cs typeface="Nimbus Roman No9 L" charset="0"/>
                <a:sym typeface="+mn-ea"/>
              </a:rPr>
              <a:t>A</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类调整权数，反映单位清查单位数。</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104140" y="3827780"/>
          <a:ext cx="11984355" cy="2011680"/>
        </p:xfrm>
        <a:graphic>
          <a:graphicData uri="http://schemas.openxmlformats.org/drawingml/2006/table">
            <a:tbl>
              <a:tblPr firstRow="true" bandRow="true">
                <a:tableStyleId>{5C22544A-7EE6-4342-B048-85BDC9FD1C3A}</a:tableStyleId>
              </a:tblPr>
              <a:tblGrid>
                <a:gridCol w="1153764"/>
                <a:gridCol w="1099156"/>
                <a:gridCol w="1059787"/>
                <a:gridCol w="1148050"/>
                <a:gridCol w="2018612"/>
                <a:gridCol w="3528602"/>
                <a:gridCol w="1976068"/>
              </a:tblGrid>
              <a:tr h="136525">
                <a:tc>
                  <a:txBody>
                    <a:bodyPr/>
                    <a:lstStyle/>
                    <a:p>
                      <a:pPr algn="ctr">
                        <a:buNone/>
                      </a:pPr>
                      <a:r>
                        <a:rPr lang="zh-CN" altLang="en-US" sz="1600">
                          <a:cs typeface="Nimbus Roman No9 L" charset="0"/>
                        </a:rPr>
                        <a:t>地区</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清查单位</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初始权数</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样本单位</a:t>
                      </a:r>
                      <a:endParaRPr lang="zh-CN" altLang="en-US" sz="1600">
                        <a:cs typeface="Nimbus Roman No9 L" charset="0"/>
                      </a:endParaRPr>
                    </a:p>
                  </a:txBody>
                  <a:tcPr marL="91438" marR="91438"/>
                </a:tc>
                <a:tc>
                  <a:txBody>
                    <a:bodyPr/>
                    <a:lstStyle/>
                    <a:p>
                      <a:pPr algn="ctr">
                        <a:buNone/>
                      </a:pPr>
                      <a:r>
                        <a:rPr lang="zh-CN" altLang="en-US" sz="1600">
                          <a:cs typeface="Nimbus Roman No9 L" charset="0"/>
                        </a:rPr>
                        <a:t>估计单位数</a:t>
                      </a:r>
                      <a:endParaRPr lang="zh-CN" altLang="en-US" sz="1600">
                        <a:cs typeface="Nimbus Roman No9 L" charset="0"/>
                      </a:endParaRPr>
                    </a:p>
                  </a:txBody>
                  <a:tcPr marL="91438" marR="91438"/>
                </a:tc>
                <a:tc>
                  <a:txBody>
                    <a:bodyPr/>
                    <a:lstStyle/>
                    <a:p>
                      <a:pPr algn="ctr">
                        <a:buNone/>
                      </a:pPr>
                      <a:r>
                        <a:rPr lang="en-US" altLang="zh-CN" sz="1600">
                          <a:cs typeface="Nimbus Roman No9 L" charset="0"/>
                        </a:rPr>
                        <a:t>WTA</a:t>
                      </a:r>
                      <a:endParaRPr lang="en-US" altLang="zh-CN" sz="1600">
                        <a:cs typeface="Nimbus Roman No9 L" charset="0"/>
                      </a:endParaRPr>
                    </a:p>
                  </a:txBody>
                  <a:tcPr marL="91438" marR="91438"/>
                </a:tc>
                <a:tc>
                  <a:txBody>
                    <a:bodyPr/>
                    <a:lstStyle/>
                    <a:p>
                      <a:pPr algn="ctr">
                        <a:buNone/>
                      </a:pPr>
                      <a:r>
                        <a:rPr lang="zh-CN" altLang="en-US" sz="1600">
                          <a:cs typeface="Nimbus Roman No9 L" charset="0"/>
                        </a:rPr>
                        <a:t>调整后单位数</a:t>
                      </a:r>
                      <a:endParaRPr lang="zh-CN" altLang="en-US" sz="1600">
                        <a:cs typeface="Nimbus Roman No9 L" charset="0"/>
                      </a:endParaRPr>
                    </a:p>
                  </a:txBody>
                  <a:tcPr marL="91438" marR="91438"/>
                </a:tc>
              </a:tr>
              <a:tr h="205105">
                <a:tc>
                  <a:txBody>
                    <a:bodyPr/>
                    <a:lstStyle/>
                    <a:p>
                      <a:pPr algn="ctr">
                        <a:buNone/>
                      </a:pPr>
                      <a:r>
                        <a:rPr lang="zh-CN" altLang="en-US" sz="1600">
                          <a:solidFill>
                            <a:schemeClr val="tx2"/>
                          </a:solidFill>
                          <a:cs typeface="Nimbus Roman No9 L" charset="0"/>
                        </a:rPr>
                        <a:t>普查小区</a:t>
                      </a:r>
                      <a:r>
                        <a:rPr lang="en-US" altLang="zh-CN" sz="1600">
                          <a:solidFill>
                            <a:schemeClr val="tx2"/>
                          </a:solidFill>
                          <a:cs typeface="Nimbus Roman No9 L" charset="0"/>
                        </a:rPr>
                        <a:t>1</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1000</a:t>
                      </a:r>
                      <a:endParaRPr lang="en-US" altLang="zh-CN"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rPr>
                        <a:t>未入样</a:t>
                      </a:r>
                      <a:endParaRPr lang="zh-CN" altLang="en-US"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r>
              <a:tr h="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2</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2000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5/2</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2020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sym typeface="+mn-ea"/>
                        </a:rPr>
                        <a:t>5/2*2020=5050</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sym typeface="+mn-ea"/>
                        </a:rPr>
                        <a:t>5/2*10000/(5050+4875)=2.52</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sym typeface="+mn-ea"/>
                        </a:rPr>
                        <a:t>2.52*2020=5088</a:t>
                      </a:r>
                      <a:endParaRPr lang="en-US" altLang="zh-CN" sz="1600">
                        <a:solidFill>
                          <a:schemeClr val="tx2"/>
                        </a:solidFill>
                        <a:cs typeface="Nimbus Roman No9 L" charset="0"/>
                        <a:sym typeface="+mn-ea"/>
                      </a:endParaRPr>
                    </a:p>
                  </a:txBody>
                  <a:tcPr marL="91438" marR="91438"/>
                </a:tc>
              </a:tr>
              <a:tr h="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3</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3000</a:t>
                      </a:r>
                      <a:endParaRPr lang="en-US" altLang="zh-CN"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rPr>
                        <a:t>未入样</a:t>
                      </a:r>
                      <a:endParaRPr lang="zh-CN" altLang="en-US" sz="1600">
                        <a:solidFill>
                          <a:schemeClr val="tx2"/>
                        </a:solidFill>
                        <a:cs typeface="Nimbus Roman No9 L" charset="0"/>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c>
                  <a:txBody>
                    <a:bodyPr/>
                    <a:lstStyle/>
                    <a:p>
                      <a:pPr algn="ctr">
                        <a:buNone/>
                      </a:pPr>
                      <a:r>
                        <a:rPr lang="zh-CN" altLang="en-US" sz="1600">
                          <a:solidFill>
                            <a:schemeClr val="tx2"/>
                          </a:solidFill>
                          <a:cs typeface="Nimbus Roman No9 L" charset="0"/>
                          <a:sym typeface="+mn-ea"/>
                        </a:rPr>
                        <a:t>未入样</a:t>
                      </a:r>
                      <a:endParaRPr lang="zh-CN" altLang="en-US" sz="1600">
                        <a:solidFill>
                          <a:schemeClr val="tx2"/>
                        </a:solidFill>
                        <a:cs typeface="Nimbus Roman No9 L" charset="0"/>
                        <a:sym typeface="+mn-ea"/>
                      </a:endParaRPr>
                    </a:p>
                  </a:txBody>
                  <a:tcPr marL="91438" marR="91438"/>
                </a:tc>
              </a:tr>
              <a:tr h="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4</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4000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2.5/2</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3900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sym typeface="+mn-ea"/>
                        </a:rPr>
                        <a:t>2.5/2*3900=4875</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sym typeface="+mn-ea"/>
                        </a:rPr>
                        <a:t>2.5/2*10000/(5050+4875)=1.26</a:t>
                      </a:r>
                      <a:endParaRPr lang="en-US" altLang="zh-CN"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1.26*3900=4912</a:t>
                      </a:r>
                      <a:endParaRPr lang="en-US" altLang="zh-CN" sz="1600">
                        <a:solidFill>
                          <a:schemeClr val="tx2"/>
                        </a:solidFill>
                        <a:cs typeface="Nimbus Roman No9 L" charset="0"/>
                      </a:endParaRPr>
                    </a:p>
                  </a:txBody>
                  <a:tcPr marL="91438" marR="91438"/>
                </a:tc>
              </a:tr>
              <a:tr h="215265">
                <a:tc>
                  <a:txBody>
                    <a:bodyPr/>
                    <a:lstStyle/>
                    <a:p>
                      <a:pPr algn="ctr">
                        <a:buNone/>
                      </a:pPr>
                      <a:r>
                        <a:rPr lang="zh-CN" altLang="en-US" sz="1600">
                          <a:solidFill>
                            <a:schemeClr val="tx2"/>
                          </a:solidFill>
                          <a:cs typeface="Nimbus Roman No9 L" charset="0"/>
                          <a:sym typeface="+mn-ea"/>
                        </a:rPr>
                        <a:t>合计</a:t>
                      </a:r>
                      <a:endParaRPr lang="zh-CN" altLang="en-US" sz="1600">
                        <a:solidFill>
                          <a:schemeClr val="tx2"/>
                        </a:solidFill>
                        <a:cs typeface="Nimbus Roman No9 L" charset="0"/>
                        <a:sym typeface="+mn-ea"/>
                      </a:endParaRPr>
                    </a:p>
                  </a:txBody>
                  <a:tcPr marL="91438" marR="91438"/>
                </a:tc>
                <a:tc>
                  <a:txBody>
                    <a:bodyPr/>
                    <a:lstStyle/>
                    <a:p>
                      <a:pPr algn="ctr">
                        <a:buNone/>
                      </a:pPr>
                      <a:r>
                        <a:rPr lang="en-US" altLang="zh-CN" sz="1600">
                          <a:solidFill>
                            <a:schemeClr val="tx2"/>
                          </a:solidFill>
                          <a:cs typeface="Nimbus Roman No9 L" charset="0"/>
                        </a:rPr>
                        <a:t>10000</a:t>
                      </a:r>
                      <a:endParaRPr lang="en-US" altLang="zh-CN" sz="1600">
                        <a:solidFill>
                          <a:schemeClr val="tx2"/>
                        </a:solidFill>
                        <a:latin typeface="仿宋" panose="02010609060101010101" charset="-122"/>
                        <a:ea typeface="仿宋" panose="02010609060101010101" charset="-122"/>
                        <a:cs typeface="Nimbus Roman No9 L" charset="0"/>
                      </a:endParaRPr>
                    </a:p>
                  </a:txBody>
                  <a:tcPr marL="91438" marR="91438"/>
                </a:tc>
                <a:tc>
                  <a:txBody>
                    <a:bodyPr/>
                    <a:lstStyle/>
                    <a:p>
                      <a:pPr algn="ctr">
                        <a:buNone/>
                      </a:pP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5920</a:t>
                      </a: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sym typeface="+mn-ea"/>
                        </a:rPr>
                        <a:t>9925</a:t>
                      </a:r>
                      <a:endParaRPr lang="en-US" altLang="zh-CN" sz="1600">
                        <a:solidFill>
                          <a:schemeClr val="tx2"/>
                        </a:solidFill>
                        <a:cs typeface="Nimbus Roman No9 L" charset="0"/>
                        <a:sym typeface="+mn-ea"/>
                      </a:endParaRPr>
                    </a:p>
                  </a:txBody>
                  <a:tcPr marL="91438" marR="91438"/>
                </a:tc>
                <a:tc>
                  <a:txBody>
                    <a:bodyPr/>
                    <a:lstStyle/>
                    <a:p>
                      <a:pPr algn="ctr">
                        <a:buNone/>
                      </a:pPr>
                      <a:endParaRPr lang="en-US" altLang="zh-CN" sz="1600">
                        <a:solidFill>
                          <a:schemeClr val="tx2"/>
                        </a:solidFill>
                        <a:cs typeface="Nimbus Roman No9 L" charset="0"/>
                      </a:endParaRPr>
                    </a:p>
                  </a:txBody>
                  <a:tcPr marL="91438" marR="91438"/>
                </a:tc>
                <a:tc>
                  <a:txBody>
                    <a:bodyPr/>
                    <a:lstStyle/>
                    <a:p>
                      <a:pPr algn="ctr">
                        <a:buNone/>
                      </a:pPr>
                      <a:r>
                        <a:rPr lang="en-US" altLang="zh-CN" sz="1600">
                          <a:solidFill>
                            <a:schemeClr val="tx2"/>
                          </a:solidFill>
                          <a:cs typeface="Nimbus Roman No9 L" charset="0"/>
                        </a:rPr>
                        <a:t>10000</a:t>
                      </a:r>
                      <a:endParaRPr lang="en-US" altLang="zh-CN" sz="1600">
                        <a:solidFill>
                          <a:schemeClr val="tx2"/>
                        </a:solidFill>
                        <a:cs typeface="Nimbus Roman No9 L" charset="0"/>
                      </a:endParaRPr>
                    </a:p>
                  </a:txBody>
                  <a:tcPr marL="91438" marR="91438"/>
                </a:tc>
              </a:tr>
            </a:tbl>
          </a:graphicData>
        </a:graphic>
      </p:graphicFrame>
      <p:pic>
        <p:nvPicPr>
          <p:cNvPr id="7" name="图片 6" descr="五经普LOGO透明底（长）"/>
          <p:cNvPicPr>
            <a:picLocks noChangeAspect="true"/>
          </p:cNvPicPr>
          <p:nvPr/>
        </p:nvPicPr>
        <p:blipFill>
          <a:blip r:embed="rId2"/>
          <a:stretch>
            <a:fillRect/>
          </a:stretch>
        </p:blipFill>
        <p:spPr>
          <a:xfrm>
            <a:off x="-66675" y="-215265"/>
            <a:ext cx="3695065" cy="1155065"/>
          </a:xfrm>
          <a:prstGeom prst="rect">
            <a:avLst/>
          </a:prstGeom>
        </p:spPr>
      </p:pic>
      <p:cxnSp>
        <p:nvCxnSpPr>
          <p:cNvPr id="4" name="直接连接符 3"/>
          <p:cNvCxnSpPr/>
          <p:nvPr/>
        </p:nvCxnSpPr>
        <p:spPr>
          <a:xfrm flipV="true">
            <a:off x="2371725" y="5520055"/>
            <a:ext cx="1045210" cy="302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true">
            <a:off x="6611620" y="5520055"/>
            <a:ext cx="3497580" cy="3124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84200" y="920750"/>
            <a:ext cx="10669588" cy="551815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权数调整：</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对各专业分别进行样本权数调整。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（三）最终权数。</a:t>
            </a:r>
            <a:endParaRPr lang="zh-CN" altLang="en-US" sz="2800" noProof="1">
              <a:solidFill>
                <a:srgbClr val="336699"/>
              </a:solidFill>
              <a:latin typeface="黑体" panose="02010609060101010101" charset="-122"/>
              <a:ea typeface="黑体" panose="02010609060101010101" charset="-122"/>
              <a:cs typeface="Nimbus Roman No9 L" charset="0"/>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）B类权数调整。根据各专业个体经营户是否无回答进行权数调整（受访情况）。个体经营户的</a:t>
            </a:r>
            <a:r>
              <a:rPr lang="en-US" altLang="zh-CN" sz="2800" noProof="1">
                <a:solidFill>
                  <a:srgbClr val="336699"/>
                </a:solidFill>
                <a:latin typeface="黑体" panose="02010609060101010101" charset="-122"/>
                <a:ea typeface="黑体" panose="02010609060101010101" charset="-122"/>
                <a:cs typeface="Nimbus Roman No9 L" charset="0"/>
                <a:sym typeface="+mn-ea"/>
              </a:rPr>
              <a:t>B</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A</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普查小区样本单位数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普查小区正常受访单位数</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得到全省本专业于个体经营户</a:t>
            </a:r>
            <a:r>
              <a:rPr lang="en-US" altLang="zh-CN" sz="2800" noProof="1">
                <a:solidFill>
                  <a:srgbClr val="336699"/>
                </a:solidFill>
                <a:latin typeface="黑体" panose="02010609060101010101" charset="-122"/>
                <a:ea typeface="黑体" panose="02010609060101010101" charset="-122"/>
                <a:cs typeface="Nimbus Roman No9 L" charset="0"/>
                <a:sym typeface="+mn-ea"/>
              </a:rPr>
              <a:t>B</a:t>
            </a:r>
            <a:r>
              <a:rPr lang="zh-CN" altLang="en-US" sz="2800" noProof="1">
                <a:solidFill>
                  <a:srgbClr val="336699"/>
                </a:solidFill>
                <a:latin typeface="黑体" panose="02010609060101010101" charset="-122"/>
                <a:ea typeface="黑体" panose="02010609060101010101" charset="-122"/>
                <a:cs typeface="Nimbus Roman No9 L" charset="0"/>
                <a:sym typeface="+mn-ea"/>
              </a:rPr>
              <a:t>类调整权数：</a:t>
            </a:r>
            <a:r>
              <a:rPr lang="zh-CN" altLang="en-US" sz="2800">
                <a:solidFill>
                  <a:srgbClr val="336699"/>
                </a:solidFill>
                <a:latin typeface="黑体" panose="02010609060101010101" charset="-122"/>
                <a:ea typeface="黑体" panose="02010609060101010101" charset="-122"/>
                <a:cs typeface="Nimbus Roman No9 L" charset="0"/>
                <a:sym typeface="+mn-ea"/>
              </a:rPr>
              <a:t>反映单位清查单位数。</a:t>
            </a:r>
            <a:r>
              <a:rPr lang="zh-CN" altLang="en-US" sz="2800" noProof="1">
                <a:solidFill>
                  <a:srgbClr val="336699"/>
                </a:solidFill>
                <a:latin typeface="黑体" panose="02010609060101010101" charset="-122"/>
                <a:ea typeface="黑体" panose="02010609060101010101" charset="-122"/>
                <a:cs typeface="Nimbus Roman No9 L" charset="0"/>
                <a:sym typeface="+mn-ea"/>
              </a:rPr>
              <a:t>新增或者消失对于其他指标存在不确定性。</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42863" y="3886200"/>
          <a:ext cx="11908155" cy="1524000"/>
        </p:xfrm>
        <a:graphic>
          <a:graphicData uri="http://schemas.openxmlformats.org/drawingml/2006/table">
            <a:tbl>
              <a:tblPr firstRow="true" bandRow="true">
                <a:tableStyleId>{5C22544A-7EE6-4342-B048-85BDC9FD1C3A}</a:tableStyleId>
              </a:tblPr>
              <a:tblGrid>
                <a:gridCol w="2046605"/>
                <a:gridCol w="799278"/>
                <a:gridCol w="1573168"/>
                <a:gridCol w="1695507"/>
                <a:gridCol w="2779317"/>
                <a:gridCol w="3014191"/>
              </a:tblGrid>
              <a:tr h="381000">
                <a:tc>
                  <a:txBody>
                    <a:bodyPr/>
                    <a:lstStyle/>
                    <a:p>
                      <a:pPr algn="ctr">
                        <a:buNone/>
                      </a:pPr>
                      <a:r>
                        <a:rPr lang="zh-CN" altLang="en-US" sz="1600">
                          <a:cs typeface="Nimbus Roman No9 L" charset="0"/>
                        </a:rPr>
                        <a:t>地区</a:t>
                      </a:r>
                      <a:endParaRPr lang="en-US" altLang="zh-CN" sz="1600">
                        <a:cs typeface="Nimbus Roman No9 L" charset="0"/>
                      </a:endParaRPr>
                    </a:p>
                  </a:txBody>
                  <a:tcPr marL="91443" marR="91443"/>
                </a:tc>
                <a:tc>
                  <a:txBody>
                    <a:bodyPr/>
                    <a:lstStyle/>
                    <a:p>
                      <a:pPr algn="ctr">
                        <a:buNone/>
                      </a:pPr>
                      <a:r>
                        <a:rPr lang="en-US" altLang="zh-CN" sz="1600">
                          <a:cs typeface="Nimbus Roman No9 L" charset="0"/>
                        </a:rPr>
                        <a:t>WTA</a:t>
                      </a:r>
                      <a:endParaRPr lang="en-US" altLang="zh-CN" sz="1600">
                        <a:cs typeface="Nimbus Roman No9 L" charset="0"/>
                      </a:endParaRPr>
                    </a:p>
                  </a:txBody>
                  <a:tcPr marL="91443" marR="91443"/>
                </a:tc>
                <a:tc>
                  <a:txBody>
                    <a:bodyPr/>
                    <a:lstStyle/>
                    <a:p>
                      <a:pPr algn="ctr">
                        <a:buNone/>
                      </a:pPr>
                      <a:r>
                        <a:rPr lang="zh-CN" altLang="en-US" sz="1600">
                          <a:cs typeface="Nimbus Roman No9 L" charset="0"/>
                        </a:rPr>
                        <a:t>样本单位数</a:t>
                      </a:r>
                      <a:endParaRPr lang="zh-CN" altLang="en-US" sz="1600">
                        <a:cs typeface="Nimbus Roman No9 L" charset="0"/>
                      </a:endParaRPr>
                    </a:p>
                  </a:txBody>
                  <a:tcPr marL="91443" marR="91443"/>
                </a:tc>
                <a:tc>
                  <a:txBody>
                    <a:bodyPr/>
                    <a:lstStyle/>
                    <a:p>
                      <a:pPr algn="ctr">
                        <a:buNone/>
                      </a:pPr>
                      <a:r>
                        <a:rPr lang="zh-CN" altLang="en-US" sz="1600">
                          <a:cs typeface="Nimbus Roman No9 L" charset="0"/>
                        </a:rPr>
                        <a:t>正常受访单位数</a:t>
                      </a:r>
                      <a:endParaRPr lang="zh-CN" altLang="en-US" sz="1600">
                        <a:cs typeface="Nimbus Roman No9 L" charset="0"/>
                      </a:endParaRPr>
                    </a:p>
                  </a:txBody>
                  <a:tcPr marL="91443" marR="91443"/>
                </a:tc>
                <a:tc>
                  <a:txBody>
                    <a:bodyPr/>
                    <a:lstStyle/>
                    <a:p>
                      <a:pPr algn="ctr">
                        <a:buNone/>
                      </a:pPr>
                      <a:r>
                        <a:rPr lang="en-US" altLang="zh-CN" sz="1600">
                          <a:cs typeface="Nimbus Roman No9 L" charset="0"/>
                        </a:rPr>
                        <a:t>WTB</a:t>
                      </a:r>
                      <a:endParaRPr lang="en-US" altLang="zh-CN" sz="1600">
                        <a:cs typeface="Nimbus Roman No9 L" charset="0"/>
                      </a:endParaRPr>
                    </a:p>
                  </a:txBody>
                  <a:tcPr marL="91443" marR="91443"/>
                </a:tc>
                <a:tc>
                  <a:txBody>
                    <a:bodyPr/>
                    <a:lstStyle/>
                    <a:p>
                      <a:pPr algn="ctr">
                        <a:buNone/>
                      </a:pPr>
                      <a:r>
                        <a:rPr lang="zh-CN" altLang="en-US" sz="1600">
                          <a:cs typeface="Nimbus Roman No9 L" charset="0"/>
                        </a:rPr>
                        <a:t>估计单位数</a:t>
                      </a:r>
                      <a:endParaRPr lang="zh-CN" altLang="en-US" sz="1600">
                        <a:cs typeface="Nimbus Roman No9 L" charset="0"/>
                      </a:endParaRPr>
                    </a:p>
                  </a:txBody>
                  <a:tcPr marL="91443" marR="91443"/>
                </a:tc>
              </a:tr>
              <a:tr h="38100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2</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sym typeface="+mn-ea"/>
                        </a:rPr>
                        <a:t>2.52</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2020</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2000</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2.52*2020/2000=2.545</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2.545*2000=5088</a:t>
                      </a:r>
                      <a:endParaRPr lang="en-US" altLang="zh-CN" sz="1600">
                        <a:solidFill>
                          <a:schemeClr val="tx2"/>
                        </a:solidFill>
                        <a:cs typeface="Nimbus Roman No9 L" charset="0"/>
                      </a:endParaRPr>
                    </a:p>
                  </a:txBody>
                  <a:tcPr marL="91443" marR="91443"/>
                </a:tc>
              </a:tr>
              <a:tr h="381000">
                <a:tc>
                  <a:txBody>
                    <a:bodyPr/>
                    <a:lstStyle/>
                    <a:p>
                      <a:pPr algn="ctr">
                        <a:buNone/>
                      </a:pPr>
                      <a:r>
                        <a:rPr lang="zh-CN" altLang="en-US" sz="1600">
                          <a:solidFill>
                            <a:schemeClr val="tx2"/>
                          </a:solidFill>
                          <a:cs typeface="Nimbus Roman No9 L" charset="0"/>
                          <a:sym typeface="+mn-ea"/>
                        </a:rPr>
                        <a:t>普查小区</a:t>
                      </a:r>
                      <a:r>
                        <a:rPr lang="en-US" altLang="zh-CN" sz="1600">
                          <a:solidFill>
                            <a:schemeClr val="tx2"/>
                          </a:solidFill>
                          <a:cs typeface="Nimbus Roman No9 L" charset="0"/>
                          <a:sym typeface="+mn-ea"/>
                        </a:rPr>
                        <a:t>4</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1.26</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3900</a:t>
                      </a: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sym typeface="+mn-ea"/>
                        </a:rPr>
                        <a:t>3850</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sym typeface="+mn-ea"/>
                        </a:rPr>
                        <a:t>1.26*3900/3850=1.276</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1.276*3850=4912</a:t>
                      </a:r>
                      <a:endParaRPr lang="en-US" altLang="zh-CN" sz="1600">
                        <a:solidFill>
                          <a:schemeClr val="tx2"/>
                        </a:solidFill>
                        <a:cs typeface="Nimbus Roman No9 L" charset="0"/>
                      </a:endParaRPr>
                    </a:p>
                  </a:txBody>
                  <a:tcPr marL="91443" marR="91443"/>
                </a:tc>
              </a:tr>
              <a:tr h="381000">
                <a:tc>
                  <a:txBody>
                    <a:bodyPr/>
                    <a:lstStyle/>
                    <a:p>
                      <a:pPr algn="ctr">
                        <a:buNone/>
                      </a:pPr>
                      <a:r>
                        <a:rPr lang="zh-CN" altLang="en-US" sz="1600">
                          <a:solidFill>
                            <a:schemeClr val="tx2"/>
                          </a:solidFill>
                          <a:cs typeface="Nimbus Roman No9 L" charset="0"/>
                          <a:sym typeface="+mn-ea"/>
                        </a:rPr>
                        <a:t>合计</a:t>
                      </a:r>
                      <a:endParaRPr lang="zh-CN" altLang="en-US" sz="1600">
                        <a:solidFill>
                          <a:schemeClr val="tx2"/>
                        </a:solidFill>
                        <a:cs typeface="Nimbus Roman No9 L" charset="0"/>
                        <a:sym typeface="+mn-ea"/>
                      </a:endParaRPr>
                    </a:p>
                  </a:txBody>
                  <a:tcPr marL="91443" marR="91443"/>
                </a:tc>
                <a:tc>
                  <a:txBody>
                    <a:bodyPr/>
                    <a:lstStyle/>
                    <a:p>
                      <a:pPr algn="ctr">
                        <a:buNone/>
                      </a:pPr>
                      <a:endParaRPr lang="en-US" altLang="zh-CN" sz="1600">
                        <a:solidFill>
                          <a:schemeClr val="tx2"/>
                        </a:solidFill>
                        <a:latin typeface="仿宋" panose="02010609060101010101" charset="-122"/>
                        <a:ea typeface="仿宋" panose="02010609060101010101" charset="-122"/>
                        <a:cs typeface="Nimbus Roman No9 L" charset="0"/>
                      </a:endParaRPr>
                    </a:p>
                  </a:txBody>
                  <a:tcPr marL="91443" marR="91443"/>
                </a:tc>
                <a:tc>
                  <a:txBody>
                    <a:bodyPr/>
                    <a:lstStyle/>
                    <a:p>
                      <a:pPr algn="ctr">
                        <a:buNone/>
                      </a:pPr>
                      <a:r>
                        <a:rPr lang="en-US" altLang="zh-CN" sz="1600">
                          <a:solidFill>
                            <a:schemeClr val="tx2"/>
                          </a:solidFill>
                          <a:cs typeface="Nimbus Roman No9 L" charset="0"/>
                          <a:sym typeface="+mn-ea"/>
                        </a:rPr>
                        <a:t>5920</a:t>
                      </a:r>
                      <a:endParaRPr lang="en-US" altLang="zh-CN" sz="1600">
                        <a:solidFill>
                          <a:schemeClr val="tx2"/>
                        </a:solidFill>
                        <a:cs typeface="Nimbus Roman No9 L" charset="0"/>
                        <a:sym typeface="+mn-ea"/>
                      </a:endParaRPr>
                    </a:p>
                  </a:txBody>
                  <a:tcPr marL="91443" marR="91443"/>
                </a:tc>
                <a:tc>
                  <a:txBody>
                    <a:bodyPr/>
                    <a:lstStyle/>
                    <a:p>
                      <a:pPr algn="ctr">
                        <a:buNone/>
                      </a:pPr>
                      <a:r>
                        <a:rPr lang="en-US" altLang="zh-CN" sz="1600">
                          <a:solidFill>
                            <a:schemeClr val="tx2"/>
                          </a:solidFill>
                          <a:cs typeface="Nimbus Roman No9 L" charset="0"/>
                        </a:rPr>
                        <a:t>5850</a:t>
                      </a:r>
                      <a:endParaRPr lang="en-US" altLang="zh-CN" sz="1600">
                        <a:solidFill>
                          <a:schemeClr val="tx2"/>
                        </a:solidFill>
                        <a:cs typeface="Nimbus Roman No9 L" charset="0"/>
                      </a:endParaRPr>
                    </a:p>
                  </a:txBody>
                  <a:tcPr marL="91443" marR="91443"/>
                </a:tc>
                <a:tc>
                  <a:txBody>
                    <a:bodyPr/>
                    <a:lstStyle/>
                    <a:p>
                      <a:pPr algn="ctr">
                        <a:buNone/>
                      </a:pPr>
                      <a:endParaRPr lang="en-US" altLang="zh-CN" sz="1600">
                        <a:solidFill>
                          <a:schemeClr val="tx2"/>
                        </a:solidFill>
                        <a:cs typeface="Nimbus Roman No9 L" charset="0"/>
                      </a:endParaRPr>
                    </a:p>
                  </a:txBody>
                  <a:tcPr marL="91443" marR="91443"/>
                </a:tc>
                <a:tc>
                  <a:txBody>
                    <a:bodyPr/>
                    <a:lstStyle/>
                    <a:p>
                      <a:pPr algn="ctr">
                        <a:buNone/>
                      </a:pPr>
                      <a:r>
                        <a:rPr lang="en-US" altLang="zh-CN" sz="1600">
                          <a:solidFill>
                            <a:schemeClr val="tx2"/>
                          </a:solidFill>
                          <a:cs typeface="Nimbus Roman No9 L" charset="0"/>
                        </a:rPr>
                        <a:t>10000</a:t>
                      </a:r>
                      <a:endParaRPr lang="en-US" altLang="zh-CN" sz="1600">
                        <a:solidFill>
                          <a:schemeClr val="tx2"/>
                        </a:solidFill>
                        <a:cs typeface="Nimbus Roman No9 L" charset="0"/>
                      </a:endParaRPr>
                    </a:p>
                  </a:txBody>
                  <a:tcPr marL="91443" marR="91443"/>
                </a:tc>
              </a:tr>
            </a:tbl>
          </a:graphicData>
        </a:graphic>
      </p:graphicFrame>
      <p:pic>
        <p:nvPicPr>
          <p:cNvPr id="4" name="图片 3" descr="截图-2023年3月13日 16时38分40秒"/>
          <p:cNvPicPr>
            <a:picLocks noChangeAspect="true"/>
          </p:cNvPicPr>
          <p:nvPr/>
        </p:nvPicPr>
        <p:blipFill>
          <a:blip r:embed="rId2"/>
          <a:stretch>
            <a:fillRect/>
          </a:stretch>
        </p:blipFill>
        <p:spPr>
          <a:xfrm>
            <a:off x="5879465" y="1838960"/>
            <a:ext cx="2171700" cy="581025"/>
          </a:xfrm>
          <a:prstGeom prst="rect">
            <a:avLst/>
          </a:prstGeom>
        </p:spPr>
      </p:pic>
      <p:pic>
        <p:nvPicPr>
          <p:cNvPr id="7" name="图片 6" descr="五经普LOGO透明底（长）"/>
          <p:cNvPicPr>
            <a:picLocks noChangeAspect="true"/>
          </p:cNvPicPr>
          <p:nvPr/>
        </p:nvPicPr>
        <p:blipFill>
          <a:blip r:embed="rId3"/>
          <a:stretch>
            <a:fillRect/>
          </a:stretch>
        </p:blipFill>
        <p:spPr>
          <a:xfrm>
            <a:off x="-76200" y="-215265"/>
            <a:ext cx="3695065" cy="1155065"/>
          </a:xfrm>
          <a:prstGeom prst="rect">
            <a:avLst/>
          </a:prstGeom>
        </p:spPr>
      </p:pic>
      <p:cxnSp>
        <p:nvCxnSpPr>
          <p:cNvPr id="5" name="直接连接符 4"/>
          <p:cNvCxnSpPr/>
          <p:nvPr/>
        </p:nvCxnSpPr>
        <p:spPr>
          <a:xfrm flipV="true">
            <a:off x="2120900" y="5050790"/>
            <a:ext cx="791210" cy="322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true">
            <a:off x="6184900" y="5060950"/>
            <a:ext cx="2735580" cy="33210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283619" y="-1826419"/>
            <a:ext cx="914400" cy="548163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8195" name="图片 12"/>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6335713" y="5210175"/>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文本框 39"/>
          <p:cNvSpPr txBox="true">
            <a:spLocks noChangeArrowheads="true"/>
          </p:cNvSpPr>
          <p:nvPr/>
        </p:nvSpPr>
        <p:spPr bwMode="auto">
          <a:xfrm>
            <a:off x="3584575" y="1671638"/>
            <a:ext cx="55419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4B649F"/>
                </a:solidFill>
              </a:rPr>
              <a:t>第一部分</a:t>
            </a:r>
            <a:r>
              <a:rPr lang="en-US" altLang="zh-CN" sz="4000" b="1">
                <a:solidFill>
                  <a:srgbClr val="4B649F"/>
                </a:solidFill>
              </a:rPr>
              <a:t>  </a:t>
            </a:r>
            <a:r>
              <a:rPr lang="zh-CN" altLang="en-US" sz="4000" b="1">
                <a:solidFill>
                  <a:srgbClr val="4B649F"/>
                </a:solidFill>
              </a:rPr>
              <a:t>抽样调查方案</a:t>
            </a:r>
            <a:endParaRPr lang="zh-CN" altLang="en-US" sz="4000" b="1">
              <a:solidFill>
                <a:srgbClr val="4B649F"/>
              </a:solidFill>
            </a:endParaRPr>
          </a:p>
          <a:p>
            <a:endParaRPr lang="en-US" altLang="zh-CN" sz="4000" b="1">
              <a:solidFill>
                <a:srgbClr val="4B649F"/>
              </a:solidFill>
            </a:endParaRPr>
          </a:p>
          <a:p>
            <a:r>
              <a:rPr lang="zh-CN" altLang="en-US" sz="4000" b="1">
                <a:solidFill>
                  <a:srgbClr val="4B649F"/>
                </a:solidFill>
              </a:rPr>
              <a:t>第二部分</a:t>
            </a:r>
            <a:r>
              <a:rPr lang="en-US" altLang="zh-CN" sz="4000" b="1">
                <a:solidFill>
                  <a:srgbClr val="4B649F"/>
                </a:solidFill>
              </a:rPr>
              <a:t>  </a:t>
            </a:r>
            <a:r>
              <a:rPr lang="zh-CN" altLang="en-US" sz="4000" b="1">
                <a:solidFill>
                  <a:srgbClr val="4B649F"/>
                </a:solidFill>
                <a:sym typeface="微软雅黑" panose="020B0503020204020204" pitchFamily="34" charset="-122"/>
              </a:rPr>
              <a:t>表式相关内容</a:t>
            </a:r>
            <a:endParaRPr lang="zh-CN" altLang="en-US" sz="4000" b="1">
              <a:solidFill>
                <a:srgbClr val="4B649F"/>
              </a:solidFill>
              <a:sym typeface="微软雅黑" panose="020B0503020204020204" pitchFamily="34" charset="-122"/>
            </a:endParaRPr>
          </a:p>
          <a:p>
            <a:endParaRPr lang="en-US" altLang="zh-CN" sz="4000" b="1">
              <a:solidFill>
                <a:srgbClr val="4B649F"/>
              </a:solidFill>
            </a:endParaRPr>
          </a:p>
          <a:p>
            <a:r>
              <a:rPr lang="zh-CN" altLang="en-US" sz="4000" b="1">
                <a:solidFill>
                  <a:srgbClr val="4B649F"/>
                </a:solidFill>
              </a:rPr>
              <a:t>第三部分</a:t>
            </a:r>
            <a:r>
              <a:rPr lang="en-US" altLang="zh-CN" sz="4000" b="1">
                <a:solidFill>
                  <a:srgbClr val="4B649F"/>
                </a:solidFill>
              </a:rPr>
              <a:t>  </a:t>
            </a:r>
            <a:r>
              <a:rPr lang="zh-CN" altLang="en-US" sz="4000" b="1">
                <a:solidFill>
                  <a:srgbClr val="4B649F"/>
                </a:solidFill>
                <a:sym typeface="微软雅黑" panose="020B0503020204020204" pitchFamily="34" charset="-122"/>
              </a:rPr>
              <a:t>其他注意事项</a:t>
            </a:r>
            <a:endParaRPr lang="en-US" altLang="zh-CN" sz="4000" b="1">
              <a:solidFill>
                <a:srgbClr val="4B649F"/>
              </a:solidFill>
            </a:endParaRPr>
          </a:p>
        </p:txBody>
      </p:sp>
      <p:sp>
        <p:nvSpPr>
          <p:cNvPr id="8197" name="文本框 44"/>
          <p:cNvSpPr txBox="true">
            <a:spLocks noChangeArrowheads="true"/>
          </p:cNvSpPr>
          <p:nvPr/>
        </p:nvSpPr>
        <p:spPr bwMode="auto">
          <a:xfrm>
            <a:off x="1504950" y="638175"/>
            <a:ext cx="38719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000" b="1">
                <a:solidFill>
                  <a:schemeClr val="bg1"/>
                </a:solidFill>
                <a:sym typeface="微软雅黑" panose="020B0503020204020204" pitchFamily="34" charset="-122"/>
              </a:rPr>
              <a:t>个体经营户抽样调查方案说明</a:t>
            </a:r>
            <a:endParaRPr lang="zh-CN" altLang="en-US" sz="2000" b="1">
              <a:solidFill>
                <a:schemeClr val="bg1"/>
              </a:solidFill>
              <a:sym typeface="微软雅黑" panose="020B0503020204020204" pitchFamily="34" charset="-122"/>
            </a:endParaRPr>
          </a:p>
        </p:txBody>
      </p:sp>
      <p:pic>
        <p:nvPicPr>
          <p:cNvPr id="9" name="图片 8" descr="五经普LOGO透明底"/>
          <p:cNvPicPr>
            <a:picLocks noChangeAspect="true"/>
          </p:cNvPicPr>
          <p:nvPr/>
        </p:nvPicPr>
        <p:blipFill>
          <a:blip r:embed="rId2"/>
          <a:stretch>
            <a:fillRect/>
          </a:stretch>
        </p:blipFill>
        <p:spPr>
          <a:xfrm>
            <a:off x="76835" y="93980"/>
            <a:ext cx="1577975" cy="15779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2533" name="文本框 2"/>
          <p:cNvSpPr txBox="true">
            <a:spLocks noChangeArrowheads="true"/>
          </p:cNvSpPr>
          <p:nvPr/>
        </p:nvSpPr>
        <p:spPr bwMode="auto">
          <a:xfrm>
            <a:off x="625475" y="879475"/>
            <a:ext cx="10669588" cy="569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权数调整：</a:t>
            </a: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对各专业分别进行样本权数调整。</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（三）最终权数。</a:t>
            </a:r>
            <a:endParaRPr lang="zh-CN" altLang="en-US" sz="1600">
              <a:solidFill>
                <a:schemeClr val="tx2"/>
              </a:solidFill>
              <a:latin typeface="+mn-lt"/>
              <a:ea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C</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类权数调整：根据个体经营户在各地市的结构进行调整。</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rPr>
              <a:t>    </a:t>
            </a:r>
            <a:endParaRPr lang="en-US" altLang="zh-CN" sz="2800">
              <a:solidFill>
                <a:srgbClr val="336699"/>
              </a:solidFill>
              <a:latin typeface="黑体" panose="02010609060101010101" charset="-122"/>
              <a:ea typeface="黑体" panose="02010609060101010101" charset="-122"/>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综合试点中由于每个省只有一个县进行试点，不进行</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C</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类调整。</a:t>
            </a:r>
            <a:endParaRPr lang="zh-CN" altLang="en-US" sz="2800">
              <a:solidFill>
                <a:srgbClr val="336699"/>
              </a:solidFill>
              <a:latin typeface="黑体" panose="02010609060101010101" charset="-122"/>
              <a:ea typeface="黑体" panose="02010609060101010101"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 </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经过</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2步权数调整</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得到</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的权数</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即为个体经营户的最终权数。</a:t>
            </a:r>
            <a:r>
              <a:rPr lang="en-US" altLang="zh-CN" sz="2800">
                <a:solidFill>
                  <a:srgbClr val="336699"/>
                </a:solidFill>
                <a:latin typeface="黑体" panose="02010609060101010101" charset="-122"/>
                <a:ea typeface="黑体" panose="02010609060101010101" charset="-122"/>
              </a:rPr>
              <a:t> </a:t>
            </a:r>
            <a:r>
              <a:rPr lang="en-US" altLang="en-US" sz="2800">
                <a:solidFill>
                  <a:srgbClr val="336699"/>
                </a:solidFill>
                <a:latin typeface="黑体" panose="02010609060101010101" charset="-122"/>
                <a:ea typeface="黑体" panose="02010609060101010101" charset="-122"/>
              </a:rPr>
              <a:t> </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p:txBody>
      </p:sp>
      <p:graphicFrame>
        <p:nvGraphicFramePr>
          <p:cNvPr id="2" name="表格 1"/>
          <p:cNvGraphicFramePr/>
          <p:nvPr/>
        </p:nvGraphicFramePr>
        <p:xfrm>
          <a:off x="101600" y="2882900"/>
          <a:ext cx="5535930" cy="1383665"/>
        </p:xfrm>
        <a:graphic>
          <a:graphicData uri="http://schemas.openxmlformats.org/drawingml/2006/table">
            <a:tbl>
              <a:tblPr firstRow="true" bandRow="true">
                <a:tableStyleId>{5C22544A-7EE6-4342-B048-85BDC9FD1C3A}</a:tableStyleId>
              </a:tblPr>
              <a:tblGrid>
                <a:gridCol w="970280"/>
                <a:gridCol w="542925"/>
                <a:gridCol w="738505"/>
                <a:gridCol w="1263015"/>
                <a:gridCol w="1284605"/>
                <a:gridCol w="736600"/>
              </a:tblGrid>
              <a:tr h="219710">
                <a:tc>
                  <a:txBody>
                    <a:bodyPr/>
                    <a:lstStyle/>
                    <a:p>
                      <a:pPr algn="ctr">
                        <a:buNone/>
                      </a:pPr>
                      <a:r>
                        <a:rPr lang="zh-CN" sz="1200">
                          <a:latin typeface="+mn-ea"/>
                        </a:rPr>
                        <a:t>样本分布</a:t>
                      </a:r>
                      <a:endParaRPr lang="zh-CN" altLang="en-US" sz="1200">
                        <a:solidFill>
                          <a:srgbClr val="FF0000"/>
                        </a:solidFill>
                        <a:latin typeface="+mn-ea"/>
                      </a:endParaRPr>
                    </a:p>
                  </a:txBody>
                  <a:tcPr marL="91456" marR="91456" marT="28575" marB="28575"/>
                </a:tc>
                <a:tc>
                  <a:txBody>
                    <a:bodyPr/>
                    <a:lstStyle/>
                    <a:p>
                      <a:pPr algn="ctr">
                        <a:buNone/>
                      </a:pPr>
                      <a:r>
                        <a:rPr lang="zh-CN" sz="1200">
                          <a:latin typeface="+mn-ea"/>
                        </a:rPr>
                        <a:t>工业</a:t>
                      </a:r>
                      <a:endParaRPr lang="zh-CN" sz="1200">
                        <a:latin typeface="+mn-ea"/>
                      </a:endParaRPr>
                    </a:p>
                  </a:txBody>
                  <a:tcPr marL="91456" marR="91456" marT="28575" marB="28575"/>
                </a:tc>
                <a:tc>
                  <a:txBody>
                    <a:bodyPr/>
                    <a:lstStyle/>
                    <a:p>
                      <a:pPr algn="ctr">
                        <a:buNone/>
                      </a:pPr>
                      <a:r>
                        <a:rPr lang="zh-CN" altLang="en-US" sz="1200">
                          <a:latin typeface="+mn-ea"/>
                        </a:rPr>
                        <a:t>建筑业</a:t>
                      </a:r>
                      <a:endParaRPr lang="zh-CN" altLang="en-US" sz="1200">
                        <a:latin typeface="+mn-ea"/>
                      </a:endParaRPr>
                    </a:p>
                  </a:txBody>
                  <a:tcPr marL="91456" marR="91456" marT="28575" marB="28575"/>
                </a:tc>
                <a:tc>
                  <a:txBody>
                    <a:bodyPr/>
                    <a:lstStyle/>
                    <a:p>
                      <a:pPr algn="ctr">
                        <a:buNone/>
                      </a:pPr>
                      <a:r>
                        <a:rPr lang="zh-CN" altLang="en-US" sz="1200">
                          <a:latin typeface="+mn-ea"/>
                        </a:rPr>
                        <a:t>批发和零售业</a:t>
                      </a:r>
                      <a:endParaRPr lang="zh-CN" altLang="en-US" sz="1200">
                        <a:latin typeface="+mn-ea"/>
                      </a:endParaRPr>
                    </a:p>
                  </a:txBody>
                  <a:tcPr marL="91456" marR="91456" marT="28575" marB="28575"/>
                </a:tc>
                <a:tc>
                  <a:txBody>
                    <a:bodyPr/>
                    <a:lstStyle/>
                    <a:p>
                      <a:pPr algn="ctr">
                        <a:buNone/>
                      </a:pPr>
                      <a:r>
                        <a:rPr lang="zh-CN" altLang="en-US" sz="1200">
                          <a:latin typeface="+mn-ea"/>
                        </a:rPr>
                        <a:t>住宿和餐饮业</a:t>
                      </a:r>
                      <a:endParaRPr lang="zh-CN" altLang="en-US" sz="1200">
                        <a:latin typeface="+mn-ea"/>
                      </a:endParaRPr>
                    </a:p>
                  </a:txBody>
                  <a:tcPr marL="91456" marR="91456" marT="28575" marB="28575"/>
                </a:tc>
                <a:tc>
                  <a:txBody>
                    <a:bodyPr/>
                    <a:lstStyle/>
                    <a:p>
                      <a:pPr algn="ctr">
                        <a:buNone/>
                      </a:pPr>
                      <a:r>
                        <a:rPr lang="zh-CN" altLang="en-US" sz="1200">
                          <a:latin typeface="+mn-ea"/>
                        </a:rPr>
                        <a:t>服务业</a:t>
                      </a:r>
                      <a:endParaRPr lang="zh-CN" altLang="en-US" sz="1200">
                        <a:latin typeface="+mn-ea"/>
                      </a:endParaRPr>
                    </a:p>
                  </a:txBody>
                  <a:tcPr marL="91456" marR="91456" marT="28575" marB="28575"/>
                </a:tc>
              </a:tr>
              <a:tr h="452755">
                <a:tc>
                  <a:txBody>
                    <a:bodyPr/>
                    <a:lstStyle/>
                    <a:p>
                      <a:pPr algn="ctr">
                        <a:buClrTx/>
                        <a:buSzTx/>
                        <a:buFontTx/>
                        <a:buNone/>
                      </a:pPr>
                      <a:r>
                        <a:rPr lang="zh-CN" altLang="en-US" sz="1600">
                          <a:solidFill>
                            <a:schemeClr val="tx2"/>
                          </a:solidFill>
                        </a:rPr>
                        <a:t>地市1</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n11</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n12</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n13</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n14</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n15</a:t>
                      </a:r>
                      <a:endParaRPr lang="zh-CN" altLang="en-US" sz="1600">
                        <a:solidFill>
                          <a:schemeClr val="tx2"/>
                        </a:solidFill>
                      </a:endParaRPr>
                    </a:p>
                  </a:txBody>
                  <a:tcPr marL="91456" marR="91456" marT="28575" marB="28575"/>
                </a:tc>
              </a:tr>
              <a:tr h="452755">
                <a:tc>
                  <a:txBody>
                    <a:bodyPr/>
                    <a:lstStyle/>
                    <a:p>
                      <a:pPr algn="ctr">
                        <a:buClrTx/>
                        <a:buSzTx/>
                        <a:buFontTx/>
                        <a:buNone/>
                      </a:pPr>
                      <a:r>
                        <a:rPr lang="zh-CN" altLang="en-US" sz="1600">
                          <a:solidFill>
                            <a:schemeClr val="tx2"/>
                          </a:solidFill>
                        </a:rPr>
                        <a:t>地市2</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n21</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n22</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n23</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n24</a:t>
                      </a:r>
                      <a:endParaRPr lang="zh-CN" altLang="en-US" sz="1600">
                        <a:solidFill>
                          <a:schemeClr val="tx2"/>
                        </a:solidFill>
                      </a:endParaRPr>
                    </a:p>
                  </a:txBody>
                  <a:tcPr marL="91456" marR="91456" marT="28575" marB="28575"/>
                </a:tc>
                <a:tc>
                  <a:txBody>
                    <a:bodyPr/>
                    <a:lstStyle/>
                    <a:p>
                      <a:pPr algn="ctr">
                        <a:buClrTx/>
                        <a:buSzTx/>
                        <a:buFontTx/>
                        <a:buNone/>
                      </a:pPr>
                      <a:r>
                        <a:rPr lang="zh-CN" altLang="en-US" sz="1600">
                          <a:solidFill>
                            <a:schemeClr val="tx2"/>
                          </a:solidFill>
                        </a:rPr>
                        <a:t>n25</a:t>
                      </a:r>
                      <a:endParaRPr lang="zh-CN" altLang="en-US" sz="1600">
                        <a:solidFill>
                          <a:schemeClr val="tx2"/>
                        </a:solidFill>
                      </a:endParaRPr>
                    </a:p>
                  </a:txBody>
                  <a:tcPr marL="91456" marR="91456" marT="28575" marB="28575"/>
                </a:tc>
              </a:tr>
              <a:tr h="258445">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c>
                  <a:txBody>
                    <a:bodyPr/>
                    <a:lstStyle/>
                    <a:p>
                      <a:pPr algn="ctr">
                        <a:buClrTx/>
                        <a:buSzTx/>
                        <a:buFontTx/>
                        <a:buNone/>
                      </a:pPr>
                      <a:r>
                        <a:rPr lang="zh-CN" altLang="en-US" sz="1600">
                          <a:solidFill>
                            <a:schemeClr val="tx2"/>
                          </a:solidFill>
                          <a:sym typeface="+mn-ea"/>
                        </a:rPr>
                        <a:t>…</a:t>
                      </a:r>
                      <a:endParaRPr lang="zh-CN" altLang="en-US" sz="1600">
                        <a:solidFill>
                          <a:schemeClr val="tx2"/>
                        </a:solidFill>
                        <a:sym typeface="+mn-ea"/>
                      </a:endParaRPr>
                    </a:p>
                  </a:txBody>
                  <a:tcPr marL="91456" marR="91456" marT="28575" marB="28575"/>
                </a:tc>
              </a:tr>
            </a:tbl>
          </a:graphicData>
        </a:graphic>
      </p:graphicFrame>
      <p:graphicFrame>
        <p:nvGraphicFramePr>
          <p:cNvPr id="6" name="表格 5"/>
          <p:cNvGraphicFramePr/>
          <p:nvPr/>
        </p:nvGraphicFramePr>
        <p:xfrm>
          <a:off x="6137275" y="2882900"/>
          <a:ext cx="5682256" cy="1434465"/>
        </p:xfrm>
        <a:graphic>
          <a:graphicData uri="http://schemas.openxmlformats.org/drawingml/2006/table">
            <a:tbl>
              <a:tblPr firstRow="true" bandRow="true">
                <a:tableStyleId>{5C22544A-7EE6-4342-B048-85BDC9FD1C3A}</a:tableStyleId>
              </a:tblPr>
              <a:tblGrid>
                <a:gridCol w="865553"/>
                <a:gridCol w="591853"/>
                <a:gridCol w="777919"/>
                <a:gridCol w="1373582"/>
                <a:gridCol w="1325319"/>
                <a:gridCol w="748030"/>
              </a:tblGrid>
              <a:tr h="254866">
                <a:tc>
                  <a:txBody>
                    <a:bodyPr/>
                    <a:lstStyle/>
                    <a:p>
                      <a:pPr algn="ctr">
                        <a:buClrTx/>
                        <a:buSzTx/>
                        <a:buFontTx/>
                        <a:buNone/>
                      </a:pPr>
                      <a:r>
                        <a:rPr lang="zh-CN" sz="1200">
                          <a:latin typeface="+mn-ea"/>
                          <a:sym typeface="+mn-ea"/>
                        </a:rPr>
                        <a:t>总体分布</a:t>
                      </a:r>
                      <a:endParaRPr lang="zh-CN" sz="1200">
                        <a:latin typeface="+mn-ea"/>
                        <a:sym typeface="+mn-ea"/>
                      </a:endParaRPr>
                    </a:p>
                  </a:txBody>
                  <a:tcPr marL="91445" marR="91445" marT="38230" marB="38230"/>
                </a:tc>
                <a:tc>
                  <a:txBody>
                    <a:bodyPr/>
                    <a:lstStyle/>
                    <a:p>
                      <a:pPr algn="ctr">
                        <a:buNone/>
                      </a:pPr>
                      <a:r>
                        <a:rPr lang="zh-CN" sz="1200"/>
                        <a:t>工业</a:t>
                      </a:r>
                      <a:endParaRPr lang="zh-CN" sz="1200"/>
                    </a:p>
                  </a:txBody>
                  <a:tcPr marL="91445" marR="91445" marT="38230" marB="38230"/>
                </a:tc>
                <a:tc>
                  <a:txBody>
                    <a:bodyPr/>
                    <a:lstStyle/>
                    <a:p>
                      <a:pPr algn="ctr">
                        <a:buNone/>
                      </a:pPr>
                      <a:r>
                        <a:rPr lang="zh-CN" altLang="en-US" sz="1200"/>
                        <a:t>建筑业</a:t>
                      </a:r>
                      <a:endParaRPr lang="zh-CN" altLang="en-US" sz="1200"/>
                    </a:p>
                  </a:txBody>
                  <a:tcPr marL="91445" marR="91445" marT="38230" marB="38230"/>
                </a:tc>
                <a:tc>
                  <a:txBody>
                    <a:bodyPr/>
                    <a:lstStyle/>
                    <a:p>
                      <a:pPr algn="ctr">
                        <a:buNone/>
                      </a:pPr>
                      <a:r>
                        <a:rPr lang="zh-CN" altLang="en-US" sz="1200"/>
                        <a:t>批发和零售业</a:t>
                      </a:r>
                      <a:endParaRPr lang="zh-CN" altLang="en-US" sz="1200"/>
                    </a:p>
                  </a:txBody>
                  <a:tcPr marL="91445" marR="91445" marT="38230" marB="38230"/>
                </a:tc>
                <a:tc>
                  <a:txBody>
                    <a:bodyPr/>
                    <a:lstStyle/>
                    <a:p>
                      <a:pPr algn="ctr">
                        <a:buNone/>
                      </a:pPr>
                      <a:r>
                        <a:rPr lang="zh-CN" altLang="en-US" sz="1200"/>
                        <a:t>住宿和餐饮业</a:t>
                      </a:r>
                      <a:endParaRPr lang="zh-CN" altLang="en-US" sz="1200"/>
                    </a:p>
                  </a:txBody>
                  <a:tcPr marL="91445" marR="91445" marT="38230" marB="38230"/>
                </a:tc>
                <a:tc>
                  <a:txBody>
                    <a:bodyPr/>
                    <a:lstStyle/>
                    <a:p>
                      <a:pPr algn="ctr">
                        <a:buNone/>
                      </a:pPr>
                      <a:r>
                        <a:rPr lang="zh-CN" altLang="en-US" sz="1200"/>
                        <a:t>服务业</a:t>
                      </a:r>
                      <a:endParaRPr lang="zh-CN" altLang="en-US" sz="1200"/>
                    </a:p>
                  </a:txBody>
                  <a:tcPr marL="91445" marR="91445" marT="38230" marB="38230"/>
                </a:tc>
              </a:tr>
              <a:tr h="305839">
                <a:tc>
                  <a:txBody>
                    <a:bodyPr/>
                    <a:lstStyle/>
                    <a:p>
                      <a:pPr algn="ctr">
                        <a:buNone/>
                      </a:pPr>
                      <a:r>
                        <a:rPr lang="zh-CN" altLang="en-US" sz="1600">
                          <a:solidFill>
                            <a:schemeClr val="tx2"/>
                          </a:solidFill>
                        </a:rPr>
                        <a:t>地市</a:t>
                      </a:r>
                      <a:r>
                        <a:rPr lang="en-US" altLang="zh-CN" sz="1600">
                          <a:solidFill>
                            <a:schemeClr val="tx2"/>
                          </a:solidFill>
                        </a:rPr>
                        <a:t>1</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N11</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N12</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13</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14</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15</a:t>
                      </a:r>
                      <a:endParaRPr lang="en-US" altLang="zh-CN" sz="1600">
                        <a:solidFill>
                          <a:schemeClr val="tx2"/>
                        </a:solidFill>
                      </a:endParaRPr>
                    </a:p>
                  </a:txBody>
                  <a:tcPr marL="91445" marR="91445" marT="38230" marB="38230"/>
                </a:tc>
              </a:tr>
              <a:tr h="535219">
                <a:tc>
                  <a:txBody>
                    <a:bodyPr/>
                    <a:lstStyle/>
                    <a:p>
                      <a:pPr algn="ctr">
                        <a:buNone/>
                      </a:pPr>
                      <a:r>
                        <a:rPr lang="zh-CN" altLang="en-US" sz="1600">
                          <a:solidFill>
                            <a:schemeClr val="tx2"/>
                          </a:solidFill>
                        </a:rPr>
                        <a:t>地市</a:t>
                      </a:r>
                      <a:r>
                        <a:rPr lang="en-US" altLang="zh-CN" sz="1600">
                          <a:solidFill>
                            <a:schemeClr val="tx2"/>
                          </a:solidFill>
                        </a:rPr>
                        <a:t>2</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N21</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rPr>
                        <a:t>N22</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23</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24</a:t>
                      </a:r>
                      <a:endParaRPr lang="en-US" altLang="zh-CN" sz="1600">
                        <a:solidFill>
                          <a:schemeClr val="tx2"/>
                        </a:solidFill>
                      </a:endParaRPr>
                    </a:p>
                  </a:txBody>
                  <a:tcPr marL="91445" marR="91445" marT="38230" marB="38230"/>
                </a:tc>
                <a:tc>
                  <a:txBody>
                    <a:bodyPr/>
                    <a:lstStyle/>
                    <a:p>
                      <a:pPr algn="ctr">
                        <a:buNone/>
                      </a:pPr>
                      <a:r>
                        <a:rPr lang="en-US" altLang="zh-CN" sz="1600">
                          <a:solidFill>
                            <a:schemeClr val="tx2"/>
                          </a:solidFill>
                          <a:sym typeface="+mn-ea"/>
                        </a:rPr>
                        <a:t>N</a:t>
                      </a:r>
                      <a:r>
                        <a:rPr lang="en-US" altLang="zh-CN" sz="1600">
                          <a:solidFill>
                            <a:schemeClr val="tx2"/>
                          </a:solidFill>
                        </a:rPr>
                        <a:t>25</a:t>
                      </a:r>
                      <a:endParaRPr lang="en-US" altLang="zh-CN" sz="1600">
                        <a:solidFill>
                          <a:schemeClr val="tx2"/>
                        </a:solidFill>
                      </a:endParaRPr>
                    </a:p>
                  </a:txBody>
                  <a:tcPr marL="91445" marR="91445" marT="38230" marB="38230"/>
                </a:tc>
              </a:tr>
              <a:tr h="305839">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c>
                  <a:txBody>
                    <a:bodyPr/>
                    <a:lstStyle/>
                    <a:p>
                      <a:pPr algn="ctr">
                        <a:buNone/>
                      </a:pPr>
                      <a:r>
                        <a:rPr lang="en-US" altLang="zh-CN" sz="1600">
                          <a:solidFill>
                            <a:schemeClr val="tx2"/>
                          </a:solidFill>
                          <a:cs typeface="Nimbus Roman No9 L" charset="0"/>
                          <a:sym typeface="+mn-ea"/>
                        </a:rPr>
                        <a:t>…</a:t>
                      </a:r>
                      <a:endParaRPr lang="en-US" altLang="zh-CN" sz="1600">
                        <a:solidFill>
                          <a:schemeClr val="tx2"/>
                        </a:solidFill>
                        <a:cs typeface="Nimbus Roman No9 L" charset="0"/>
                        <a:sym typeface="+mn-ea"/>
                      </a:endParaRPr>
                    </a:p>
                  </a:txBody>
                  <a:tcPr marL="91445" marR="91445" marT="38230" marB="38230"/>
                </a:tc>
              </a:tr>
            </a:tbl>
          </a:graphicData>
        </a:graphic>
      </p:graphicFrame>
      <p:graphicFrame>
        <p:nvGraphicFramePr>
          <p:cNvPr id="5" name="表格 4"/>
          <p:cNvGraphicFramePr/>
          <p:nvPr/>
        </p:nvGraphicFramePr>
        <p:xfrm>
          <a:off x="101600" y="4267200"/>
          <a:ext cx="11717338" cy="1219200"/>
        </p:xfrm>
        <a:graphic>
          <a:graphicData uri="http://schemas.openxmlformats.org/drawingml/2006/table">
            <a:tbl>
              <a:tblPr firstRow="true" bandRow="true">
                <a:tableStyleId>{5C22544A-7EE6-4342-B048-85BDC9FD1C3A}</a:tableStyleId>
              </a:tblPr>
              <a:tblGrid>
                <a:gridCol w="1685244"/>
                <a:gridCol w="1694134"/>
                <a:gridCol w="2010356"/>
                <a:gridCol w="1636986"/>
                <a:gridCol w="2204025"/>
                <a:gridCol w="2486593"/>
              </a:tblGrid>
              <a:tr h="283535">
                <a:tc>
                  <a:txBody>
                    <a:bodyPr/>
                    <a:lstStyle/>
                    <a:p>
                      <a:pPr algn="ctr">
                        <a:buNone/>
                      </a:pPr>
                      <a:r>
                        <a:rPr lang="zh-CN" altLang="en-US" sz="1300"/>
                        <a:t>样本</a:t>
                      </a:r>
                      <a:r>
                        <a:rPr lang="en-US" altLang="zh-CN" sz="1300"/>
                        <a:t>C</a:t>
                      </a:r>
                      <a:r>
                        <a:rPr lang="zh-CN" altLang="en-US" sz="1300"/>
                        <a:t>类权数调整</a:t>
                      </a:r>
                      <a:endParaRPr lang="zh-CN" altLang="en-US" sz="1300"/>
                    </a:p>
                  </a:txBody>
                  <a:tcPr marL="91438" marR="91438" marT="42530" marB="42530"/>
                </a:tc>
                <a:tc>
                  <a:txBody>
                    <a:bodyPr/>
                    <a:lstStyle/>
                    <a:p>
                      <a:pPr algn="ctr">
                        <a:buNone/>
                      </a:pPr>
                      <a:r>
                        <a:rPr lang="zh-CN" sz="1300"/>
                        <a:t>工业</a:t>
                      </a:r>
                      <a:endParaRPr lang="zh-CN" sz="1300"/>
                    </a:p>
                  </a:txBody>
                  <a:tcPr marL="91438" marR="91438" marT="42530" marB="42530"/>
                </a:tc>
                <a:tc>
                  <a:txBody>
                    <a:bodyPr/>
                    <a:lstStyle/>
                    <a:p>
                      <a:pPr algn="ctr">
                        <a:buNone/>
                      </a:pPr>
                      <a:r>
                        <a:rPr lang="zh-CN" altLang="en-US" sz="1300"/>
                        <a:t>建筑业</a:t>
                      </a:r>
                      <a:endParaRPr lang="zh-CN" altLang="en-US" sz="1300"/>
                    </a:p>
                  </a:txBody>
                  <a:tcPr marL="91438" marR="91438" marT="42530" marB="42530"/>
                </a:tc>
                <a:tc>
                  <a:txBody>
                    <a:bodyPr/>
                    <a:lstStyle/>
                    <a:p>
                      <a:pPr algn="ctr">
                        <a:buNone/>
                      </a:pPr>
                      <a:r>
                        <a:rPr lang="zh-CN" altLang="en-US" sz="1300"/>
                        <a:t>批发和零售业</a:t>
                      </a:r>
                      <a:endParaRPr lang="zh-CN" altLang="en-US" sz="1300"/>
                    </a:p>
                  </a:txBody>
                  <a:tcPr marL="91438" marR="91438" marT="42530" marB="42530"/>
                </a:tc>
                <a:tc>
                  <a:txBody>
                    <a:bodyPr/>
                    <a:lstStyle/>
                    <a:p>
                      <a:pPr algn="ctr">
                        <a:buNone/>
                      </a:pPr>
                      <a:r>
                        <a:rPr lang="zh-CN" altLang="en-US" sz="1300"/>
                        <a:t>住宿和餐饮业</a:t>
                      </a:r>
                      <a:endParaRPr lang="zh-CN" altLang="en-US" sz="1300"/>
                    </a:p>
                  </a:txBody>
                  <a:tcPr marL="91438" marR="91438" marT="42530" marB="42530"/>
                </a:tc>
                <a:tc>
                  <a:txBody>
                    <a:bodyPr/>
                    <a:lstStyle/>
                    <a:p>
                      <a:pPr algn="ctr">
                        <a:buNone/>
                      </a:pPr>
                      <a:r>
                        <a:rPr lang="zh-CN" altLang="en-US" sz="1300"/>
                        <a:t>服务业</a:t>
                      </a:r>
                      <a:endParaRPr lang="zh-CN" altLang="en-US" sz="1300"/>
                    </a:p>
                  </a:txBody>
                  <a:tcPr marL="91438" marR="91438" marT="42530" marB="42530"/>
                </a:tc>
              </a:tr>
              <a:tr h="311888">
                <a:tc>
                  <a:txBody>
                    <a:bodyPr/>
                    <a:lstStyle/>
                    <a:p>
                      <a:pPr algn="ctr">
                        <a:buNone/>
                      </a:pPr>
                      <a:r>
                        <a:rPr lang="zh-CN" altLang="en-US" sz="1500"/>
                        <a:t>地市</a:t>
                      </a:r>
                      <a:r>
                        <a:rPr lang="en-US" altLang="zh-CN" sz="1500"/>
                        <a:t>1</a:t>
                      </a:r>
                      <a:endParaRPr lang="en-US" altLang="zh-CN" sz="1500"/>
                    </a:p>
                  </a:txBody>
                  <a:tcPr marL="91438" marR="91438" marT="42530" marB="42530"/>
                </a:tc>
                <a:tc>
                  <a:txBody>
                    <a:bodyPr/>
                    <a:lstStyle/>
                    <a:p>
                      <a:pPr algn="ctr">
                        <a:buNone/>
                      </a:pPr>
                      <a:r>
                        <a:rPr lang="en-US" altLang="zh-CN" sz="1500"/>
                        <a:t>wtb11*N11/n11</a:t>
                      </a:r>
                      <a:endParaRPr lang="en-US" altLang="zh-CN" sz="1500"/>
                    </a:p>
                  </a:txBody>
                  <a:tcPr marL="91438" marR="91438" marT="42530" marB="42530"/>
                </a:tc>
                <a:tc>
                  <a:txBody>
                    <a:bodyPr/>
                    <a:lstStyle/>
                    <a:p>
                      <a:pPr algn="ctr">
                        <a:buNone/>
                      </a:pPr>
                      <a:r>
                        <a:rPr lang="en-US" altLang="zh-CN" sz="1500">
                          <a:sym typeface="+mn-ea"/>
                        </a:rPr>
                        <a:t>wtb12*N12/n12</a:t>
                      </a:r>
                      <a:endParaRPr lang="en-US" altLang="zh-CN" sz="1500">
                        <a:sym typeface="+mn-ea"/>
                      </a:endParaRPr>
                    </a:p>
                  </a:txBody>
                  <a:tcPr marL="91438" marR="91438" marT="42530" marB="42530"/>
                </a:tc>
                <a:tc>
                  <a:txBody>
                    <a:bodyPr/>
                    <a:lstStyle/>
                    <a:p>
                      <a:pPr algn="ctr">
                        <a:buNone/>
                      </a:pPr>
                      <a:r>
                        <a:rPr lang="en-US" altLang="zh-CN" sz="1500">
                          <a:sym typeface="+mn-ea"/>
                        </a:rPr>
                        <a:t>wtb13*N13/n13</a:t>
                      </a:r>
                      <a:endParaRPr lang="en-US" altLang="zh-CN" sz="1500">
                        <a:sym typeface="+mn-ea"/>
                      </a:endParaRPr>
                    </a:p>
                  </a:txBody>
                  <a:tcPr marL="91438" marR="91438" marT="42530" marB="42530"/>
                </a:tc>
                <a:tc>
                  <a:txBody>
                    <a:bodyPr/>
                    <a:lstStyle/>
                    <a:p>
                      <a:pPr algn="ctr">
                        <a:buNone/>
                      </a:pPr>
                      <a:r>
                        <a:rPr lang="en-US" altLang="zh-CN" sz="1500">
                          <a:sym typeface="+mn-ea"/>
                        </a:rPr>
                        <a:t>wtb14*N14/n14</a:t>
                      </a:r>
                      <a:endParaRPr lang="en-US" altLang="zh-CN" sz="1500">
                        <a:sym typeface="+mn-ea"/>
                      </a:endParaRPr>
                    </a:p>
                  </a:txBody>
                  <a:tcPr marL="91438" marR="91438" marT="42530" marB="42530"/>
                </a:tc>
                <a:tc>
                  <a:txBody>
                    <a:bodyPr/>
                    <a:lstStyle/>
                    <a:p>
                      <a:pPr algn="ctr">
                        <a:buNone/>
                      </a:pPr>
                      <a:r>
                        <a:rPr lang="en-US" altLang="zh-CN" sz="1500">
                          <a:sym typeface="+mn-ea"/>
                        </a:rPr>
                        <a:t>wtb15*N15/n15</a:t>
                      </a:r>
                      <a:endParaRPr lang="en-US" altLang="zh-CN" sz="1500">
                        <a:sym typeface="+mn-ea"/>
                      </a:endParaRPr>
                    </a:p>
                  </a:txBody>
                  <a:tcPr marL="91438" marR="91438" marT="42530" marB="42530"/>
                </a:tc>
              </a:tr>
              <a:tr h="311888">
                <a:tc>
                  <a:txBody>
                    <a:bodyPr/>
                    <a:lstStyle/>
                    <a:p>
                      <a:pPr algn="ctr">
                        <a:buNone/>
                      </a:pPr>
                      <a:r>
                        <a:rPr lang="zh-CN" altLang="en-US" sz="1500"/>
                        <a:t>地市</a:t>
                      </a:r>
                      <a:r>
                        <a:rPr lang="en-US" altLang="zh-CN" sz="1500"/>
                        <a:t>2</a:t>
                      </a:r>
                      <a:endParaRPr lang="en-US" altLang="zh-CN" sz="1500"/>
                    </a:p>
                  </a:txBody>
                  <a:tcPr marL="91438" marR="91438" marT="42530" marB="42530"/>
                </a:tc>
                <a:tc>
                  <a:txBody>
                    <a:bodyPr/>
                    <a:lstStyle/>
                    <a:p>
                      <a:pPr algn="ctr">
                        <a:buNone/>
                      </a:pPr>
                      <a:r>
                        <a:rPr lang="en-US" altLang="zh-CN" sz="1500">
                          <a:sym typeface="+mn-ea"/>
                        </a:rPr>
                        <a:t>wtb21*N21/n21</a:t>
                      </a:r>
                      <a:endParaRPr lang="en-US" altLang="zh-CN" sz="1500">
                        <a:sym typeface="+mn-ea"/>
                      </a:endParaRPr>
                    </a:p>
                  </a:txBody>
                  <a:tcPr marL="91438" marR="91438" marT="42530" marB="42530"/>
                </a:tc>
                <a:tc>
                  <a:txBody>
                    <a:bodyPr/>
                    <a:lstStyle/>
                    <a:p>
                      <a:pPr algn="ctr">
                        <a:buNone/>
                      </a:pPr>
                      <a:r>
                        <a:rPr lang="en-US" altLang="zh-CN" sz="1500">
                          <a:sym typeface="+mn-ea"/>
                        </a:rPr>
                        <a:t>wtb22*N22/n22</a:t>
                      </a:r>
                      <a:endParaRPr lang="en-US" altLang="zh-CN" sz="1500">
                        <a:sym typeface="+mn-ea"/>
                      </a:endParaRPr>
                    </a:p>
                  </a:txBody>
                  <a:tcPr marL="91438" marR="91438" marT="42530" marB="42530"/>
                </a:tc>
                <a:tc>
                  <a:txBody>
                    <a:bodyPr/>
                    <a:lstStyle/>
                    <a:p>
                      <a:pPr algn="ctr">
                        <a:buNone/>
                      </a:pPr>
                      <a:r>
                        <a:rPr lang="en-US" altLang="zh-CN" sz="1500">
                          <a:sym typeface="+mn-ea"/>
                        </a:rPr>
                        <a:t>wtb23*N23/n23</a:t>
                      </a:r>
                      <a:endParaRPr lang="en-US" altLang="zh-CN" sz="1500">
                        <a:sym typeface="+mn-ea"/>
                      </a:endParaRPr>
                    </a:p>
                  </a:txBody>
                  <a:tcPr marL="91438" marR="91438" marT="42530" marB="42530"/>
                </a:tc>
                <a:tc>
                  <a:txBody>
                    <a:bodyPr/>
                    <a:lstStyle/>
                    <a:p>
                      <a:pPr algn="ctr">
                        <a:buNone/>
                      </a:pPr>
                      <a:r>
                        <a:rPr lang="en-US" altLang="zh-CN" sz="1500">
                          <a:sym typeface="+mn-ea"/>
                        </a:rPr>
                        <a:t>wtb24*N24/n24</a:t>
                      </a:r>
                      <a:endParaRPr lang="en-US" altLang="zh-CN" sz="1500">
                        <a:sym typeface="+mn-ea"/>
                      </a:endParaRPr>
                    </a:p>
                  </a:txBody>
                  <a:tcPr marL="91438" marR="91438" marT="42530" marB="42530"/>
                </a:tc>
                <a:tc>
                  <a:txBody>
                    <a:bodyPr/>
                    <a:lstStyle/>
                    <a:p>
                      <a:pPr algn="ctr">
                        <a:buNone/>
                      </a:pPr>
                      <a:r>
                        <a:rPr lang="en-US" altLang="zh-CN" sz="1500">
                          <a:sym typeface="+mn-ea"/>
                        </a:rPr>
                        <a:t>wtb25*N25/n25</a:t>
                      </a:r>
                      <a:endParaRPr lang="en-US" altLang="zh-CN" sz="1500">
                        <a:sym typeface="+mn-ea"/>
                      </a:endParaRPr>
                    </a:p>
                  </a:txBody>
                  <a:tcPr marL="91438" marR="91438" marT="42530" marB="42530"/>
                </a:tc>
              </a:tr>
              <a:tr h="311888">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c>
                  <a:txBody>
                    <a:bodyPr/>
                    <a:lstStyle/>
                    <a:p>
                      <a:pPr algn="ctr">
                        <a:buNone/>
                      </a:pPr>
                      <a:r>
                        <a:rPr lang="en-US" altLang="zh-CN" sz="1500">
                          <a:cs typeface="Nimbus Roman No9 L" charset="0"/>
                          <a:sym typeface="+mn-ea"/>
                        </a:rPr>
                        <a:t>…</a:t>
                      </a:r>
                      <a:endParaRPr lang="en-US" altLang="zh-CN" sz="1500">
                        <a:cs typeface="Nimbus Roman No9 L" charset="0"/>
                        <a:sym typeface="+mn-ea"/>
                      </a:endParaRPr>
                    </a:p>
                  </a:txBody>
                  <a:tcPr marL="91438" marR="91438" marT="42530" marB="42530"/>
                </a:tc>
              </a:tr>
            </a:tbl>
          </a:graphicData>
        </a:graphic>
      </p:graphicFrame>
      <p:sp>
        <p:nvSpPr>
          <p:cNvPr id="7" name="丁字箭头 6"/>
          <p:cNvSpPr/>
          <p:nvPr/>
        </p:nvSpPr>
        <p:spPr>
          <a:xfrm rot="10800000">
            <a:off x="5637213" y="3827780"/>
            <a:ext cx="492125" cy="37147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3" name="图片 2"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true">
            <a:spLocks noChangeArrowheads="true"/>
          </p:cNvSpPr>
          <p:nvPr/>
        </p:nvSpPr>
        <p:spPr bwMode="auto">
          <a:xfrm>
            <a:off x="506413" y="820738"/>
            <a:ext cx="10669587" cy="594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权数调整：</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新增个体经营户发现规模较大（即使达到阈值），也不视为全面调查层个体经营户，依然作为抽样调查层个体经营户。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样本普查小区的某专业个体经营户整体搬迁，如果搬迁后的普查小区在此专业正好被抽中，则在搬迁后的实际经营地</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通过新增方式登记，否则在运营状态选择“</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9.</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其他”。</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en-US" alt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如果在非样本普查小区登记全面调查层个体经营户的时候，不论发现何种个体经营户，都不作为调查对象新增登记</a:t>
            </a:r>
            <a:r>
              <a:rPr lang="zh-CN" sz="2800">
                <a:solidFill>
                  <a:srgbClr val="336699"/>
                </a:solidFill>
                <a:latin typeface="黑体" panose="02010609060101010101" charset="-122"/>
                <a:ea typeface="黑体" panose="02010609060101010101" charset="-122"/>
                <a:cs typeface="Nimbus Roman No9 L" charset="0"/>
                <a:sym typeface="+mn-ea"/>
              </a:rPr>
              <a:t>。</a:t>
            </a:r>
            <a:endParaRPr lang="zh-CN"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2" name="图片 1" descr="截图-2023年3月13日 16时38分9秒"/>
          <p:cNvPicPr>
            <a:picLocks noChangeAspect="true"/>
          </p:cNvPicPr>
          <p:nvPr/>
        </p:nvPicPr>
        <p:blipFill>
          <a:blip r:embed="rId2"/>
          <a:stretch>
            <a:fillRect/>
          </a:stretch>
        </p:blipFill>
        <p:spPr>
          <a:xfrm>
            <a:off x="723265" y="4288790"/>
            <a:ext cx="2895600" cy="742950"/>
          </a:xfrm>
          <a:prstGeom prst="rect">
            <a:avLst/>
          </a:prstGeom>
        </p:spPr>
      </p:pic>
      <p:pic>
        <p:nvPicPr>
          <p:cNvPr id="7" name="图片 6" descr="五经普LOGO透明底（长）"/>
          <p:cNvPicPr>
            <a:picLocks noChangeAspect="true"/>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true">
            <a:spLocks noChangeArrowheads="true"/>
          </p:cNvSpPr>
          <p:nvPr/>
        </p:nvSpPr>
        <p:spPr bwMode="auto">
          <a:xfrm>
            <a:off x="506413" y="811213"/>
            <a:ext cx="10669587" cy="500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权数调整：</a:t>
            </a: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cs typeface="Nimbus Roman No9 L" charset="0"/>
                <a:sym typeface="微软雅黑" panose="020B0503020204020204" pitchFamily="34" charset="-122"/>
              </a:rPr>
              <a:t>可能存在的疑问：</a:t>
            </a: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估计单位数等于清查单位数，为什么从业人员期末人数不用清查数：正式方案的单位清查数据是</a:t>
            </a:r>
            <a:r>
              <a:rPr lang="en-US" altLang="zh-CN" sz="2800">
                <a:solidFill>
                  <a:srgbClr val="336699"/>
                </a:solidFill>
                <a:latin typeface="黑体" panose="02010609060101010101" charset="-122"/>
                <a:ea typeface="黑体" panose="02010609060101010101" charset="-122"/>
                <a:cs typeface="Nimbus Roman No9 L" charset="0"/>
                <a:sym typeface="+mn-ea"/>
              </a:rPr>
              <a:t>23</a:t>
            </a:r>
            <a:r>
              <a:rPr lang="zh-CN" altLang="en-US" sz="2800">
                <a:solidFill>
                  <a:srgbClr val="336699"/>
                </a:solidFill>
                <a:latin typeface="黑体" panose="02010609060101010101" charset="-122"/>
                <a:ea typeface="黑体" panose="02010609060101010101" charset="-122"/>
                <a:cs typeface="Nimbus Roman No9 L" charset="0"/>
                <a:sym typeface="+mn-ea"/>
              </a:rPr>
              <a:t>年</a:t>
            </a:r>
            <a:r>
              <a:rPr lang="en-US" altLang="zh-CN" sz="2800">
                <a:solidFill>
                  <a:srgbClr val="336699"/>
                </a:solidFill>
                <a:latin typeface="黑体" panose="02010609060101010101" charset="-122"/>
                <a:ea typeface="黑体" panose="02010609060101010101" charset="-122"/>
                <a:cs typeface="Nimbus Roman No9 L" charset="0"/>
                <a:sym typeface="+mn-ea"/>
              </a:rPr>
              <a:t>6</a:t>
            </a:r>
            <a:r>
              <a:rPr lang="zh-CN" altLang="en-US" sz="2800">
                <a:solidFill>
                  <a:srgbClr val="336699"/>
                </a:solidFill>
                <a:latin typeface="黑体" panose="02010609060101010101" charset="-122"/>
                <a:ea typeface="黑体" panose="02010609060101010101" charset="-122"/>
                <a:cs typeface="Nimbus Roman No9 L" charset="0"/>
                <a:sym typeface="+mn-ea"/>
              </a:rPr>
              <a:t>月</a:t>
            </a:r>
            <a:r>
              <a:rPr lang="en-US" altLang="zh-CN" sz="2800">
                <a:solidFill>
                  <a:srgbClr val="336699"/>
                </a:solidFill>
                <a:latin typeface="黑体" panose="02010609060101010101" charset="-122"/>
                <a:ea typeface="黑体" panose="02010609060101010101" charset="-122"/>
                <a:cs typeface="Nimbus Roman No9 L" charset="0"/>
                <a:sym typeface="+mn-ea"/>
              </a:rPr>
              <a:t>30</a:t>
            </a:r>
            <a:r>
              <a:rPr lang="zh-CN" altLang="en-US" sz="2800">
                <a:solidFill>
                  <a:srgbClr val="336699"/>
                </a:solidFill>
                <a:latin typeface="黑体" panose="02010609060101010101" charset="-122"/>
                <a:ea typeface="黑体" panose="02010609060101010101" charset="-122"/>
                <a:cs typeface="Nimbus Roman No9 L" charset="0"/>
                <a:sym typeface="+mn-ea"/>
              </a:rPr>
              <a:t>日或者单位清查受访当日，普查登记时点数据是</a:t>
            </a:r>
            <a:r>
              <a:rPr lang="en-US" altLang="zh-CN" sz="2800">
                <a:solidFill>
                  <a:srgbClr val="336699"/>
                </a:solidFill>
                <a:latin typeface="黑体" panose="02010609060101010101" charset="-122"/>
                <a:ea typeface="黑体" panose="02010609060101010101" charset="-122"/>
                <a:cs typeface="Nimbus Roman No9 L" charset="0"/>
                <a:sym typeface="+mn-ea"/>
              </a:rPr>
              <a:t>23</a:t>
            </a:r>
            <a:r>
              <a:rPr lang="zh-CN" altLang="en-US" sz="2800">
                <a:solidFill>
                  <a:srgbClr val="336699"/>
                </a:solidFill>
                <a:latin typeface="黑体" panose="02010609060101010101" charset="-122"/>
                <a:ea typeface="黑体" panose="02010609060101010101" charset="-122"/>
                <a:cs typeface="Nimbus Roman No9 L" charset="0"/>
                <a:sym typeface="+mn-ea"/>
              </a:rPr>
              <a:t>年</a:t>
            </a:r>
            <a:r>
              <a:rPr lang="en-US" altLang="zh-CN" sz="2800">
                <a:solidFill>
                  <a:srgbClr val="336699"/>
                </a:solidFill>
                <a:latin typeface="黑体" panose="02010609060101010101" charset="-122"/>
                <a:ea typeface="黑体" panose="02010609060101010101" charset="-122"/>
                <a:cs typeface="Nimbus Roman No9 L" charset="0"/>
                <a:sym typeface="+mn-ea"/>
              </a:rPr>
              <a:t>12</a:t>
            </a:r>
            <a:r>
              <a:rPr lang="zh-CN" altLang="en-US" sz="2800">
                <a:solidFill>
                  <a:srgbClr val="336699"/>
                </a:solidFill>
                <a:latin typeface="黑体" panose="02010609060101010101" charset="-122"/>
                <a:ea typeface="黑体" panose="02010609060101010101" charset="-122"/>
                <a:cs typeface="Nimbus Roman No9 L" charset="0"/>
                <a:sym typeface="+mn-ea"/>
              </a:rPr>
              <a:t>月</a:t>
            </a:r>
            <a:r>
              <a:rPr lang="en-US" altLang="zh-CN" sz="2800">
                <a:solidFill>
                  <a:srgbClr val="336699"/>
                </a:solidFill>
                <a:latin typeface="黑体" panose="02010609060101010101" charset="-122"/>
                <a:ea typeface="黑体" panose="02010609060101010101" charset="-122"/>
                <a:cs typeface="Nimbus Roman No9 L" charset="0"/>
                <a:sym typeface="+mn-ea"/>
              </a:rPr>
              <a:t>31</a:t>
            </a:r>
            <a:r>
              <a:rPr lang="zh-CN" altLang="en-US" sz="2800">
                <a:solidFill>
                  <a:srgbClr val="336699"/>
                </a:solidFill>
                <a:latin typeface="黑体" panose="02010609060101010101" charset="-122"/>
                <a:ea typeface="黑体" panose="02010609060101010101" charset="-122"/>
                <a:cs typeface="Nimbus Roman No9 L" charset="0"/>
                <a:sym typeface="+mn-ea"/>
              </a:rPr>
              <a:t>日数据。</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zh-CN" altLang="en-US" sz="2800" b="1">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权数调整的实现方式。</a:t>
            </a:r>
            <a:endParaRPr lang="zh-CN" altLang="en-US" sz="2800">
              <a:solidFill>
                <a:srgbClr val="336699"/>
              </a:solidFill>
              <a:latin typeface="黑体" panose="02010609060101010101" charset="-122"/>
              <a:ea typeface="黑体" panose="02010609060101010101" charset="-122"/>
              <a:sym typeface="+mn-ea"/>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mn-ea"/>
              </a:rPr>
              <a:t>四经普：集中办开发程序实现。五经普：计划集中办指导公司开发。</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pic>
        <p:nvPicPr>
          <p:cNvPr id="3" name="图片 2" descr="1706492609"/>
          <p:cNvPicPr>
            <a:picLocks noChangeAspect="true"/>
          </p:cNvPicPr>
          <p:nvPr/>
        </p:nvPicPr>
        <p:blipFill>
          <a:blip r:embed="rId3"/>
          <a:stretch>
            <a:fillRect/>
          </a:stretch>
        </p:blipFill>
        <p:spPr>
          <a:xfrm>
            <a:off x="506730" y="4813300"/>
            <a:ext cx="1143000" cy="1000125"/>
          </a:xfrm>
          <a:prstGeom prst="rect">
            <a:avLst/>
          </a:prstGeom>
        </p:spPr>
      </p:pic>
      <p:pic>
        <p:nvPicPr>
          <p:cNvPr id="4" name="图片 3" descr="1690145761"/>
          <p:cNvPicPr>
            <a:picLocks noChangeAspect="true"/>
          </p:cNvPicPr>
          <p:nvPr/>
        </p:nvPicPr>
        <p:blipFill>
          <a:blip r:embed="rId4"/>
          <a:stretch>
            <a:fillRect/>
          </a:stretch>
        </p:blipFill>
        <p:spPr>
          <a:xfrm>
            <a:off x="6091555" y="4813300"/>
            <a:ext cx="1962150" cy="4476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03250" y="938213"/>
            <a:ext cx="10671175" cy="388175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总量与方差估计：</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（一）总量估计。</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个体经营户各主要经济指标总量的估计等于“全面调查层”与“抽样调查层”主要经济指标总量之和。各专业完成本专业汇总。</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1.</a:t>
            </a:r>
            <a:r>
              <a:rPr lang="zh-CN" altLang="en-US" sz="2800" noProof="1">
                <a:solidFill>
                  <a:srgbClr val="336699"/>
                </a:solidFill>
                <a:latin typeface="黑体" panose="02010609060101010101" charset="-122"/>
                <a:ea typeface="黑体" panose="02010609060101010101" charset="-122"/>
                <a:cs typeface="Nimbus Roman No9 L" charset="0"/>
                <a:sym typeface="+mn-ea"/>
              </a:rPr>
              <a:t>“全面调查层”个体经营户主要经济指标总量对调查数据的简单汇总；</a:t>
            </a: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“抽样调查层”个体经营户主要经济指标总量采用权数调整对调查数据进行推算。</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266700" y="4200525"/>
          <a:ext cx="11161713" cy="2286000"/>
        </p:xfrm>
        <a:graphic>
          <a:graphicData uri="http://schemas.openxmlformats.org/drawingml/2006/table">
            <a:tbl>
              <a:tblPr firstRow="true" bandRow="true">
                <a:tableStyleId>{5C22544A-7EE6-4342-B048-85BDC9FD1C3A}</a:tableStyleId>
              </a:tblPr>
              <a:tblGrid>
                <a:gridCol w="1629656"/>
                <a:gridCol w="1276115"/>
                <a:gridCol w="1647825"/>
                <a:gridCol w="1120458"/>
                <a:gridCol w="1077459"/>
                <a:gridCol w="1077459"/>
                <a:gridCol w="1639196"/>
                <a:gridCol w="1693545"/>
              </a:tblGrid>
              <a:tr h="381000">
                <a:tc>
                  <a:txBody>
                    <a:bodyPr/>
                    <a:lstStyle/>
                    <a:p>
                      <a:pPr algn="ctr">
                        <a:buNone/>
                      </a:pPr>
                      <a:r>
                        <a:rPr lang="zh-CN" altLang="en-US"/>
                        <a:t>某省某专业</a:t>
                      </a:r>
                      <a:endParaRPr lang="zh-CN" altLang="en-US"/>
                    </a:p>
                  </a:txBody>
                  <a:tcPr/>
                </a:tc>
                <a:tc>
                  <a:txBody>
                    <a:bodyPr/>
                    <a:lstStyle/>
                    <a:p>
                      <a:pPr algn="ctr">
                        <a:buNone/>
                      </a:pPr>
                      <a:r>
                        <a:rPr lang="zh-CN" altLang="en-US"/>
                        <a:t>区划代码</a:t>
                      </a:r>
                      <a:endParaRPr lang="zh-CN" altLang="en-US"/>
                    </a:p>
                  </a:txBody>
                  <a:tcPr/>
                </a:tc>
                <a:tc>
                  <a:txBody>
                    <a:bodyPr/>
                    <a:lstStyle/>
                    <a:p>
                      <a:pPr algn="ctr">
                        <a:buNone/>
                      </a:pPr>
                      <a:r>
                        <a:rPr lang="zh-CN" altLang="en-US"/>
                        <a:t>全面调查层</a:t>
                      </a:r>
                      <a:endParaRPr lang="zh-CN" altLang="en-US"/>
                    </a:p>
                  </a:txBody>
                  <a:tcPr/>
                </a:tc>
                <a:tc>
                  <a:txBody>
                    <a:bodyPr/>
                    <a:lstStyle/>
                    <a:p>
                      <a:pPr algn="ctr">
                        <a:buNone/>
                      </a:pPr>
                      <a:r>
                        <a:rPr lang="zh-CN" altLang="en-US"/>
                        <a:t>权数</a:t>
                      </a:r>
                      <a:endParaRPr lang="zh-CN" altLang="en-US"/>
                    </a:p>
                  </a:txBody>
                  <a:tcPr/>
                </a:tc>
                <a:tc>
                  <a:txBody>
                    <a:bodyPr/>
                    <a:lstStyle/>
                    <a:p>
                      <a:pPr algn="ctr">
                        <a:buNone/>
                      </a:pPr>
                      <a:r>
                        <a:rPr lang="zh-CN" altLang="en-US"/>
                        <a:t>指标</a:t>
                      </a:r>
                      <a:r>
                        <a:rPr lang="en-US" altLang="zh-CN"/>
                        <a:t>A</a:t>
                      </a:r>
                      <a:endParaRPr lang="en-US" altLang="zh-CN"/>
                    </a:p>
                  </a:txBody>
                  <a:tcPr/>
                </a:tc>
                <a:tc>
                  <a:txBody>
                    <a:bodyPr/>
                    <a:lstStyle/>
                    <a:p>
                      <a:pPr algn="ctr">
                        <a:buNone/>
                      </a:pPr>
                      <a:r>
                        <a:rPr lang="zh-CN" altLang="en-US"/>
                        <a:t>指标</a:t>
                      </a:r>
                      <a:r>
                        <a:rPr lang="en-US" altLang="zh-CN"/>
                        <a:t>B</a:t>
                      </a:r>
                      <a:endParaRPr lang="en-US" altLang="zh-CN"/>
                    </a:p>
                  </a:txBody>
                  <a:tcPr/>
                </a:tc>
                <a:tc>
                  <a:txBody>
                    <a:bodyPr/>
                    <a:lstStyle/>
                    <a:p>
                      <a:pPr algn="ctr">
                        <a:buNone/>
                      </a:pPr>
                      <a:r>
                        <a:rPr lang="zh-CN" altLang="en-US"/>
                        <a:t>指标</a:t>
                      </a:r>
                      <a:r>
                        <a:rPr lang="en-US" altLang="zh-CN"/>
                        <a:t>A</a:t>
                      </a:r>
                      <a:r>
                        <a:rPr lang="zh-CN" altLang="en-US"/>
                        <a:t>估计</a:t>
                      </a:r>
                      <a:endParaRPr lang="zh-CN" altLang="en-US"/>
                    </a:p>
                  </a:txBody>
                  <a:tcPr/>
                </a:tc>
                <a:tc>
                  <a:txBody>
                    <a:bodyPr/>
                    <a:lstStyle/>
                    <a:p>
                      <a:pPr algn="ctr">
                        <a:buNone/>
                      </a:pPr>
                      <a:r>
                        <a:rPr lang="zh-CN" altLang="en-US"/>
                        <a:t>指标</a:t>
                      </a:r>
                      <a:r>
                        <a:rPr lang="en-US" altLang="zh-CN"/>
                        <a:t>B</a:t>
                      </a:r>
                      <a:r>
                        <a:rPr lang="zh-CN" altLang="en-US"/>
                        <a:t>估计</a:t>
                      </a:r>
                      <a:endParaRPr lang="zh-CN" altLang="en-US"/>
                    </a:p>
                  </a:txBody>
                  <a:tcPr/>
                </a:tc>
              </a:tr>
              <a:tr h="381000">
                <a:tc>
                  <a:txBody>
                    <a:bodyPr/>
                    <a:lstStyle/>
                    <a:p>
                      <a:pPr algn="ctr">
                        <a:buNone/>
                      </a:pPr>
                      <a:r>
                        <a:rPr lang="zh-CN" altLang="en-US">
                          <a:solidFill>
                            <a:schemeClr val="tx2"/>
                          </a:solidFill>
                        </a:rPr>
                        <a:t>个体经营户</a:t>
                      </a:r>
                      <a:r>
                        <a:rPr lang="en-US" altLang="zh-CN">
                          <a:solidFill>
                            <a:schemeClr val="tx2"/>
                          </a:solidFill>
                        </a:rPr>
                        <a:t>1</a:t>
                      </a:r>
                      <a:endParaRPr lang="en-US" altLang="zh-CN">
                        <a:solidFill>
                          <a:schemeClr val="tx2"/>
                        </a:solidFill>
                      </a:endParaRPr>
                    </a:p>
                  </a:txBody>
                  <a:tcPr/>
                </a:tc>
                <a:tc>
                  <a:txBody>
                    <a:bodyPr/>
                    <a:lstStyle/>
                    <a:p>
                      <a:pPr algn="ctr">
                        <a:buNone/>
                      </a:pPr>
                      <a:r>
                        <a:rPr lang="zh-CN" altLang="en-US" sz="1800">
                          <a:solidFill>
                            <a:schemeClr val="tx2"/>
                          </a:solidFill>
                          <a:sym typeface="+mn-ea"/>
                        </a:rPr>
                        <a:t>区划代码</a:t>
                      </a:r>
                      <a:r>
                        <a:rPr lang="en-US" altLang="zh-CN" sz="1800">
                          <a:solidFill>
                            <a:schemeClr val="tx2"/>
                          </a:solidFill>
                          <a:sym typeface="+mn-ea"/>
                        </a:rPr>
                        <a:t>1</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否</a:t>
                      </a:r>
                      <a:endParaRPr lang="zh-CN" altLang="en-US" sz="1800">
                        <a:solidFill>
                          <a:schemeClr val="tx2"/>
                        </a:solidFill>
                        <a:sym typeface="+mn-ea"/>
                      </a:endParaRPr>
                    </a:p>
                  </a:txBody>
                  <a:tcPr/>
                </a:tc>
                <a:tc>
                  <a:txBody>
                    <a:bodyPr/>
                    <a:lstStyle/>
                    <a:p>
                      <a:pPr algn="ctr">
                        <a:buNone/>
                      </a:pPr>
                      <a:r>
                        <a:rPr lang="en-US" altLang="zh-CN">
                          <a:solidFill>
                            <a:schemeClr val="tx2"/>
                          </a:solidFill>
                        </a:rPr>
                        <a:t>WTC1</a:t>
                      </a:r>
                      <a:endParaRPr lang="en-US" altLang="zh-CN">
                        <a:solidFill>
                          <a:schemeClr val="tx2"/>
                        </a:solidFill>
                      </a:endParaRPr>
                    </a:p>
                  </a:txBody>
                  <a:tcPr/>
                </a:tc>
                <a:tc>
                  <a:txBody>
                    <a:bodyPr/>
                    <a:lstStyle/>
                    <a:p>
                      <a:pPr algn="ctr">
                        <a:buNone/>
                      </a:pPr>
                      <a:r>
                        <a:rPr lang="en-US" altLang="zh-CN">
                          <a:solidFill>
                            <a:schemeClr val="tx2"/>
                          </a:solidFill>
                        </a:rPr>
                        <a:t>A1</a:t>
                      </a:r>
                      <a:endParaRPr lang="en-US" altLang="zh-CN">
                        <a:solidFill>
                          <a:schemeClr val="tx2"/>
                        </a:solidFill>
                      </a:endParaRPr>
                    </a:p>
                  </a:txBody>
                  <a:tcPr/>
                </a:tc>
                <a:tc>
                  <a:txBody>
                    <a:bodyPr/>
                    <a:lstStyle/>
                    <a:p>
                      <a:pPr algn="ctr">
                        <a:buNone/>
                      </a:pPr>
                      <a:r>
                        <a:rPr lang="en-US" altLang="zh-CN">
                          <a:solidFill>
                            <a:schemeClr val="tx2"/>
                          </a:solidFill>
                        </a:rPr>
                        <a:t>B1</a:t>
                      </a:r>
                      <a:endParaRPr lang="en-US" altLang="zh-CN">
                        <a:solidFill>
                          <a:schemeClr val="tx2"/>
                        </a:solidFill>
                      </a:endParaRPr>
                    </a:p>
                  </a:txBody>
                  <a:tcPr/>
                </a:tc>
                <a:tc>
                  <a:txBody>
                    <a:bodyPr/>
                    <a:lstStyle/>
                    <a:p>
                      <a:pPr algn="ctr">
                        <a:buNone/>
                      </a:pPr>
                      <a:r>
                        <a:rPr lang="en-US" altLang="zh-CN" sz="1800">
                          <a:solidFill>
                            <a:schemeClr val="tx2"/>
                          </a:solidFill>
                          <a:sym typeface="+mn-ea"/>
                        </a:rPr>
                        <a:t>WTC1*A1</a:t>
                      </a:r>
                      <a:endParaRPr lang="en-US" altLang="zh-CN" sz="1800">
                        <a:solidFill>
                          <a:schemeClr val="tx2"/>
                        </a:solidFill>
                        <a:sym typeface="+mn-ea"/>
                      </a:endParaRPr>
                    </a:p>
                  </a:txBody>
                  <a:tcPr/>
                </a:tc>
                <a:tc>
                  <a:txBody>
                    <a:bodyPr/>
                    <a:lstStyle/>
                    <a:p>
                      <a:pPr algn="ctr">
                        <a:buNone/>
                      </a:pPr>
                      <a:r>
                        <a:rPr lang="en-US" altLang="zh-CN" sz="1800">
                          <a:solidFill>
                            <a:schemeClr val="tx2"/>
                          </a:solidFill>
                          <a:sym typeface="+mn-ea"/>
                        </a:rPr>
                        <a:t>WTC1*B1</a:t>
                      </a:r>
                      <a:endParaRPr lang="en-US" altLang="zh-CN" sz="1800">
                        <a:solidFill>
                          <a:schemeClr val="tx2"/>
                        </a:solidFill>
                        <a:sym typeface="+mn-ea"/>
                      </a:endParaRPr>
                    </a:p>
                  </a:txBody>
                  <a:tcPr/>
                </a:tc>
              </a:tr>
              <a:tr h="381000">
                <a:tc>
                  <a:txBody>
                    <a:bodyPr/>
                    <a:lstStyle/>
                    <a:p>
                      <a:pPr algn="ctr">
                        <a:buNone/>
                      </a:pPr>
                      <a:r>
                        <a:rPr lang="zh-CN" altLang="en-US" sz="1800">
                          <a:solidFill>
                            <a:schemeClr val="tx2"/>
                          </a:solidFill>
                          <a:sym typeface="+mn-ea"/>
                        </a:rPr>
                        <a:t>个体经营户</a:t>
                      </a:r>
                      <a:r>
                        <a:rPr lang="en-US" altLang="zh-CN" sz="1800">
                          <a:solidFill>
                            <a:schemeClr val="tx2"/>
                          </a:solidFill>
                          <a:sym typeface="+mn-ea"/>
                        </a:rPr>
                        <a:t>2</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区划代码</a:t>
                      </a:r>
                      <a:r>
                        <a:rPr lang="en-US" altLang="zh-CN" sz="1800">
                          <a:solidFill>
                            <a:schemeClr val="tx2"/>
                          </a:solidFill>
                          <a:sym typeface="+mn-ea"/>
                        </a:rPr>
                        <a:t>2</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否</a:t>
                      </a:r>
                      <a:endParaRPr lang="zh-CN" altLang="en-US" sz="1800">
                        <a:solidFill>
                          <a:schemeClr val="tx2"/>
                        </a:solidFill>
                        <a:sym typeface="+mn-ea"/>
                      </a:endParaRPr>
                    </a:p>
                  </a:txBody>
                  <a:tcPr/>
                </a:tc>
                <a:tc>
                  <a:txBody>
                    <a:bodyPr/>
                    <a:lstStyle/>
                    <a:p>
                      <a:pPr algn="ctr">
                        <a:buNone/>
                      </a:pPr>
                      <a:r>
                        <a:rPr lang="en-US" altLang="zh-CN">
                          <a:solidFill>
                            <a:schemeClr val="tx2"/>
                          </a:solidFill>
                        </a:rPr>
                        <a:t>WTC2</a:t>
                      </a:r>
                      <a:endParaRPr lang="en-US" altLang="zh-CN">
                        <a:solidFill>
                          <a:schemeClr val="tx2"/>
                        </a:solidFill>
                      </a:endParaRPr>
                    </a:p>
                  </a:txBody>
                  <a:tcPr/>
                </a:tc>
                <a:tc>
                  <a:txBody>
                    <a:bodyPr/>
                    <a:lstStyle/>
                    <a:p>
                      <a:pPr algn="ctr">
                        <a:buNone/>
                      </a:pPr>
                      <a:r>
                        <a:rPr lang="en-US" altLang="zh-CN">
                          <a:solidFill>
                            <a:schemeClr val="tx2"/>
                          </a:solidFill>
                        </a:rPr>
                        <a:t>A2</a:t>
                      </a:r>
                      <a:endParaRPr lang="en-US" altLang="zh-CN">
                        <a:solidFill>
                          <a:schemeClr val="tx2"/>
                        </a:solidFill>
                      </a:endParaRPr>
                    </a:p>
                  </a:txBody>
                  <a:tcPr/>
                </a:tc>
                <a:tc>
                  <a:txBody>
                    <a:bodyPr/>
                    <a:lstStyle/>
                    <a:p>
                      <a:pPr algn="ctr">
                        <a:buNone/>
                      </a:pPr>
                      <a:r>
                        <a:rPr lang="en-US" altLang="zh-CN">
                          <a:solidFill>
                            <a:schemeClr val="tx2"/>
                          </a:solidFill>
                        </a:rPr>
                        <a:t>B2</a:t>
                      </a:r>
                      <a:endParaRPr lang="en-US" altLang="zh-CN">
                        <a:solidFill>
                          <a:schemeClr val="tx2"/>
                        </a:solidFill>
                      </a:endParaRPr>
                    </a:p>
                  </a:txBody>
                  <a:tcPr/>
                </a:tc>
                <a:tc>
                  <a:txBody>
                    <a:bodyPr/>
                    <a:lstStyle/>
                    <a:p>
                      <a:pPr algn="ctr">
                        <a:buNone/>
                      </a:pPr>
                      <a:r>
                        <a:rPr lang="en-US" altLang="zh-CN">
                          <a:solidFill>
                            <a:schemeClr val="tx2"/>
                          </a:solidFill>
                        </a:rPr>
                        <a:t>WTC2*A2</a:t>
                      </a:r>
                      <a:endParaRPr lang="en-US" altLang="zh-CN">
                        <a:solidFill>
                          <a:schemeClr val="tx2"/>
                        </a:solidFill>
                      </a:endParaRPr>
                    </a:p>
                  </a:txBody>
                  <a:tcPr/>
                </a:tc>
                <a:tc>
                  <a:txBody>
                    <a:bodyPr/>
                    <a:lstStyle/>
                    <a:p>
                      <a:pPr algn="ctr">
                        <a:buNone/>
                      </a:pPr>
                      <a:r>
                        <a:rPr lang="en-US" altLang="zh-CN" sz="1800">
                          <a:solidFill>
                            <a:schemeClr val="tx2"/>
                          </a:solidFill>
                          <a:sym typeface="+mn-ea"/>
                        </a:rPr>
                        <a:t>WTC2*B2</a:t>
                      </a:r>
                      <a:endParaRPr lang="en-US" altLang="zh-CN" sz="1800">
                        <a:solidFill>
                          <a:schemeClr val="tx2"/>
                        </a:solidFill>
                        <a:sym typeface="+mn-ea"/>
                      </a:endParaRPr>
                    </a:p>
                  </a:txBody>
                  <a:tcPr/>
                </a:tc>
              </a:tr>
              <a:tr h="381000">
                <a:tc>
                  <a:txBody>
                    <a:bodyPr/>
                    <a:lstStyle/>
                    <a:p>
                      <a:pPr algn="ctr">
                        <a:buNone/>
                      </a:pPr>
                      <a:r>
                        <a:rPr lang="zh-CN" altLang="en-US" sz="1800">
                          <a:solidFill>
                            <a:schemeClr val="tx2"/>
                          </a:solidFill>
                          <a:sym typeface="+mn-ea"/>
                        </a:rPr>
                        <a:t>个体经营户</a:t>
                      </a:r>
                      <a:r>
                        <a:rPr lang="en-US" altLang="zh-CN" sz="1800">
                          <a:solidFill>
                            <a:schemeClr val="tx2"/>
                          </a:solidFill>
                          <a:sym typeface="+mn-ea"/>
                        </a:rPr>
                        <a:t>3</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区划代码</a:t>
                      </a:r>
                      <a:r>
                        <a:rPr lang="en-US" altLang="zh-CN" sz="1800">
                          <a:solidFill>
                            <a:schemeClr val="tx2"/>
                          </a:solidFill>
                          <a:sym typeface="+mn-ea"/>
                        </a:rPr>
                        <a:t>3</a:t>
                      </a:r>
                      <a:endParaRPr lang="en-US" altLang="zh-CN" sz="1800">
                        <a:solidFill>
                          <a:schemeClr val="tx2"/>
                        </a:solidFill>
                        <a:sym typeface="+mn-ea"/>
                      </a:endParaRPr>
                    </a:p>
                  </a:txBody>
                  <a:tcPr/>
                </a:tc>
                <a:tc>
                  <a:txBody>
                    <a:bodyPr/>
                    <a:lstStyle/>
                    <a:p>
                      <a:pPr algn="ctr">
                        <a:buNone/>
                      </a:pPr>
                      <a:r>
                        <a:rPr lang="zh-CN" altLang="en-US" sz="1800">
                          <a:solidFill>
                            <a:schemeClr val="tx2"/>
                          </a:solidFill>
                          <a:sym typeface="+mn-ea"/>
                        </a:rPr>
                        <a:t>是</a:t>
                      </a:r>
                      <a:endParaRPr lang="zh-CN" altLang="en-US" sz="1800">
                        <a:solidFill>
                          <a:schemeClr val="tx2"/>
                        </a:solidFill>
                        <a:sym typeface="+mn-ea"/>
                      </a:endParaRPr>
                    </a:p>
                  </a:txBody>
                  <a:tcPr/>
                </a:tc>
                <a:tc>
                  <a:txBody>
                    <a:bodyPr/>
                    <a:lstStyle/>
                    <a:p>
                      <a:pPr algn="ctr">
                        <a:buNone/>
                      </a:pPr>
                      <a:r>
                        <a:rPr lang="en-US" altLang="zh-CN">
                          <a:solidFill>
                            <a:schemeClr val="tx2"/>
                          </a:solidFill>
                        </a:rPr>
                        <a:t>1</a:t>
                      </a:r>
                      <a:endParaRPr lang="en-US" altLang="zh-CN">
                        <a:solidFill>
                          <a:schemeClr val="tx2"/>
                        </a:solidFill>
                      </a:endParaRPr>
                    </a:p>
                  </a:txBody>
                  <a:tcPr/>
                </a:tc>
                <a:tc>
                  <a:txBody>
                    <a:bodyPr/>
                    <a:lstStyle/>
                    <a:p>
                      <a:pPr algn="ctr">
                        <a:buNone/>
                      </a:pPr>
                      <a:r>
                        <a:rPr lang="en-US" altLang="zh-CN" sz="1800">
                          <a:solidFill>
                            <a:schemeClr val="tx2"/>
                          </a:solidFill>
                          <a:sym typeface="+mn-ea"/>
                        </a:rPr>
                        <a:t>A3</a:t>
                      </a:r>
                      <a:endParaRPr lang="en-US" altLang="zh-CN" sz="1800">
                        <a:solidFill>
                          <a:schemeClr val="tx2"/>
                        </a:solidFill>
                        <a:sym typeface="+mn-ea"/>
                      </a:endParaRPr>
                    </a:p>
                  </a:txBody>
                  <a:tcPr/>
                </a:tc>
                <a:tc>
                  <a:txBody>
                    <a:bodyPr/>
                    <a:lstStyle/>
                    <a:p>
                      <a:pPr algn="ctr">
                        <a:buNone/>
                      </a:pPr>
                      <a:r>
                        <a:rPr lang="en-US" altLang="zh-CN">
                          <a:solidFill>
                            <a:schemeClr val="tx2"/>
                          </a:solidFill>
                        </a:rPr>
                        <a:t>B3</a:t>
                      </a:r>
                      <a:endParaRPr lang="en-US" altLang="zh-CN">
                        <a:solidFill>
                          <a:schemeClr val="tx2"/>
                        </a:solidFill>
                      </a:endParaRPr>
                    </a:p>
                  </a:txBody>
                  <a:tcPr/>
                </a:tc>
                <a:tc>
                  <a:txBody>
                    <a:bodyPr/>
                    <a:lstStyle/>
                    <a:p>
                      <a:pPr algn="ctr">
                        <a:buNone/>
                      </a:pPr>
                      <a:r>
                        <a:rPr lang="en-US" altLang="zh-CN">
                          <a:solidFill>
                            <a:schemeClr val="tx2"/>
                          </a:solidFill>
                        </a:rPr>
                        <a:t>1*A3</a:t>
                      </a:r>
                      <a:endParaRPr lang="en-US" altLang="zh-CN">
                        <a:solidFill>
                          <a:schemeClr val="tx2"/>
                        </a:solidFill>
                      </a:endParaRPr>
                    </a:p>
                  </a:txBody>
                  <a:tcPr/>
                </a:tc>
                <a:tc>
                  <a:txBody>
                    <a:bodyPr/>
                    <a:lstStyle/>
                    <a:p>
                      <a:pPr algn="ctr">
                        <a:buNone/>
                      </a:pPr>
                      <a:r>
                        <a:rPr lang="en-US" altLang="zh-CN">
                          <a:solidFill>
                            <a:schemeClr val="tx2"/>
                          </a:solidFill>
                        </a:rPr>
                        <a:t>1*B3</a:t>
                      </a:r>
                      <a:endParaRPr lang="en-US" altLang="zh-CN">
                        <a:solidFill>
                          <a:schemeClr val="tx2"/>
                        </a:solidFill>
                      </a:endParaRPr>
                    </a:p>
                  </a:txBody>
                  <a:tcPr/>
                </a:tc>
              </a:tr>
              <a:tr h="381000">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zh-CN" altLang="en-US">
                        <a:solidFill>
                          <a:schemeClr val="tx2"/>
                        </a:solidFill>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c>
                  <a:txBody>
                    <a:bodyPr/>
                    <a:lstStyle/>
                    <a:p>
                      <a:pPr algn="ctr">
                        <a:buNone/>
                      </a:pPr>
                      <a:r>
                        <a:rPr lang="en-US" altLang="zh-CN" sz="1800">
                          <a:solidFill>
                            <a:schemeClr val="tx2"/>
                          </a:solidFill>
                          <a:cs typeface="Nimbus Roman No9 L" charset="0"/>
                          <a:sym typeface="+mn-ea"/>
                        </a:rPr>
                        <a:t>…</a:t>
                      </a:r>
                      <a:endParaRPr lang="en-US" altLang="zh-CN" sz="1800">
                        <a:solidFill>
                          <a:schemeClr val="tx2"/>
                        </a:solidFill>
                        <a:cs typeface="Nimbus Roman No9 L" charset="0"/>
                        <a:sym typeface="+mn-ea"/>
                      </a:endParaRPr>
                    </a:p>
                  </a:txBody>
                  <a:tcPr/>
                </a:tc>
              </a:tr>
              <a:tr h="381000">
                <a:tc>
                  <a:txBody>
                    <a:bodyPr/>
                    <a:lstStyle/>
                    <a:p>
                      <a:pPr algn="ctr">
                        <a:buNone/>
                      </a:pPr>
                      <a:r>
                        <a:rPr lang="zh-CN" altLang="en-US">
                          <a:solidFill>
                            <a:schemeClr val="tx2"/>
                          </a:solidFill>
                        </a:rPr>
                        <a:t>合计</a:t>
                      </a: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endParaRPr lang="zh-CN" altLang="en-US">
                        <a:solidFill>
                          <a:schemeClr val="tx2"/>
                        </a:solidFill>
                      </a:endParaRPr>
                    </a:p>
                  </a:txBody>
                  <a:tcPr/>
                </a:tc>
                <a:tc>
                  <a:txBody>
                    <a:bodyPr/>
                    <a:lstStyle/>
                    <a:p>
                      <a:pPr algn="ctr">
                        <a:buNone/>
                      </a:pPr>
                      <a:r>
                        <a:rPr lang="en-US" altLang="zh-CN">
                          <a:solidFill>
                            <a:schemeClr val="tx2"/>
                          </a:solidFill>
                        </a:rPr>
                        <a:t>A</a:t>
                      </a:r>
                      <a:r>
                        <a:rPr lang="zh-CN" altLang="en-US">
                          <a:solidFill>
                            <a:schemeClr val="tx2"/>
                          </a:solidFill>
                        </a:rPr>
                        <a:t>总体总量</a:t>
                      </a:r>
                      <a:endParaRPr lang="zh-CN" altLang="en-US">
                        <a:solidFill>
                          <a:schemeClr val="tx2"/>
                        </a:solidFill>
                      </a:endParaRPr>
                    </a:p>
                  </a:txBody>
                  <a:tcPr/>
                </a:tc>
                <a:tc>
                  <a:txBody>
                    <a:bodyPr/>
                    <a:lstStyle/>
                    <a:p>
                      <a:pPr algn="ctr">
                        <a:buNone/>
                      </a:pPr>
                      <a:r>
                        <a:rPr lang="en-US" altLang="zh-CN">
                          <a:solidFill>
                            <a:schemeClr val="tx2"/>
                          </a:solidFill>
                        </a:rPr>
                        <a:t>B</a:t>
                      </a:r>
                      <a:r>
                        <a:rPr lang="zh-CN" altLang="en-US">
                          <a:solidFill>
                            <a:schemeClr val="tx2"/>
                          </a:solidFill>
                        </a:rPr>
                        <a:t>总体总量</a:t>
                      </a:r>
                      <a:endParaRPr lang="zh-CN" altLang="en-US">
                        <a:solidFill>
                          <a:schemeClr val="tx2"/>
                        </a:solidFill>
                      </a:endParaRPr>
                    </a:p>
                  </a:txBody>
                  <a:tcPr/>
                </a:tc>
              </a:tr>
            </a:tbl>
          </a:graphicData>
        </a:graphic>
      </p:graphicFrame>
      <p:cxnSp>
        <p:nvCxnSpPr>
          <p:cNvPr id="4" name="直接连接符 3"/>
          <p:cNvCxnSpPr/>
          <p:nvPr/>
        </p:nvCxnSpPr>
        <p:spPr>
          <a:xfrm flipV="true">
            <a:off x="1923415" y="6116320"/>
            <a:ext cx="6125845" cy="35179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448500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总量与方差估计：</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（二）方差估计。</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“全面调查层”个体经营户不存在抽样误差，总量估计的方差来自于“抽样调查层”个体经营户。实际工作中，常常利用刀切法（Jackknife）等复杂样本的方差估计技术进行方差估计。</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计划集中办指导公司实现。</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pic>
        <p:nvPicPr>
          <p:cNvPr id="2" name="图片 1" descr="1894387484"/>
          <p:cNvPicPr>
            <a:picLocks noChangeAspect="true"/>
          </p:cNvPicPr>
          <p:nvPr/>
        </p:nvPicPr>
        <p:blipFill>
          <a:blip r:embed="rId3"/>
          <a:stretch>
            <a:fillRect/>
          </a:stretch>
        </p:blipFill>
        <p:spPr>
          <a:xfrm>
            <a:off x="1142365" y="3595370"/>
            <a:ext cx="2476500" cy="11906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06413" y="684213"/>
            <a:ext cx="10669587" cy="5949315"/>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抽样方法：</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入样概率大于</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的理解。</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noProof="1">
                <a:solidFill>
                  <a:srgbClr val="336699"/>
                </a:solidFill>
                <a:latin typeface="黑体" panose="02010609060101010101" charset="-122"/>
                <a:ea typeface="黑体" panose="02010609060101010101" charset="-122"/>
                <a:cs typeface="Nimbus Roman No9 L" charset="0"/>
                <a:sym typeface="+mn-ea"/>
              </a:rPr>
              <a:t>个普查小区按照</a:t>
            </a:r>
            <a:r>
              <a:rPr lang="en-US" altLang="zh-CN" sz="2800" noProof="1">
                <a:solidFill>
                  <a:srgbClr val="336699"/>
                </a:solidFill>
                <a:latin typeface="黑体" panose="02010609060101010101" charset="-122"/>
                <a:ea typeface="黑体" panose="02010609060101010101" charset="-122"/>
                <a:cs typeface="Nimbus Roman No9 L" charset="0"/>
                <a:sym typeface="+mn-ea"/>
              </a:rPr>
              <a:t>PPS</a:t>
            </a:r>
            <a:r>
              <a:rPr lang="zh-CN" altLang="en-US" sz="2800" noProof="1">
                <a:solidFill>
                  <a:srgbClr val="336699"/>
                </a:solidFill>
                <a:latin typeface="黑体" panose="02010609060101010101" charset="-122"/>
                <a:ea typeface="黑体" panose="02010609060101010101" charset="-122"/>
                <a:cs typeface="Nimbus Roman No9 L" charset="0"/>
                <a:sym typeface="+mn-ea"/>
              </a:rPr>
              <a:t>系统抽样抽选</a:t>
            </a: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个普查小区，假设普查小区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和</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noProof="1">
                <a:solidFill>
                  <a:srgbClr val="336699"/>
                </a:solidFill>
                <a:latin typeface="黑体" panose="02010609060101010101" charset="-122"/>
                <a:ea typeface="黑体" panose="02010609060101010101" charset="-122"/>
                <a:cs typeface="Nimbus Roman No9 L" charset="0"/>
                <a:sym typeface="+mn-ea"/>
              </a:rPr>
              <a:t>被选中。</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那么，估计单位数如下：</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通过普查小区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的估计单位数是</a:t>
            </a:r>
            <a:r>
              <a:rPr lang="en-US" altLang="zh-CN" sz="2800" noProof="1">
                <a:solidFill>
                  <a:srgbClr val="336699"/>
                </a:solidFill>
                <a:latin typeface="黑体" panose="02010609060101010101" charset="-122"/>
                <a:ea typeface="黑体" panose="02010609060101010101" charset="-122"/>
                <a:cs typeface="Nimbus Roman No9 L" charset="0"/>
                <a:sym typeface="+mn-ea"/>
              </a:rPr>
              <a:t>20*(5/2)=50</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通过普查小区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的估计单位数是</a:t>
            </a:r>
            <a:r>
              <a:rPr lang="en-US" altLang="zh-CN" sz="2800">
                <a:solidFill>
                  <a:srgbClr val="336699"/>
                </a:solidFill>
                <a:latin typeface="黑体" panose="02010609060101010101" charset="-122"/>
                <a:ea typeface="黑体" panose="02010609060101010101" charset="-122"/>
                <a:cs typeface="Nimbus Roman No9 L" charset="0"/>
                <a:sym typeface="+mn-ea"/>
              </a:rPr>
              <a:t>60*</a:t>
            </a:r>
            <a:r>
              <a:rPr lang="en-US" altLang="en-US" sz="2800">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5/6</a:t>
            </a:r>
            <a:r>
              <a:rPr lang="en-US" altLang="en-US" sz="2800">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=50</a:t>
            </a: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en-US" altLang="zh-CN" sz="2800">
                <a:solidFill>
                  <a:srgbClr val="336699"/>
                </a:solidFill>
                <a:latin typeface="黑体" panose="02010609060101010101" charset="-122"/>
                <a:ea typeface="黑体" panose="02010609060101010101" charset="-122"/>
                <a:cs typeface="Nimbus Roman No9 L" charset="0"/>
                <a:sym typeface="+mn-ea"/>
              </a:rPr>
              <a:t>50+50=100</a:t>
            </a:r>
            <a:r>
              <a:rPr lang="zh-CN" altLang="en-US" sz="2800">
                <a:solidFill>
                  <a:srgbClr val="336699"/>
                </a:solidFill>
                <a:latin typeface="黑体" panose="02010609060101010101" charset="-122"/>
                <a:ea typeface="黑体" panose="02010609060101010101" charset="-122"/>
                <a:cs typeface="Nimbus Roman No9 L" charset="0"/>
                <a:sym typeface="+mn-ea"/>
              </a:rPr>
              <a:t>，反映了单位清查总体单位数。</a:t>
            </a:r>
            <a:endParaRPr lang="en-US" altLang="zh-CN" sz="2800">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可能存在的疑问：是否能够因为普查小区</a:t>
            </a:r>
            <a:r>
              <a:rPr lang="en-US" altLang="zh-CN" sz="2800" noProof="1">
                <a:solidFill>
                  <a:srgbClr val="336699"/>
                </a:solidFill>
                <a:latin typeface="黑体" panose="02010609060101010101" charset="-122"/>
                <a:ea typeface="黑体" panose="02010609060101010101" charset="-122"/>
                <a:cs typeface="Nimbus Roman No9 L" charset="0"/>
                <a:sym typeface="+mn-ea"/>
              </a:rPr>
              <a:t>3</a:t>
            </a:r>
            <a:r>
              <a:rPr lang="zh-CN" altLang="en-US" sz="2800" noProof="1">
                <a:solidFill>
                  <a:srgbClr val="336699"/>
                </a:solidFill>
                <a:latin typeface="黑体" panose="02010609060101010101" charset="-122"/>
                <a:ea typeface="黑体" panose="02010609060101010101" charset="-122"/>
                <a:cs typeface="Nimbus Roman No9 L" charset="0"/>
                <a:sym typeface="+mn-ea"/>
              </a:rPr>
              <a:t>必</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ClrTx/>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入样设置其入样概率为</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？此时其</a:t>
            </a:r>
            <a:r>
              <a:rPr lang="zh-CN" altLang="en-US" sz="2800">
                <a:solidFill>
                  <a:srgbClr val="336699"/>
                </a:solidFill>
                <a:latin typeface="黑体" panose="02010609060101010101" charset="-122"/>
                <a:ea typeface="黑体" panose="02010609060101010101" charset="-122"/>
                <a:cs typeface="Nimbus Roman No9 L" charset="0"/>
                <a:sym typeface="+mn-ea"/>
              </a:rPr>
              <a:t>代表的单位数是</a:t>
            </a:r>
            <a:r>
              <a:rPr lang="en-US" altLang="zh-CN" sz="2800">
                <a:solidFill>
                  <a:srgbClr val="336699"/>
                </a:solidFill>
                <a:latin typeface="黑体" panose="02010609060101010101" charset="-122"/>
                <a:ea typeface="黑体" panose="02010609060101010101" charset="-122"/>
                <a:cs typeface="Nimbus Roman No9 L" charset="0"/>
                <a:sym typeface="+mn-ea"/>
              </a:rPr>
              <a:t>60*1=60</a:t>
            </a:r>
            <a:r>
              <a:rPr lang="zh-CN" altLang="en-US" sz="2800">
                <a:solidFill>
                  <a:srgbClr val="336699"/>
                </a:solidFill>
                <a:latin typeface="黑体" panose="02010609060101010101" charset="-122"/>
                <a:ea typeface="黑体" panose="02010609060101010101" charset="-122"/>
                <a:cs typeface="Nimbus Roman No9 L" charset="0"/>
                <a:sym typeface="+mn-ea"/>
              </a:rPr>
              <a:t>，而</a:t>
            </a:r>
            <a:r>
              <a:rPr lang="en-US" altLang="zh-CN" sz="2800">
                <a:solidFill>
                  <a:srgbClr val="336699"/>
                </a:solidFill>
                <a:latin typeface="黑体" panose="02010609060101010101" charset="-122"/>
                <a:ea typeface="黑体" panose="02010609060101010101" charset="-122"/>
                <a:cs typeface="Nimbus Roman No9 L" charset="0"/>
                <a:sym typeface="+mn-ea"/>
              </a:rPr>
              <a:t>60+50≠100</a:t>
            </a:r>
            <a:r>
              <a:rPr lang="zh-CN" altLang="en-US" sz="2800">
                <a:solidFill>
                  <a:srgbClr val="336699"/>
                </a:solidFill>
                <a:latin typeface="黑体" panose="02010609060101010101" charset="-122"/>
                <a:ea typeface="黑体" panose="02010609060101010101" charset="-122"/>
                <a:cs typeface="Nimbus Roman No9 L" charset="0"/>
                <a:sym typeface="+mn-ea"/>
              </a:rPr>
              <a:t>，无法反映单位清查总体单位数。</a:t>
            </a:r>
            <a:r>
              <a:rPr lang="en-US" altLang="zh-CN" sz="2800">
                <a:solidFill>
                  <a:srgbClr val="336699"/>
                </a:solidFill>
                <a:latin typeface="黑体" panose="02010609060101010101" charset="-122"/>
                <a:ea typeface="黑体" panose="02010609060101010101" charset="-122"/>
                <a:cs typeface="Nimbus Roman No9 L" charset="0"/>
                <a:sym typeface="+mn-ea"/>
              </a:rPr>
              <a:t>SAS</a:t>
            </a:r>
            <a:r>
              <a:rPr lang="zh-CN" altLang="en-US" sz="2800">
                <a:solidFill>
                  <a:srgbClr val="336699"/>
                </a:solidFill>
                <a:latin typeface="黑体" panose="02010609060101010101" charset="-122"/>
                <a:ea typeface="黑体" panose="02010609060101010101" charset="-122"/>
                <a:cs typeface="Nimbus Roman No9 L" charset="0"/>
                <a:sym typeface="+mn-ea"/>
              </a:rPr>
              <a:t>模拟抽样展示如图所示。</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graphicFrame>
        <p:nvGraphicFramePr>
          <p:cNvPr id="2" name="表格 1"/>
          <p:cNvGraphicFramePr>
            <a:graphicFrameLocks noGrp="true"/>
          </p:cNvGraphicFramePr>
          <p:nvPr/>
        </p:nvGraphicFramePr>
        <p:xfrm>
          <a:off x="4491038" y="1657985"/>
          <a:ext cx="6307455" cy="1463040"/>
        </p:xfrm>
        <a:graphic>
          <a:graphicData uri="http://schemas.openxmlformats.org/drawingml/2006/table">
            <a:tbl>
              <a:tblPr/>
              <a:tblGrid>
                <a:gridCol w="1161415"/>
                <a:gridCol w="1001395"/>
                <a:gridCol w="1877695"/>
                <a:gridCol w="1387305"/>
                <a:gridCol w="879475"/>
              </a:tblGrid>
              <a:tr h="20955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普查小区</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单位数</a:t>
                      </a:r>
                      <a:endParaRPr kumimoji="0" lang="zh-CN" altLang="en-US" sz="1800" b="1" i="0" u="none" strike="noStrike" cap="none" normalizeH="0" baseline="0">
                        <a:ln>
                          <a:noFill/>
                        </a:ln>
                        <a:solidFill>
                          <a:srgbClr val="FFFFFF"/>
                        </a:solidFill>
                        <a:effectLst/>
                        <a:latin typeface="东文宋体"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入样概率</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zh-CN" altLang="en-US" sz="1800" b="1" i="0" u="none" strike="noStrike" cap="none" normalizeH="0" baseline="0">
                          <a:ln>
                            <a:noFill/>
                          </a:ln>
                          <a:solidFill>
                            <a:srgbClr val="FFFFFF"/>
                          </a:solidFill>
                          <a:effectLst/>
                          <a:ea typeface="微软雅黑" panose="020B0503020204020204" pitchFamily="34" charset="-122"/>
                        </a:rPr>
                        <a:t>权数</a:t>
                      </a:r>
                      <a:endParaRPr kumimoji="0" lang="zh-CN" altLang="en-US" sz="1800" b="1" i="0" u="none" strike="noStrike" cap="none" normalizeH="0" baseline="0">
                        <a:ln>
                          <a:noFill/>
                        </a:ln>
                        <a:solidFill>
                          <a:srgbClr val="FFFFFF"/>
                        </a:solidFill>
                        <a:effectLst/>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p>
                      <a:pPr marL="0" marR="0" lvl="0" algn="ctr" defTabSz="914400" rtl="0" eaLnBrk="1" fontAlgn="base" latinLnBrk="0" hangingPunct="1">
                        <a:lnSpc>
                          <a:spcPct val="100000"/>
                        </a:lnSpc>
                        <a:buClrTx/>
                        <a:buSzTx/>
                        <a:buFontTx/>
                        <a:buNone/>
                      </a:pPr>
                      <a:r>
                        <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rPr>
                        <a:t>入样</a:t>
                      </a:r>
                      <a:endParaRPr kumimoji="0" lang="zh-CN" altLang="en-US" sz="1800" b="1" i="0" u="none" strike="noStrike" cap="none" normalizeH="0" baseline="0">
                        <a:ln>
                          <a:noFill/>
                        </a:ln>
                        <a:solidFill>
                          <a:srgbClr val="FFFFFF"/>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r>
              <a:tr h="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微软雅黑" panose="020B0503020204020204" pitchFamily="34" charset="-122"/>
                        </a:rPr>
                        <a:t>20/(100/2)=0.4</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1/0.4=2.5</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p>
                      <a:pPr marL="0" marR="0" lvl="0" algn="ctr" defTabSz="914400" rtl="0" eaLnBrk="1" fontAlgn="base" latinLnBrk="0" hangingPunct="1">
                        <a:lnSpc>
                          <a:spcPct val="100000"/>
                        </a:lnSpc>
                        <a:buClrTx/>
                        <a:buSzTx/>
                        <a:buFontTx/>
                        <a:buNone/>
                      </a:pPr>
                      <a:r>
                        <a:rPr lang="en-US" altLang="zh-CN" sz="1800">
                          <a:ln>
                            <a:noFill/>
                          </a:ln>
                          <a:solidFill>
                            <a:schemeClr val="tx2"/>
                          </a:solidFill>
                          <a:effectLst/>
                          <a:latin typeface="Arial" panose="02080604020202020204" pitchFamily="34" charset="0"/>
                          <a:ea typeface="微软雅黑" panose="020B0503020204020204" pitchFamily="34" charset="-122"/>
                          <a:sym typeface="+mn-ea"/>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20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微软雅黑" panose="020B0503020204020204" pitchFamily="34" charset="-122"/>
                        </a:rPr>
                        <a:t>20/(100/2)=0.4</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1/0.4=2.5</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c>
                  <a:txBody>
                    <a:bodyPr/>
                    <a:p>
                      <a:pPr marL="0" marR="0" lvl="0" algn="ctr" defTabSz="914400" rtl="0" eaLnBrk="1" fontAlgn="base" latinLnBrk="0" hangingPunct="1">
                        <a:lnSpc>
                          <a:spcPct val="100000"/>
                        </a:lnSpc>
                        <a:buClrTx/>
                        <a:buSzTx/>
                        <a:buFontTx/>
                        <a:buNone/>
                      </a:pP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180340">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rPr>
                        <a:t>60</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endParaRPr>
                    </a:p>
                  </a:txBody>
                  <a:tcPr marL="12700" marR="12700" marT="1270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lang="en-US" altLang="zh-CN" sz="1800">
                          <a:ln>
                            <a:noFill/>
                          </a:ln>
                          <a:solidFill>
                            <a:schemeClr val="tx2"/>
                          </a:solidFill>
                          <a:effectLst/>
                          <a:sym typeface="+mn-ea"/>
                        </a:rPr>
                        <a:t>60/</a:t>
                      </a:r>
                      <a:r>
                        <a:rPr lang="en-US" altLang="zh-CN" sz="1800">
                          <a:ln>
                            <a:noFill/>
                          </a:ln>
                          <a:solidFill>
                            <a:schemeClr val="tx2"/>
                          </a:solidFill>
                          <a:effectLst/>
                          <a:sym typeface="微软雅黑" panose="020B0503020204020204" pitchFamily="34" charset="-122"/>
                        </a:rPr>
                        <a:t>(100/2)=1.2</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lstStyle>
                      <a:lvl1pPr>
                        <a:lnSpc>
                          <a:spcPct val="90000"/>
                        </a:lnSpc>
                        <a:spcBef>
                          <a:spcPts val="1000"/>
                        </a:spcBef>
                        <a:buFont typeface="Arial" panose="02080604020202020204" pitchFamily="34" charset="0"/>
                        <a:defRPr sz="2400">
                          <a:solidFill>
                            <a:schemeClr val="tx1"/>
                          </a:solidFill>
                          <a:latin typeface="Arial" panose="02080604020202020204" pitchFamily="34" charset="0"/>
                          <a:ea typeface="微软雅黑" panose="020B0503020204020204" pitchFamily="34" charset="-122"/>
                        </a:defRPr>
                      </a:lvl1pPr>
                      <a:lvl2pPr>
                        <a:lnSpc>
                          <a:spcPct val="90000"/>
                        </a:lnSpc>
                        <a:spcBef>
                          <a:spcPts val="500"/>
                        </a:spcBef>
                        <a:buFont typeface="Arial" panose="02080604020202020204" pitchFamily="34" charset="0"/>
                        <a:defRPr sz="2000">
                          <a:solidFill>
                            <a:schemeClr val="tx1"/>
                          </a:solidFill>
                          <a:latin typeface="Arial" panose="02080604020202020204" pitchFamily="34" charset="0"/>
                          <a:ea typeface="微软雅黑" panose="020B0503020204020204" pitchFamily="34" charset="-122"/>
                        </a:defRPr>
                      </a:lvl2pPr>
                      <a:lvl3pPr>
                        <a:lnSpc>
                          <a:spcPct val="90000"/>
                        </a:lnSpc>
                        <a:spcBef>
                          <a:spcPts val="500"/>
                        </a:spcBef>
                        <a:buFont typeface="Arial" panose="02080604020202020204" pitchFamily="34" charset="0"/>
                        <a:defRPr>
                          <a:solidFill>
                            <a:schemeClr val="tx1"/>
                          </a:solidFill>
                          <a:latin typeface="Arial" panose="02080604020202020204" pitchFamily="34" charset="0"/>
                          <a:ea typeface="微软雅黑" panose="020B0503020204020204" pitchFamily="34" charset="-122"/>
                        </a:defRPr>
                      </a:lvl3pPr>
                      <a:lvl4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4pPr>
                      <a:lvl5pPr>
                        <a:lnSpc>
                          <a:spcPct val="90000"/>
                        </a:lnSpc>
                        <a:spcBef>
                          <a:spcPts val="500"/>
                        </a:spcBef>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5pPr>
                      <a:lvl6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6pPr>
                      <a:lvl7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7pPr>
                      <a:lvl8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8pPr>
                      <a:lvl9pPr fontAlgn="base">
                        <a:lnSpc>
                          <a:spcPct val="90000"/>
                        </a:lnSpc>
                        <a:spcBef>
                          <a:spcPts val="500"/>
                        </a:spcBef>
                        <a:spcAft>
                          <a:spcPct val="0"/>
                        </a:spcAft>
                        <a:buFont typeface="Arial" panose="02080604020202020204" pitchFamily="34" charset="0"/>
                        <a:defRPr sz="1600">
                          <a:solidFill>
                            <a:schemeClr val="tx1"/>
                          </a:solidFill>
                          <a:latin typeface="Arial" panose="02080604020202020204" pitchFamily="34" charset="0"/>
                          <a:ea typeface="微软雅黑" panose="020B0503020204020204" pitchFamily="34" charset="-122"/>
                        </a:defRPr>
                      </a:lvl9pPr>
                    </a:lstStyle>
                    <a:p>
                      <a:pPr marL="0" marR="0" lvl="0" algn="ctr" defTabSz="914400" rtl="0" eaLnBrk="1" fontAlgn="base" latinLnBrk="0" hangingPunct="1">
                        <a:lnSpc>
                          <a:spcPct val="100000"/>
                        </a:lnSpc>
                        <a:buClrTx/>
                        <a:buSzTx/>
                        <a:buFontTx/>
                        <a:buNone/>
                      </a:pPr>
                      <a:r>
                        <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rPr>
                        <a:t>1/1.2=0.83</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c>
                  <a:txBody>
                    <a:bodyPr/>
                    <a:p>
                      <a:pPr marL="0" marR="0" lvl="0" algn="ctr" defTabSz="914400" rtl="0" eaLnBrk="1" fontAlgn="base" latinLnBrk="0" hangingPunct="1">
                        <a:lnSpc>
                          <a:spcPct val="100000"/>
                        </a:lnSpc>
                        <a:buClrTx/>
                        <a:buSzTx/>
                        <a:buFontTx/>
                        <a:buNone/>
                      </a:pPr>
                      <a:r>
                        <a:rPr lang="en-US" altLang="zh-CN" sz="1800">
                          <a:ln>
                            <a:noFill/>
                          </a:ln>
                          <a:solidFill>
                            <a:schemeClr val="tx2"/>
                          </a:solidFill>
                          <a:effectLst/>
                          <a:latin typeface="Arial" panose="02080604020202020204" pitchFamily="34" charset="0"/>
                          <a:ea typeface="微软雅黑" panose="020B0503020204020204" pitchFamily="34" charset="-122"/>
                          <a:sym typeface="+mn-ea"/>
                        </a:rPr>
                        <a:t>√</a:t>
                      </a:r>
                      <a:endParaRPr kumimoji="0" lang="en-US" altLang="zh-CN" sz="1800" b="0" i="0" u="none" strike="noStrike" cap="none" normalizeH="0" baseline="0">
                        <a:ln>
                          <a:noFill/>
                        </a:ln>
                        <a:solidFill>
                          <a:schemeClr val="tx2"/>
                        </a:solidFill>
                        <a:effectLst/>
                        <a:latin typeface="Arial" panose="02080604020202020204" pitchFamily="34" charset="0"/>
                        <a:ea typeface="微软雅黑" panose="020B0503020204020204" pitchFamily="34" charset="-122"/>
                        <a:sym typeface="微软雅黑" panose="020B0503020204020204" pitchFamily="34"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bl>
          </a:graphicData>
        </a:graphic>
      </p:graphicFrame>
      <p:pic>
        <p:nvPicPr>
          <p:cNvPr id="4" name="图片 3" descr="287127215"/>
          <p:cNvPicPr>
            <a:picLocks noChangeAspect="true"/>
          </p:cNvPicPr>
          <p:nvPr/>
        </p:nvPicPr>
        <p:blipFill>
          <a:blip r:embed="rId3"/>
          <a:stretch>
            <a:fillRect/>
          </a:stretch>
        </p:blipFill>
        <p:spPr>
          <a:xfrm>
            <a:off x="8027670" y="3199130"/>
            <a:ext cx="3790950" cy="20764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2"/>
          <p:cNvSpPr txBox="true">
            <a:spLocks noChangeArrowheads="true"/>
          </p:cNvSpPr>
          <p:nvPr/>
        </p:nvSpPr>
        <p:spPr bwMode="auto">
          <a:xfrm>
            <a:off x="3998913" y="2327275"/>
            <a:ext cx="57086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800">
                <a:solidFill>
                  <a:srgbClr val="4B649F"/>
                </a:solidFill>
              </a:rPr>
              <a:t>第二部分</a:t>
            </a:r>
            <a:endParaRPr lang="zh-CN" altLang="en-US" sz="4800">
              <a:solidFill>
                <a:srgbClr val="4B649F"/>
              </a:solidFill>
            </a:endParaRPr>
          </a:p>
        </p:txBody>
      </p:sp>
      <p:pic>
        <p:nvPicPr>
          <p:cNvPr id="25602" name="图片 9"/>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10"/>
          <p:cNvPicPr>
            <a:picLocks noChangeAspect="true" noChangeArrowheads="true"/>
          </p:cNvPicPr>
          <p:nvPr/>
        </p:nvPicPr>
        <p:blipFill>
          <a:blip r:embed="rId2">
            <a:extLst>
              <a:ext uri="{28A0092B-C50C-407E-A947-70E740481C1C}">
                <a14:useLocalDpi xmlns:a14="http://schemas.microsoft.com/office/drawing/2010/main" val="false"/>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框 2"/>
          <p:cNvSpPr txBox="true">
            <a:spLocks noChangeArrowheads="true"/>
          </p:cNvSpPr>
          <p:nvPr/>
        </p:nvSpPr>
        <p:spPr bwMode="auto">
          <a:xfrm>
            <a:off x="3968750" y="3506788"/>
            <a:ext cx="570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800">
                <a:solidFill>
                  <a:srgbClr val="336699"/>
                </a:solidFill>
                <a:latin typeface="微软雅黑" panose="020B0503020204020204" pitchFamily="34" charset="-122"/>
                <a:sym typeface="微软雅黑" panose="020B0503020204020204" pitchFamily="34" charset="-122"/>
              </a:rPr>
              <a:t>表式相关内容</a:t>
            </a:r>
            <a:endParaRPr lang="zh-CN" altLang="en-US" sz="4800" b="1">
              <a:solidFill>
                <a:srgbClr val="336699"/>
              </a:solidFill>
              <a:latin typeface="微软雅黑" panose="020B0503020204020204" pitchFamily="34" charset="-122"/>
              <a:sym typeface="微软雅黑" panose="020B0503020204020204" pitchFamily="34" charset="-122"/>
            </a:endParaRPr>
          </a:p>
        </p:txBody>
      </p:sp>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2" name="图片 1" descr="五经普LOGO透明底"/>
          <p:cNvPicPr>
            <a:picLocks noChangeAspect="true"/>
          </p:cNvPicPr>
          <p:nvPr/>
        </p:nvPicPr>
        <p:blipFill>
          <a:blip r:embed="rId3"/>
          <a:stretch>
            <a:fillRect/>
          </a:stretch>
        </p:blipFill>
        <p:spPr>
          <a:xfrm>
            <a:off x="524510" y="2640330"/>
            <a:ext cx="1577975" cy="15779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3" name="图片 2"/>
          <p:cNvPicPr>
            <a:picLocks noChangeAspect="true"/>
          </p:cNvPicPr>
          <p:nvPr/>
        </p:nvPicPr>
        <p:blipFill>
          <a:blip r:embed="rId2"/>
          <a:stretch>
            <a:fillRect/>
          </a:stretch>
        </p:blipFill>
        <p:spPr>
          <a:xfrm>
            <a:off x="30163" y="741743"/>
            <a:ext cx="11841227" cy="5925377"/>
          </a:xfrm>
          <a:prstGeom prst="rect">
            <a:avLst/>
          </a:prstGeom>
        </p:spPr>
      </p:pic>
      <p:pic>
        <p:nvPicPr>
          <p:cNvPr id="7" name="图片 6" descr="五经普LOGO透明底（长）"/>
          <p:cNvPicPr>
            <a:picLocks noChangeAspect="true"/>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aphicFrame>
        <p:nvGraphicFramePr>
          <p:cNvPr id="7" name="表格 6"/>
          <p:cNvGraphicFramePr>
            <a:graphicFrameLocks noGrp="true"/>
          </p:cNvGraphicFramePr>
          <p:nvPr/>
        </p:nvGraphicFramePr>
        <p:xfrm>
          <a:off x="90488" y="722313"/>
          <a:ext cx="7891462" cy="1782762"/>
        </p:xfrm>
        <a:graphic>
          <a:graphicData uri="http://schemas.openxmlformats.org/drawingml/2006/table">
            <a:tbl>
              <a:tblPr firstRow="true" bandRow="true">
                <a:tableStyleId>{5940675A-B579-460E-94D1-54222C63F5DA}</a:tableStyleId>
              </a:tblPr>
              <a:tblGrid>
                <a:gridCol w="2379884"/>
                <a:gridCol w="5511578"/>
              </a:tblGrid>
              <a:tr h="502830">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rPr>
                        <a:t>部分指标名称</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6" marR="91436" marT="45712" marB="45712">
                    <a:solidFill>
                      <a:srgbClr val="2C6EAA"/>
                    </a:solidFill>
                  </a:tcPr>
                </a:tc>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要点</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6" marR="91436" marT="45712" marB="45712" anchor="ctr">
                    <a:solidFill>
                      <a:srgbClr val="2C6EAA"/>
                    </a:solidFill>
                  </a:tcPr>
                </a:tc>
              </a:tr>
              <a:tr h="639966">
                <a:tc>
                  <a:txBody>
                    <a:bodyPr/>
                    <a:lstStyle/>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0</a:t>
                      </a:r>
                      <a:r>
                        <a:rPr lang="en-US" altLang="zh-CN" sz="1800" dirty="0">
                          <a:solidFill>
                            <a:srgbClr val="336699"/>
                          </a:solidFill>
                          <a:latin typeface="黑体" panose="02010609060101010101" charset="-122"/>
                          <a:ea typeface="黑体" panose="02010609060101010101" charset="-122"/>
                          <a:cs typeface="Nimbus Roman No9 L" charset="0"/>
                        </a:rPr>
                        <a:t>3</a:t>
                      </a:r>
                      <a:r>
                        <a:rPr lang="zh-CN" altLang="en-US" sz="1800" dirty="0">
                          <a:solidFill>
                            <a:srgbClr val="336699"/>
                          </a:solidFill>
                          <a:latin typeface="黑体" panose="02010609060101010101" charset="-122"/>
                          <a:ea typeface="黑体" panose="02010609060101010101" charset="-122"/>
                          <a:cs typeface="Nimbus Roman No9 L" charset="0"/>
                        </a:rPr>
                        <a:t>有无营业执照（统一社会信用代码）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6" marR="91436" marT="45712" marB="45712"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个体工商户填写“1”；非个体工商户填“0”。没有统一社会信用代码（右图）可以为空。</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6" marR="91436" marT="45712" marB="45712" anchor="ctr"/>
                </a:tc>
              </a:tr>
              <a:tr h="639966">
                <a:tc>
                  <a:txBody>
                    <a:bodyPr/>
                    <a:lstStyle/>
                    <a:p>
                      <a:pPr algn="just">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05个体经营户所在地区划及详细地址</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6" marR="91436" marT="45712" marB="45712" anchor="ctr"/>
                </a:tc>
                <a:tc>
                  <a:txBody>
                    <a:bodyPr/>
                    <a:lstStyle/>
                    <a:p>
                      <a:pPr lvl="0" algn="just">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12+3位形成普查小区代码，用于整群抽样。</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6" marR="91436" marT="45712" marB="45712" anchor="ctr"/>
                </a:tc>
              </a:tr>
            </a:tbl>
          </a:graphicData>
        </a:graphic>
      </p:graphicFrame>
      <p:pic>
        <p:nvPicPr>
          <p:cNvPr id="27668" name="图片 7" descr="新版个体工商户营业执照"/>
          <p:cNvPicPr>
            <a:picLocks noChangeAspect="true" noChangeArrowheads="true"/>
          </p:cNvPicPr>
          <p:nvPr/>
        </p:nvPicPr>
        <p:blipFill>
          <a:blip r:embed="rId2">
            <a:extLst>
              <a:ext uri="{28A0092B-C50C-407E-A947-70E740481C1C}">
                <a14:useLocalDpi xmlns:a14="http://schemas.microsoft.com/office/drawing/2010/main" val="false"/>
              </a:ext>
            </a:extLst>
          </a:blip>
          <a:srcRect/>
          <a:stretch>
            <a:fillRect/>
          </a:stretch>
        </p:blipFill>
        <p:spPr bwMode="auto">
          <a:xfrm>
            <a:off x="2609850" y="2630488"/>
            <a:ext cx="53721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图片 1" descr="截图-2022年6月21日 16时8分49秒"/>
          <p:cNvPicPr>
            <a:picLocks noChangeAspect="true" noChangeArrowheads="true"/>
          </p:cNvPicPr>
          <p:nvPr/>
        </p:nvPicPr>
        <p:blipFill>
          <a:blip r:embed="rId3">
            <a:extLst>
              <a:ext uri="{28A0092B-C50C-407E-A947-70E740481C1C}">
                <a14:useLocalDpi xmlns:a14="http://schemas.microsoft.com/office/drawing/2010/main" val="false"/>
              </a:ext>
            </a:extLst>
          </a:blip>
          <a:srcRect/>
          <a:stretch>
            <a:fillRect/>
          </a:stretch>
        </p:blipFill>
        <p:spPr bwMode="auto">
          <a:xfrm>
            <a:off x="8070850" y="925513"/>
            <a:ext cx="38100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五经普LOGO透明底（长）"/>
          <p:cNvPicPr>
            <a:picLocks noChangeAspect="true"/>
          </p:cNvPicPr>
          <p:nvPr/>
        </p:nvPicPr>
        <p:blipFill>
          <a:blip r:embed="rId4"/>
          <a:stretch>
            <a:fillRect/>
          </a:stretch>
        </p:blipFill>
        <p:spPr>
          <a:xfrm>
            <a:off x="-76200" y="-215265"/>
            <a:ext cx="3695065" cy="11550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aphicFrame>
        <p:nvGraphicFramePr>
          <p:cNvPr id="7" name="表格 6"/>
          <p:cNvGraphicFramePr>
            <a:graphicFrameLocks noGrp="true"/>
          </p:cNvGraphicFramePr>
          <p:nvPr/>
        </p:nvGraphicFramePr>
        <p:xfrm>
          <a:off x="120650" y="939800"/>
          <a:ext cx="10823575" cy="5142297"/>
        </p:xfrm>
        <a:graphic>
          <a:graphicData uri="http://schemas.openxmlformats.org/drawingml/2006/table">
            <a:tbl>
              <a:tblPr firstRow="true" bandRow="true">
                <a:tableStyleId>{5940675A-B579-460E-94D1-54222C63F5DA}</a:tableStyleId>
              </a:tblPr>
              <a:tblGrid>
                <a:gridCol w="2306185"/>
                <a:gridCol w="8517390"/>
              </a:tblGrid>
              <a:tr h="595555">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部分</a:t>
                      </a:r>
                      <a:r>
                        <a:rPr lang="zh-CN" altLang="en-US" sz="1800" dirty="0">
                          <a:solidFill>
                            <a:schemeClr val="bg1"/>
                          </a:solidFill>
                          <a:latin typeface="方正黑体_GBK" panose="02000000000000000000" charset="-122"/>
                          <a:ea typeface="方正黑体_GBK" panose="02000000000000000000" charset="-122"/>
                          <a:cs typeface="Nimbus Roman No9 L" charset="0"/>
                        </a:rPr>
                        <a:t>指标名称</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5" marR="91435" marT="45714" marB="45714">
                    <a:solidFill>
                      <a:srgbClr val="2C6EAA"/>
                    </a:solidFill>
                  </a:tcPr>
                </a:tc>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要点</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35" marR="91435" marT="45714" marB="45714" anchor="ctr">
                    <a:solidFill>
                      <a:srgbClr val="2C6EAA"/>
                    </a:solidFill>
                  </a:tcPr>
                </a:tc>
              </a:tr>
              <a:tr h="1279998">
                <a:tc>
                  <a:txBody>
                    <a:bodyPr/>
                    <a:lstStyle/>
                    <a:p>
                      <a:pPr algn="ctr">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06主要业务活动（行业代码）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1.按照“动词+名词”或者“名词+动词”的形式，详细描述本单位目前从事的主要业务活动，普查机构根据填写情况生成</a:t>
                      </a:r>
                      <a:r>
                        <a:rPr lang="zh-CN" altLang="en-US" sz="1800" dirty="0">
                          <a:solidFill>
                            <a:srgbClr val="336699"/>
                          </a:solidFill>
                          <a:latin typeface="黑体" panose="02010609060101010101" charset="-122"/>
                          <a:ea typeface="黑体" panose="02010609060101010101" charset="-122"/>
                          <a:cs typeface="Nimbus Roman No9 L" charset="0"/>
                          <a:sym typeface="+mn-ea"/>
                        </a:rPr>
                        <a:t>个体经营户的行业代码（</a:t>
                      </a:r>
                      <a:r>
                        <a:rPr lang="en-US" altLang="zh-CN" sz="1800" dirty="0">
                          <a:solidFill>
                            <a:srgbClr val="336699"/>
                          </a:solidFill>
                          <a:latin typeface="黑体" panose="02010609060101010101" charset="-122"/>
                          <a:ea typeface="黑体" panose="02010609060101010101" charset="-122"/>
                          <a:cs typeface="Nimbus Roman No9 L" charset="0"/>
                          <a:sym typeface="+mn-ea"/>
                        </a:rPr>
                        <a:t>3</a:t>
                      </a:r>
                      <a:r>
                        <a:rPr lang="zh-CN" altLang="en-US" sz="1800" dirty="0">
                          <a:solidFill>
                            <a:srgbClr val="336699"/>
                          </a:solidFill>
                          <a:latin typeface="黑体" panose="02010609060101010101" charset="-122"/>
                          <a:ea typeface="黑体" panose="02010609060101010101" charset="-122"/>
                          <a:cs typeface="Nimbus Roman No9 L" charset="0"/>
                          <a:sym typeface="+mn-ea"/>
                        </a:rPr>
                        <a:t>位，数据质量）。</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2.意义：（1）确定个体经营户所属专业，用于分专业抽选样本；</a:t>
                      </a:r>
                      <a:endParaRPr lang="zh-CN" altLang="en-US" sz="1800" kern="1200" dirty="0">
                        <a:solidFill>
                          <a:srgbClr val="336699"/>
                        </a:solidFill>
                        <a:latin typeface="黑体" panose="02010609060101010101" charset="-122"/>
                        <a:ea typeface="黑体" panose="02010609060101010101" charset="-122"/>
                        <a:cs typeface="Nimbus Roman No9 L" charset="0"/>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 </a:t>
                      </a:r>
                      <a:r>
                        <a:rPr lang="en-US" altLang="zh-CN" sz="1800" kern="1200" dirty="0">
                          <a:solidFill>
                            <a:srgbClr val="336699"/>
                          </a:solidFill>
                          <a:latin typeface="黑体" panose="02010609060101010101" charset="-122"/>
                          <a:ea typeface="黑体" panose="02010609060101010101" charset="-122"/>
                          <a:cs typeface="Nimbus Roman No9 L" charset="0"/>
                        </a:rPr>
                        <a:t>       </a:t>
                      </a:r>
                      <a:r>
                        <a:rPr lang="zh-CN" altLang="en-US" sz="1800" kern="1200" dirty="0">
                          <a:solidFill>
                            <a:srgbClr val="336699"/>
                          </a:solidFill>
                          <a:latin typeface="黑体" panose="02010609060101010101" charset="-122"/>
                          <a:ea typeface="黑体" panose="02010609060101010101" charset="-122"/>
                          <a:cs typeface="Nimbus Roman No9 L" charset="0"/>
                        </a:rPr>
                        <a:t>（2）结合从业人员期末人数确定部分专业“</a:t>
                      </a:r>
                      <a:r>
                        <a:rPr lang="zh-CN" altLang="en-US" sz="1800" dirty="0">
                          <a:solidFill>
                            <a:srgbClr val="336699"/>
                          </a:solidFill>
                          <a:latin typeface="黑体" panose="02010609060101010101" charset="-122"/>
                          <a:ea typeface="黑体" panose="02010609060101010101" charset="-122"/>
                          <a:cs typeface="Nimbus Roman No9 L" charset="0"/>
                          <a:sym typeface="+mn-ea"/>
                        </a:rPr>
                        <a:t>全面调查层</a:t>
                      </a:r>
                      <a:r>
                        <a:rPr lang="zh-CN" altLang="en-US" sz="1800" kern="1200" dirty="0">
                          <a:solidFill>
                            <a:srgbClr val="336699"/>
                          </a:solidFill>
                          <a:latin typeface="黑体" panose="02010609060101010101" charset="-122"/>
                          <a:ea typeface="黑体" panose="02010609060101010101" charset="-122"/>
                          <a:cs typeface="Nimbus Roman No9 L" charset="0"/>
                        </a:rPr>
                        <a:t>”个体经营户。</a:t>
                      </a:r>
                      <a:endParaRPr lang="zh-CN" altLang="en-US" sz="1800" kern="12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1737141">
                <a:tc>
                  <a:txBody>
                    <a:bodyPr/>
                    <a:lstStyle/>
                    <a:p>
                      <a:pPr algn="ctr">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07从业人员期末人数（其中：女性）</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1.时点：2022年12月31日。从业人员包括参加经营活动的所有人员，包括业主、雇员以及参加经营活动的其他人员，如家庭成员、帮手和学徒。</a:t>
                      </a:r>
                      <a:endParaRPr lang="zh-CN" altLang="en-US" sz="1800" dirty="0">
                        <a:solidFill>
                          <a:srgbClr val="336699"/>
                        </a:solidFill>
                        <a:latin typeface="黑体" panose="02010609060101010101" charset="-122"/>
                        <a:ea typeface="黑体" panose="02010609060101010101" charset="-122"/>
                        <a:cs typeface="Nimbus Roman No9 L" charset="0"/>
                      </a:endParaRPr>
                    </a:p>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2.重要性：核心指标。四经普公报（第二号）：个体经营户从业人员14931.2万人，其中女性从业人员6900.9万人。</a:t>
                      </a:r>
                      <a:endParaRPr lang="zh-CN" altLang="en-US" sz="1800" dirty="0">
                        <a:solidFill>
                          <a:srgbClr val="336699"/>
                        </a:solidFill>
                        <a:latin typeface="黑体" panose="02010609060101010101" charset="-122"/>
                        <a:ea typeface="黑体" panose="02010609060101010101" charset="-122"/>
                        <a:cs typeface="Nimbus Roman No9 L" charset="0"/>
                      </a:endParaRPr>
                    </a:p>
                    <a:p>
                      <a:pPr algn="just">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3.意义：重要的辅助变量（数据质量较好，与核心指标营业收入相关性较强），结合行业代码设定阈值，确定部分专业</a:t>
                      </a:r>
                      <a:r>
                        <a:rPr lang="zh-CN" altLang="en-US" sz="1800" dirty="0">
                          <a:solidFill>
                            <a:srgbClr val="336699"/>
                          </a:solidFill>
                          <a:latin typeface="黑体" panose="02010609060101010101" charset="-122"/>
                          <a:ea typeface="黑体" panose="02010609060101010101" charset="-122"/>
                          <a:cs typeface="Nimbus Roman No9 L" charset="0"/>
                          <a:sym typeface="+mn-ea"/>
                        </a:rPr>
                        <a:t>“全面调查层”个体经营户</a:t>
                      </a:r>
                      <a:r>
                        <a:rPr lang="zh-CN" altLang="en-US" sz="1800" dirty="0">
                          <a:solidFill>
                            <a:srgbClr val="336699"/>
                          </a:solidFill>
                          <a:latin typeface="黑体" panose="02010609060101010101" charset="-122"/>
                          <a:ea typeface="黑体" panose="02010609060101010101" charset="-122"/>
                          <a:cs typeface="Nimbus Roman No9 L" charset="0"/>
                        </a:rPr>
                        <a:t>阈值设定。</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523809">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08预计今年营业收入</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意义：主要用于部分专业结合行业代码确定</a:t>
                      </a:r>
                      <a:r>
                        <a:rPr lang="zh-CN" altLang="en-US" sz="1800" dirty="0">
                          <a:solidFill>
                            <a:srgbClr val="336699"/>
                          </a:solidFill>
                          <a:latin typeface="黑体" panose="02010609060101010101" charset="-122"/>
                          <a:ea typeface="黑体" panose="02010609060101010101" charset="-122"/>
                          <a:cs typeface="Nimbus Roman No9 L" charset="0"/>
                          <a:sym typeface="+mn-ea"/>
                        </a:rPr>
                        <a:t>“全面调查层”个体经营户。</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640080">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单位数</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en-US" altLang="zh-CN" sz="1800" dirty="0">
                          <a:solidFill>
                            <a:srgbClr val="336699"/>
                          </a:solidFill>
                          <a:latin typeface="黑体" panose="02010609060101010101" charset="-122"/>
                          <a:ea typeface="黑体" panose="02010609060101010101" charset="-122"/>
                          <a:cs typeface="Nimbus Roman No9 L" charset="0"/>
                        </a:rPr>
                        <a:t>1.</a:t>
                      </a:r>
                      <a:r>
                        <a:rPr lang="zh-CN" altLang="en-US" sz="1800" dirty="0">
                          <a:solidFill>
                            <a:srgbClr val="336699"/>
                          </a:solidFill>
                          <a:latin typeface="黑体" panose="02010609060101010101" charset="-122"/>
                          <a:ea typeface="黑体" panose="02010609060101010101" charset="-122"/>
                          <a:cs typeface="Nimbus Roman No9 L" charset="0"/>
                        </a:rPr>
                        <a:t>重要性：核心指标。</a:t>
                      </a:r>
                      <a:r>
                        <a:rPr lang="zh-CN" altLang="en-US" sz="1800" dirty="0">
                          <a:solidFill>
                            <a:srgbClr val="336699"/>
                          </a:solidFill>
                          <a:latin typeface="黑体" panose="02010609060101010101" charset="-122"/>
                          <a:ea typeface="黑体" panose="02010609060101010101" charset="-122"/>
                          <a:cs typeface="Nimbus Roman No9 L" charset="0"/>
                          <a:sym typeface="+mn-ea"/>
                        </a:rPr>
                        <a:t>四经普公报（第二号）：个体经营户6295.9万个。</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p>
                      <a:pPr marL="0" marR="0" lvl="0" algn="just" defTabSz="914400" rtl="0" eaLnBrk="1" fontAlgn="auto" latinLnBrk="0" hangingPunct="1">
                        <a:lnSpc>
                          <a:spcPct val="100000"/>
                        </a:lnSpc>
                        <a:spcBef>
                          <a:spcPts val="0"/>
                        </a:spcBef>
                        <a:buClrTx/>
                        <a:buSzTx/>
                        <a:buFontTx/>
                        <a:buNone/>
                      </a:pPr>
                      <a:r>
                        <a:rPr lang="en-US" altLang="zh-CN" sz="1800" dirty="0">
                          <a:solidFill>
                            <a:srgbClr val="336699"/>
                          </a:solidFill>
                          <a:latin typeface="黑体" panose="02010609060101010101" charset="-122"/>
                          <a:ea typeface="黑体" panose="02010609060101010101" charset="-122"/>
                          <a:cs typeface="Nimbus Roman No9 L" charset="0"/>
                          <a:sym typeface="+mn-ea"/>
                        </a:rPr>
                        <a:t>2.</a:t>
                      </a:r>
                      <a:r>
                        <a:rPr lang="zh-CN" altLang="en-US" sz="1800" dirty="0">
                          <a:solidFill>
                            <a:srgbClr val="336699"/>
                          </a:solidFill>
                          <a:latin typeface="黑体" panose="02010609060101010101" charset="-122"/>
                          <a:ea typeface="黑体" panose="02010609060101010101" charset="-122"/>
                          <a:cs typeface="Nimbus Roman No9 L" charset="0"/>
                          <a:sym typeface="+mn-ea"/>
                        </a:rPr>
                        <a:t>意义：单位数来自于单位清查结果。</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r h="365714">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其他指标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见其他专业培训讲解。</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35" marR="91435" marT="45714" marB="45714" anchor="ctr"/>
                </a:tc>
              </a:tr>
            </a:tbl>
          </a:graphicData>
        </a:graphic>
      </p:graphicFrame>
      <p:pic>
        <p:nvPicPr>
          <p:cNvPr id="2" name="图片 1"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9218" name="文本框 2"/>
          <p:cNvSpPr txBox="true">
            <a:spLocks noChangeArrowheads="true"/>
          </p:cNvSpPr>
          <p:nvPr/>
        </p:nvSpPr>
        <p:spPr bwMode="auto">
          <a:xfrm>
            <a:off x="3998913" y="2327275"/>
            <a:ext cx="57086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800">
                <a:solidFill>
                  <a:srgbClr val="4B649F"/>
                </a:solidFill>
              </a:rPr>
              <a:t>第一部分</a:t>
            </a:r>
            <a:endParaRPr lang="zh-CN" altLang="en-US" sz="4800">
              <a:solidFill>
                <a:srgbClr val="4B649F"/>
              </a:solidFill>
            </a:endParaRPr>
          </a:p>
        </p:txBody>
      </p:sp>
      <p:pic>
        <p:nvPicPr>
          <p:cNvPr id="9219" name="图片 9"/>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图片 10"/>
          <p:cNvPicPr>
            <a:picLocks noChangeAspect="true" noChangeArrowheads="true"/>
          </p:cNvPicPr>
          <p:nvPr/>
        </p:nvPicPr>
        <p:blipFill>
          <a:blip r:embed="rId2">
            <a:extLst>
              <a:ext uri="{28A0092B-C50C-407E-A947-70E740481C1C}">
                <a14:useLocalDpi xmlns:a14="http://schemas.microsoft.com/office/drawing/2010/main" val="false"/>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文本框 2"/>
          <p:cNvSpPr txBox="true">
            <a:spLocks noChangeArrowheads="true"/>
          </p:cNvSpPr>
          <p:nvPr/>
        </p:nvSpPr>
        <p:spPr bwMode="auto">
          <a:xfrm>
            <a:off x="3968750" y="3506788"/>
            <a:ext cx="570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800">
                <a:solidFill>
                  <a:srgbClr val="336699"/>
                </a:solidFill>
                <a:latin typeface="微软雅黑" panose="020B0503020204020204" pitchFamily="34" charset="-122"/>
                <a:sym typeface="微软雅黑" panose="020B0503020204020204" pitchFamily="34" charset="-122"/>
              </a:rPr>
              <a:t>抽样调查方案</a:t>
            </a:r>
            <a:endParaRPr lang="zh-CN" altLang="en-US" sz="4800" b="1">
              <a:solidFill>
                <a:srgbClr val="336699"/>
              </a:solidFill>
              <a:latin typeface="微软雅黑" panose="020B0503020204020204" pitchFamily="34" charset="-122"/>
              <a:sym typeface="微软雅黑" panose="020B0503020204020204" pitchFamily="34" charset="-122"/>
            </a:endParaRPr>
          </a:p>
        </p:txBody>
      </p:sp>
      <p:pic>
        <p:nvPicPr>
          <p:cNvPr id="9223" name="图片 4"/>
          <p:cNvPicPr>
            <a:picLocks noChangeAspect="true" noChangeArrowheads="true"/>
          </p:cNvPicPr>
          <p:nvPr/>
        </p:nvPicPr>
        <p:blipFill>
          <a:blip r:embed="rId3">
            <a:extLst>
              <a:ext uri="{28A0092B-C50C-407E-A947-70E740481C1C}">
                <a14:useLocalDpi xmlns:a14="http://schemas.microsoft.com/office/drawing/2010/main" val="false"/>
              </a:ext>
            </a:extLst>
          </a:blip>
          <a:srcRect/>
          <a:stretch>
            <a:fillRect/>
          </a:stretch>
        </p:blipFill>
        <p:spPr bwMode="auto">
          <a:xfrm>
            <a:off x="882650" y="3084513"/>
            <a:ext cx="9001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5" name="图片 4" descr="五经普LOGO透明底"/>
          <p:cNvPicPr>
            <a:picLocks noChangeAspect="true"/>
          </p:cNvPicPr>
          <p:nvPr/>
        </p:nvPicPr>
        <p:blipFill>
          <a:blip r:embed="rId4"/>
          <a:stretch>
            <a:fillRect/>
          </a:stretch>
        </p:blipFill>
        <p:spPr>
          <a:xfrm>
            <a:off x="486410" y="2746375"/>
            <a:ext cx="1577975" cy="15779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3" name="图片 2"/>
          <p:cNvPicPr>
            <a:picLocks noChangeAspect="true"/>
          </p:cNvPicPr>
          <p:nvPr/>
        </p:nvPicPr>
        <p:blipFill>
          <a:blip r:embed="rId2"/>
          <a:stretch>
            <a:fillRect/>
          </a:stretch>
        </p:blipFill>
        <p:spPr>
          <a:xfrm>
            <a:off x="3008313" y="0"/>
            <a:ext cx="7113313" cy="6858000"/>
          </a:xfrm>
          <a:prstGeom prst="rect">
            <a:avLst/>
          </a:prstGeom>
        </p:spPr>
      </p:pic>
      <p:pic>
        <p:nvPicPr>
          <p:cNvPr id="2" name="图片 1" descr="五经普LOGO透明底（长）"/>
          <p:cNvPicPr>
            <a:picLocks noChangeAspect="true"/>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aphicFrame>
        <p:nvGraphicFramePr>
          <p:cNvPr id="2" name="表格 1"/>
          <p:cNvGraphicFramePr>
            <a:graphicFrameLocks noGrp="true"/>
          </p:cNvGraphicFramePr>
          <p:nvPr/>
        </p:nvGraphicFramePr>
        <p:xfrm>
          <a:off x="754063" y="996950"/>
          <a:ext cx="10599737" cy="3818255"/>
        </p:xfrm>
        <a:graphic>
          <a:graphicData uri="http://schemas.openxmlformats.org/drawingml/2006/table">
            <a:tbl>
              <a:tblPr firstRow="true" bandRow="true">
                <a:tableStyleId>{5940675A-B579-460E-94D1-54222C63F5DA}</a:tableStyleId>
              </a:tblPr>
              <a:tblGrid>
                <a:gridCol w="2150174"/>
                <a:gridCol w="8449563"/>
              </a:tblGrid>
              <a:tr h="595688">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部分</a:t>
                      </a:r>
                      <a:r>
                        <a:rPr lang="zh-CN" altLang="en-US" sz="1800" dirty="0">
                          <a:solidFill>
                            <a:schemeClr val="bg1"/>
                          </a:solidFill>
                          <a:latin typeface="方正黑体_GBK" panose="02000000000000000000" charset="-122"/>
                          <a:ea typeface="方正黑体_GBK" panose="02000000000000000000" charset="-122"/>
                          <a:cs typeface="Nimbus Roman No9 L" charset="0"/>
                        </a:rPr>
                        <a:t>指标名称</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43" marR="91443" marT="45724" marB="45724">
                    <a:solidFill>
                      <a:srgbClr val="2C6EAA"/>
                    </a:solidFill>
                  </a:tcPr>
                </a:tc>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要点</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43" marR="91443" marT="45724" marB="45724" anchor="ctr">
                    <a:solidFill>
                      <a:srgbClr val="2C6EAA"/>
                    </a:solidFill>
                  </a:tcPr>
                </a:tc>
              </a:tr>
              <a:tr h="801447">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A.运营状态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1.意义：用于收集未找到或者转为企业的数量。</a:t>
                      </a:r>
                      <a:endParaRPr lang="zh-CN" altLang="en-US" sz="1800" kern="1200" dirty="0">
                        <a:solidFill>
                          <a:srgbClr val="336699"/>
                        </a:solidFill>
                        <a:latin typeface="黑体" panose="02010609060101010101" charset="-122"/>
                        <a:ea typeface="黑体" panose="02010609060101010101" charset="-122"/>
                        <a:cs typeface="Nimbus Roman No9 L" charset="0"/>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2.跳转：如果选择4或者9，则结束调查。</a:t>
                      </a:r>
                      <a:endParaRPr lang="zh-CN" altLang="en-US" sz="1800" kern="12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732861">
                <a:tc>
                  <a:txBody>
                    <a:bodyPr/>
                    <a:lstStyle/>
                    <a:p>
                      <a:pPr algn="ctr">
                        <a:buClrTx/>
                        <a:buSzTx/>
                        <a:buFontTx/>
                      </a:pPr>
                      <a:r>
                        <a:rPr lang="zh-CN" altLang="en-US" sz="1800" dirty="0">
                          <a:solidFill>
                            <a:srgbClr val="336699"/>
                          </a:solidFill>
                          <a:latin typeface="黑体" panose="02010609060101010101" charset="-122"/>
                          <a:ea typeface="黑体" panose="02010609060101010101" charset="-122"/>
                          <a:cs typeface="Nimbus Roman No9 L" charset="0"/>
                        </a:rPr>
                        <a:t>B.受访情况</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1.</a:t>
                      </a:r>
                      <a:r>
                        <a:rPr lang="zh-CN" altLang="en-US" sz="1800" kern="1200" dirty="0">
                          <a:solidFill>
                            <a:srgbClr val="336699"/>
                          </a:solidFill>
                          <a:latin typeface="黑体" panose="02010609060101010101" charset="-122"/>
                          <a:ea typeface="黑体" panose="02010609060101010101" charset="-122"/>
                          <a:cs typeface="Nimbus Roman No9 L" charset="0"/>
                        </a:rPr>
                        <a:t>意义：用于确定权数调整中无回答调整系数。</a:t>
                      </a:r>
                      <a:endParaRPr lang="zh-CN" altLang="en-US" sz="1800" kern="1200" dirty="0">
                        <a:solidFill>
                          <a:srgbClr val="336699"/>
                        </a:solidFill>
                        <a:latin typeface="黑体" panose="02010609060101010101" charset="-122"/>
                        <a:ea typeface="黑体" panose="02010609060101010101" charset="-122"/>
                        <a:cs typeface="Nimbus Roman No9 L" charset="0"/>
                      </a:endParaRPr>
                    </a:p>
                    <a:p>
                      <a:pPr marL="0" marR="0" lvl="0" algn="just" defTabSz="914400" rtl="0" eaLnBrk="1" fontAlgn="auto" latinLnBrk="0" hangingPunct="1">
                        <a:lnSpc>
                          <a:spcPct val="100000"/>
                        </a:lnSpc>
                        <a:spcBef>
                          <a:spcPts val="0"/>
                        </a:spcBef>
                        <a:buClrTx/>
                        <a:buSzTx/>
                        <a:buFontTx/>
                        <a:buNone/>
                      </a:pPr>
                      <a:r>
                        <a:rPr lang="zh-CN" altLang="en-US" sz="1800" kern="1200" dirty="0">
                          <a:solidFill>
                            <a:srgbClr val="336699"/>
                          </a:solidFill>
                          <a:latin typeface="黑体" panose="02010609060101010101" charset="-122"/>
                          <a:ea typeface="黑体" panose="02010609060101010101" charset="-122"/>
                          <a:cs typeface="Nimbus Roman No9 L" charset="0"/>
                        </a:rPr>
                        <a:t>2.跳转：如果选择1（无回答），则结束调查。</a:t>
                      </a:r>
                      <a:endParaRPr lang="zh-CN" altLang="en-US" sz="1800" kern="12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640142">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C.主要业务活动（行业代码）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algn="just">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预置数据，来源于722表。如果有必要，可以进行编辑，随后重新生成行业代码。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523926">
                <a:tc>
                  <a:txBody>
                    <a:bodyPr/>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经营情况相关指标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注意单位是“千元”。</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523926">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其他指标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见其他专业培训讲解。</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true">
            <a:spLocks noChangeArrowheads="true"/>
          </p:cNvSpPr>
          <p:nvPr/>
        </p:nvSpPr>
        <p:spPr bwMode="auto">
          <a:xfrm>
            <a:off x="506413" y="820738"/>
            <a:ext cx="10669587" cy="388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部分个体经营户（有营业执照）于</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202</a:t>
            </a:r>
            <a:r>
              <a:rPr lang="en-US" altLang="en-US"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年经营了数个月，房租（缴纳了</a:t>
            </a:r>
            <a:r>
              <a:rPr lang="en-US" sz="2800">
                <a:solidFill>
                  <a:srgbClr val="336699"/>
                </a:solidFill>
                <a:latin typeface="黑体" panose="02010609060101010101" charset="-122"/>
                <a:ea typeface="黑体" panose="02010609060101010101" charset="-122"/>
                <a:sym typeface="微软雅黑" panose="020B0503020204020204" pitchFamily="34" charset="-122"/>
              </a:rPr>
              <a:t>12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个月）折算至实际经营活动时间范围，其他数据同理。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部分个体经营户（无营业执照）于</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2022年</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经营了</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n</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个月（</a:t>
            </a:r>
            <a:r>
              <a:rPr lang="en-US" altLang="zh-CN" sz="2800">
                <a:solidFill>
                  <a:srgbClr val="336699"/>
                </a:solidFill>
                <a:latin typeface="黑体" panose="02010609060101010101" charset="-122"/>
                <a:ea typeface="黑体" panose="02010609060101010101" charset="-122"/>
                <a:sym typeface="+mn-ea"/>
              </a:rPr>
              <a:t>3≤n&lt;1</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），房租等指标同理。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一户多照，如果能够独立核算收支，按照多个单位对待；如果不能，按照一个单位对待。</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一照（无照）多址，在其主要经营场所，按照一个单位登记。</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2"/>
          <p:cNvSpPr txBox="true">
            <a:spLocks noChangeArrowheads="true"/>
          </p:cNvSpPr>
          <p:nvPr/>
        </p:nvSpPr>
        <p:spPr bwMode="auto">
          <a:xfrm>
            <a:off x="3998913" y="2327275"/>
            <a:ext cx="57086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800">
                <a:solidFill>
                  <a:srgbClr val="4B649F"/>
                </a:solidFill>
              </a:rPr>
              <a:t>第三部分</a:t>
            </a:r>
            <a:endParaRPr lang="zh-CN" altLang="en-US" sz="4800">
              <a:solidFill>
                <a:srgbClr val="4B649F"/>
              </a:solidFill>
            </a:endParaRPr>
          </a:p>
        </p:txBody>
      </p:sp>
      <p:pic>
        <p:nvPicPr>
          <p:cNvPr id="31746" name="图片 9"/>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图片 10"/>
          <p:cNvPicPr>
            <a:picLocks noChangeAspect="true" noChangeArrowheads="true"/>
          </p:cNvPicPr>
          <p:nvPr/>
        </p:nvPicPr>
        <p:blipFill>
          <a:blip r:embed="rId2">
            <a:extLst>
              <a:ext uri="{28A0092B-C50C-407E-A947-70E740481C1C}">
                <a14:useLocalDpi xmlns:a14="http://schemas.microsoft.com/office/drawing/2010/main" val="false"/>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2"/>
          <p:cNvSpPr txBox="true">
            <a:spLocks noChangeArrowheads="true"/>
          </p:cNvSpPr>
          <p:nvPr/>
        </p:nvSpPr>
        <p:spPr bwMode="auto">
          <a:xfrm>
            <a:off x="3968750" y="3506788"/>
            <a:ext cx="570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800">
                <a:solidFill>
                  <a:srgbClr val="336699"/>
                </a:solidFill>
                <a:latin typeface="微软雅黑" panose="020B0503020204020204" pitchFamily="34" charset="-122"/>
                <a:sym typeface="微软雅黑" panose="020B0503020204020204" pitchFamily="34" charset="-122"/>
              </a:rPr>
              <a:t>其他注意事项</a:t>
            </a:r>
            <a:endParaRPr lang="zh-CN" altLang="en-US" sz="4800" b="1">
              <a:solidFill>
                <a:srgbClr val="336699"/>
              </a:solidFill>
              <a:latin typeface="微软雅黑" panose="020B0503020204020204" pitchFamily="34" charset="-122"/>
              <a:sym typeface="微软雅黑" panose="020B0503020204020204" pitchFamily="34" charset="-122"/>
            </a:endParaRPr>
          </a:p>
        </p:txBody>
      </p:sp>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2" name="图片 1" descr="五经普LOGO透明底"/>
          <p:cNvPicPr>
            <a:picLocks noChangeAspect="true"/>
          </p:cNvPicPr>
          <p:nvPr/>
        </p:nvPicPr>
        <p:blipFill>
          <a:blip r:embed="rId3"/>
          <a:stretch>
            <a:fillRect/>
          </a:stretch>
        </p:blipFill>
        <p:spPr>
          <a:xfrm>
            <a:off x="438785" y="2639695"/>
            <a:ext cx="1577975" cy="15779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84200" y="771525"/>
            <a:ext cx="10669588" cy="1900555"/>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增加样本量：</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有推算市（地、州、盟）或者县（市、区、旗）主要经济指标相关数据需求的地区，由该省普查机构报请国务院经普办审</a:t>
            </a:r>
            <a:r>
              <a:rPr lang="zh-CN" altLang="en-US" sz="2800" noProof="1">
                <a:solidFill>
                  <a:srgbClr val="336699"/>
                </a:solidFill>
                <a:latin typeface="黑体" panose="02010609060101010101" charset="-122"/>
                <a:ea typeface="黑体" panose="02010609060101010101" charset="-122"/>
                <a:cs typeface="Nimbus Roman No9 L" charset="0"/>
                <a:sym typeface="+mn-ea"/>
              </a:rPr>
              <a:t>核</a:t>
            </a:r>
            <a:r>
              <a:rPr lang="en-US" altLang="zh-CN"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国务院</a:t>
            </a:r>
            <a:r>
              <a:rPr lang="zh-CN" altLang="en-US" sz="2800" noProof="1">
                <a:solidFill>
                  <a:srgbClr val="336699"/>
                </a:solidFill>
                <a:latin typeface="黑体" panose="02010609060101010101" charset="-122"/>
                <a:ea typeface="黑体" panose="02010609060101010101" charset="-122"/>
                <a:cs typeface="Nimbus Roman No9 L" charset="0"/>
                <a:sym typeface="+mn-ea"/>
              </a:rPr>
              <a:t>经普办为其</a:t>
            </a:r>
            <a:r>
              <a:rPr lang="en-US" altLang="zh-CN" sz="2800" noProof="1">
                <a:solidFill>
                  <a:srgbClr val="336699"/>
                </a:solidFill>
                <a:latin typeface="黑体" panose="02010609060101010101" charset="-122"/>
                <a:ea typeface="黑体" panose="02010609060101010101" charset="-122"/>
                <a:cs typeface="Nimbus Roman No9 L" charset="0"/>
                <a:sym typeface="+mn-ea"/>
              </a:rPr>
              <a:t>增加样本量并推算地市或者县相关数据。</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32775" name="图片 6" descr="截图-2023年2月16日 16时50分9秒"/>
          <p:cNvPicPr>
            <a:picLocks noChangeAspect="true" noChangeArrowheads="true"/>
          </p:cNvPicPr>
          <p:nvPr/>
        </p:nvPicPr>
        <p:blipFill>
          <a:blip r:embed="rId2">
            <a:extLst>
              <a:ext uri="{28A0092B-C50C-407E-A947-70E740481C1C}">
                <a14:useLocalDpi xmlns:a14="http://schemas.microsoft.com/office/drawing/2010/main" val="false"/>
              </a:ext>
            </a:extLst>
          </a:blip>
          <a:srcRect/>
          <a:stretch>
            <a:fillRect/>
          </a:stretch>
        </p:blipFill>
        <p:spPr bwMode="auto">
          <a:xfrm>
            <a:off x="879475" y="2600325"/>
            <a:ext cx="55816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文本框 5"/>
          <p:cNvSpPr txBox="true">
            <a:spLocks noChangeArrowheads="true"/>
          </p:cNvSpPr>
          <p:nvPr/>
        </p:nvSpPr>
        <p:spPr bwMode="auto">
          <a:xfrm>
            <a:off x="7286625" y="2984500"/>
            <a:ext cx="4067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    各省个体经营户主要经济指标总量数据和全国分主要行业门类经济指标总量数据以国务院经普办公布的为准。</a:t>
            </a:r>
            <a:endParaRPr lang="zh-CN" altLang="en-US" sz="2800"/>
          </a:p>
        </p:txBody>
      </p:sp>
      <p:sp>
        <p:nvSpPr>
          <p:cNvPr id="8" name="左箭头 7"/>
          <p:cNvSpPr/>
          <p:nvPr/>
        </p:nvSpPr>
        <p:spPr>
          <a:xfrm>
            <a:off x="6562725" y="5472113"/>
            <a:ext cx="655638" cy="274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 name="文本框 1"/>
          <p:cNvSpPr txBox="true"/>
          <p:nvPr/>
        </p:nvSpPr>
        <p:spPr>
          <a:xfrm>
            <a:off x="7218680" y="5424804"/>
            <a:ext cx="2608580" cy="368300"/>
          </a:xfrm>
          <a:prstGeom prst="rect">
            <a:avLst/>
          </a:prstGeom>
          <a:noFill/>
        </p:spPr>
        <p:txBody>
          <a:bodyPr>
            <a:spAutoFit/>
            <a:scene3d>
              <a:camera prst="orthographicFront"/>
              <a:lightRig rig="threePt" dir="t"/>
            </a:scene3d>
          </a:bodyPr>
          <a:lstStyle/>
          <a:p>
            <a:r>
              <a:rPr lang="zh-CN" altLang="en-US" noProof="1">
                <a:solidFill>
                  <a:schemeClr val="accent1"/>
                </a:solidFill>
                <a:effectLst>
                  <a:outerShdw blurRad="38100" dist="25400" dir="5400000" algn="ctr" rotWithShape="0">
                    <a:srgbClr val="6E747A">
                      <a:alpha val="43000"/>
                    </a:srgbClr>
                  </a:outerShdw>
                </a:effectLst>
                <a:latin typeface="Arial" panose="02080604020202020204" pitchFamily="34" charset="0"/>
              </a:rPr>
              <a:t>四经普的相关要求</a:t>
            </a:r>
            <a:endParaRPr lang="zh-CN" altLang="en-US" noProof="1">
              <a:solidFill>
                <a:schemeClr val="accent1"/>
              </a:solidFill>
              <a:effectLst>
                <a:outerShdw blurRad="38100" dist="25400" dir="5400000" algn="ctr" rotWithShape="0">
                  <a:srgbClr val="6E747A">
                    <a:alpha val="43000"/>
                  </a:srgbClr>
                </a:outerShdw>
              </a:effectLst>
            </a:endParaRPr>
          </a:p>
        </p:txBody>
      </p:sp>
      <p:pic>
        <p:nvPicPr>
          <p:cNvPr id="7" name="图片 6" descr="五经普LOGO透明底（长）"/>
          <p:cNvPicPr>
            <a:picLocks noChangeAspect="true"/>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565150" y="825500"/>
            <a:ext cx="10669588" cy="5863590"/>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样本单位的变化：</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样本单位变化：</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新增规则：</a:t>
            </a:r>
            <a:r>
              <a:rPr lang="en-US" altLang="zh-CN" sz="2800" noProof="1">
                <a:solidFill>
                  <a:srgbClr val="336699"/>
                </a:solidFill>
                <a:latin typeface="黑体" panose="02010609060101010101" charset="-122"/>
                <a:ea typeface="黑体" panose="02010609060101010101" charset="-122"/>
                <a:cs typeface="Nimbus Roman No9 L" charset="0"/>
                <a:sym typeface="+mn-ea"/>
              </a:rPr>
              <a:t>A~E</a:t>
            </a:r>
            <a:r>
              <a:rPr lang="zh-CN" altLang="en-US" sz="2800" noProof="1">
                <a:solidFill>
                  <a:srgbClr val="336699"/>
                </a:solidFill>
                <a:latin typeface="黑体" panose="02010609060101010101" charset="-122"/>
                <a:ea typeface="黑体" panose="02010609060101010101" charset="-122"/>
                <a:cs typeface="Nimbus Roman No9 L" charset="0"/>
                <a:sym typeface="+mn-ea"/>
              </a:rPr>
              <a:t>小区：只能增加抽中专业的个体经营户，</a:t>
            </a:r>
            <a:r>
              <a:rPr lang="en-US" altLang="zh-CN" sz="2800" noProof="1">
                <a:solidFill>
                  <a:srgbClr val="336699"/>
                </a:solidFill>
                <a:latin typeface="黑体" panose="02010609060101010101" charset="-122"/>
                <a:ea typeface="黑体" panose="02010609060101010101" charset="-122"/>
                <a:cs typeface="Nimbus Roman No9 L" charset="0"/>
                <a:sym typeface="+mn-ea"/>
              </a:rPr>
              <a:t>F</a:t>
            </a:r>
            <a:r>
              <a:rPr lang="zh-CN" altLang="en-US" sz="2800" noProof="1">
                <a:solidFill>
                  <a:srgbClr val="336699"/>
                </a:solidFill>
                <a:latin typeface="黑体" panose="02010609060101010101" charset="-122"/>
                <a:ea typeface="黑体" panose="02010609060101010101" charset="-122"/>
                <a:cs typeface="Nimbus Roman No9 L" charset="0"/>
                <a:sym typeface="+mn-ea"/>
              </a:rPr>
              <a:t>小区：不能新增任何个体经营户。任何小区新增的都不是“全面调查层”个体经营户。</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不符合规则的新增个体经营户将不纳入权数调整。</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2.</a:t>
            </a:r>
            <a:r>
              <a:rPr lang="zh-CN" altLang="en-US" sz="2800" noProof="1">
                <a:solidFill>
                  <a:srgbClr val="336699"/>
                </a:solidFill>
                <a:latin typeface="黑体" panose="02010609060101010101" charset="-122"/>
                <a:ea typeface="黑体" panose="02010609060101010101" charset="-122"/>
                <a:cs typeface="Nimbus Roman No9 L" charset="0"/>
                <a:sym typeface="+mn-ea"/>
              </a:rPr>
              <a:t>样本单位变化对推算的影响：估计单位数通过权数调整反映单位清查单位数。对于其他指标，新增或者消失存在不确定性，</a:t>
            </a:r>
            <a:r>
              <a:rPr lang="zh-CN" altLang="en-US" sz="2800">
                <a:solidFill>
                  <a:srgbClr val="336699"/>
                </a:solidFill>
                <a:latin typeface="黑体" panose="02010609060101010101" charset="-122"/>
                <a:ea typeface="黑体" panose="02010609060101010101" charset="-122"/>
                <a:cs typeface="Nimbus Roman No9 L" charset="0"/>
                <a:sym typeface="+mn-ea"/>
              </a:rPr>
              <a:t>“摸清家底求真求实求创新”，</a:t>
            </a:r>
            <a:r>
              <a:rPr lang="zh-CN" altLang="en-US" sz="2800" noProof="1">
                <a:solidFill>
                  <a:srgbClr val="336699"/>
                </a:solidFill>
                <a:latin typeface="黑体" panose="02010609060101010101" charset="-122"/>
                <a:ea typeface="黑体" panose="02010609060101010101" charset="-122"/>
                <a:cs typeface="Nimbus Roman No9 L" charset="0"/>
                <a:sym typeface="+mn-ea"/>
              </a:rPr>
              <a:t>最重要是确保数据质量。</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320040" y="3819843"/>
          <a:ext cx="11435080" cy="1386840"/>
        </p:xfrm>
        <a:graphic>
          <a:graphicData uri="http://schemas.openxmlformats.org/drawingml/2006/table">
            <a:tbl>
              <a:tblPr firstRow="true" bandRow="true">
                <a:tableStyleId>{5C22544A-7EE6-4342-B048-85BDC9FD1C3A}</a:tableStyleId>
              </a:tblPr>
              <a:tblGrid>
                <a:gridCol w="6645460"/>
                <a:gridCol w="4789303"/>
              </a:tblGrid>
              <a:tr h="365760">
                <a:tc>
                  <a:txBody>
                    <a:bodyPr/>
                    <a:lstStyle/>
                    <a:p>
                      <a:pPr algn="just">
                        <a:buClrTx/>
                        <a:buSzTx/>
                        <a:buFontTx/>
                        <a:buNone/>
                      </a:pPr>
                      <a:r>
                        <a:rPr lang="zh-CN" altLang="en-US" sz="1800" b="0" dirty="0">
                          <a:solidFill>
                            <a:schemeClr val="tx2"/>
                          </a:solidFill>
                          <a:latin typeface="黑体" panose="02010609060101010101" charset="-122"/>
                          <a:ea typeface="黑体" panose="02010609060101010101" charset="-122"/>
                          <a:cs typeface="Nimbus Roman No9 L" charset="0"/>
                        </a:rPr>
                        <a:t>A：工业+</a:t>
                      </a:r>
                      <a:r>
                        <a:rPr lang="zh-CN" altLang="en-US" sz="1800" b="0" dirty="0">
                          <a:solidFill>
                            <a:schemeClr val="tx2"/>
                          </a:solidFill>
                          <a:latin typeface="黑体" panose="02010609060101010101" charset="-122"/>
                          <a:ea typeface="黑体" panose="02010609060101010101" charset="-122"/>
                          <a:cs typeface="Nimbus Roman No9 L" charset="0"/>
                          <a:sym typeface="+mn-ea"/>
                        </a:rPr>
                        <a:t>“全面调查层”个体经营户</a:t>
                      </a:r>
                      <a:endParaRPr lang="zh-CN" altLang="en-US" sz="1800" b="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c>
                  <a:txBody>
                    <a:bodyPr/>
                    <a:lstStyle/>
                    <a:p>
                      <a:pPr algn="just">
                        <a:buClrTx/>
                        <a:buSzTx/>
                        <a:buFontTx/>
                        <a:buNone/>
                      </a:pPr>
                      <a:r>
                        <a:rPr lang="zh-CN" altLang="en-US" sz="1800" b="0" dirty="0">
                          <a:solidFill>
                            <a:schemeClr val="tx2"/>
                          </a:solidFill>
                          <a:latin typeface="黑体" panose="02010609060101010101" charset="-122"/>
                          <a:ea typeface="黑体" panose="02010609060101010101" charset="-122"/>
                          <a:cs typeface="Nimbus Roman No9 L" charset="0"/>
                        </a:rPr>
                        <a:t>B：建筑业、批发和零售业</a:t>
                      </a:r>
                      <a:endParaRPr lang="zh-CN" altLang="en-US" sz="1800" b="0" dirty="0">
                        <a:solidFill>
                          <a:schemeClr val="tx2"/>
                        </a:solidFill>
                        <a:latin typeface="黑体" panose="02010609060101010101" charset="-122"/>
                        <a:ea typeface="黑体" panose="02010609060101010101" charset="-122"/>
                        <a:cs typeface="Nimbus Roman No9 L" charset="0"/>
                      </a:endParaRPr>
                    </a:p>
                  </a:txBody>
                  <a:tcPr marL="91443" marR="91443" marT="45689" marB="45689"/>
                </a:tc>
              </a:tr>
              <a:tr h="380738">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C：</a:t>
                      </a:r>
                      <a:r>
                        <a:rPr lang="zh-CN" altLang="en-US" sz="1800" dirty="0">
                          <a:solidFill>
                            <a:schemeClr val="tx2"/>
                          </a:solidFill>
                          <a:latin typeface="黑体" panose="02010609060101010101" charset="-122"/>
                          <a:ea typeface="黑体" panose="02010609060101010101" charset="-122"/>
                          <a:cs typeface="Nimbus Roman No9 L" charset="0"/>
                          <a:sym typeface="+mn-ea"/>
                        </a:rPr>
                        <a:t>批发和零售业、住宿和餐饮业+“全面调查层”个体经营户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D：工业、服务业+</a:t>
                      </a:r>
                      <a:r>
                        <a:rPr lang="zh-CN" altLang="en-US" sz="1800" dirty="0">
                          <a:solidFill>
                            <a:schemeClr val="tx2"/>
                          </a:solidFill>
                          <a:latin typeface="黑体" panose="02010609060101010101" charset="-122"/>
                          <a:ea typeface="黑体" panose="02010609060101010101" charset="-122"/>
                          <a:cs typeface="Nimbus Roman No9 L" charset="0"/>
                          <a:sym typeface="+mn-ea"/>
                        </a:rPr>
                        <a:t>“全面调查层”个体经营户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r>
              <a:tr h="639640">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E：工业、</a:t>
                      </a:r>
                      <a:r>
                        <a:rPr lang="zh-CN" altLang="en-US" sz="1800" dirty="0">
                          <a:solidFill>
                            <a:schemeClr val="tx2"/>
                          </a:solidFill>
                          <a:latin typeface="黑体" panose="02010609060101010101" charset="-122"/>
                          <a:ea typeface="黑体" panose="02010609060101010101" charset="-122"/>
                          <a:cs typeface="Nimbus Roman No9 L" charset="0"/>
                          <a:sym typeface="+mn-ea"/>
                        </a:rPr>
                        <a:t>建筑业、批发和零售业、住宿和餐饮业、</a:t>
                      </a:r>
                      <a:r>
                        <a:rPr lang="zh-CN" altLang="en-US" sz="1800" dirty="0">
                          <a:solidFill>
                            <a:schemeClr val="tx2"/>
                          </a:solidFill>
                          <a:latin typeface="黑体" panose="02010609060101010101" charset="-122"/>
                          <a:ea typeface="黑体" panose="02010609060101010101" charset="-122"/>
                          <a:cs typeface="Nimbus Roman No9 L" charset="0"/>
                        </a:rPr>
                        <a:t>服务业</a:t>
                      </a:r>
                      <a:r>
                        <a:rPr lang="zh-CN" altLang="en-US" sz="1800" dirty="0">
                          <a:solidFill>
                            <a:schemeClr val="tx2"/>
                          </a:solidFill>
                          <a:latin typeface="黑体" panose="02010609060101010101" charset="-122"/>
                          <a:ea typeface="黑体" panose="02010609060101010101" charset="-122"/>
                          <a:cs typeface="Nimbus Roman No9 L" charset="0"/>
                          <a:sym typeface="+mn-ea"/>
                        </a:rPr>
                        <a:t>+“全面调查层”个体经营户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sym typeface="+mn-ea"/>
                      </a:endParaRPr>
                    </a:p>
                  </a:txBody>
                  <a:tcPr marL="91443" marR="91443" marT="45689" marB="45689"/>
                </a:tc>
                <a:tc>
                  <a:txBody>
                    <a:bodyPr/>
                    <a:lstStyle/>
                    <a:p>
                      <a:pPr algn="just">
                        <a:buClrTx/>
                        <a:buSzTx/>
                        <a:buFontTx/>
                        <a:buNone/>
                      </a:pPr>
                      <a:r>
                        <a:rPr lang="zh-CN" altLang="en-US" sz="1800" dirty="0">
                          <a:solidFill>
                            <a:schemeClr val="tx2"/>
                          </a:solidFill>
                          <a:latin typeface="黑体" panose="02010609060101010101" charset="-122"/>
                          <a:ea typeface="黑体" panose="02010609060101010101" charset="-122"/>
                          <a:cs typeface="Nimbus Roman No9 L" charset="0"/>
                        </a:rPr>
                        <a:t>F：“全面调查层”个体经营户</a:t>
                      </a:r>
                      <a:endParaRPr lang="zh-CN" altLang="en-US" sz="1800" dirty="0">
                        <a:solidFill>
                          <a:schemeClr val="tx2"/>
                        </a:solidFill>
                        <a:latin typeface="黑体" panose="02010609060101010101" charset="-122"/>
                        <a:ea typeface="黑体" panose="02010609060101010101" charset="-122"/>
                        <a:cs typeface="Nimbus Roman No9 L" charset="0"/>
                      </a:endParaRPr>
                    </a:p>
                  </a:txBody>
                  <a:tcPr marL="91443" marR="91443" marT="45689" marB="45689"/>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908050"/>
            <a:ext cx="10671175" cy="5949950"/>
          </a:xfrm>
          <a:prstGeom prst="rect">
            <a:avLst/>
          </a:prstGeom>
          <a:noFill/>
        </p:spPr>
        <p:txBody>
          <a:bodyPr>
            <a:spAutoFit/>
          </a:bodyPr>
          <a:lstStyle/>
          <a:p>
            <a:pPr marL="493395" indent="-457200" algn="just">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样本的代表性：</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各省普查机构负责根据实际情况，在多套样本</a:t>
            </a:r>
            <a:r>
              <a:rPr lang="zh-CN" altLang="en-US" sz="2800" noProof="1">
                <a:solidFill>
                  <a:srgbClr val="336699"/>
                </a:solidFill>
                <a:latin typeface="黑体" panose="02010609060101010101" charset="-122"/>
                <a:ea typeface="黑体" panose="02010609060101010101" charset="-122"/>
                <a:cs typeface="Nimbus Roman No9 L" charset="0"/>
                <a:sym typeface="+mn-ea"/>
              </a:rPr>
              <a:t>（每个专业都是多套）</a:t>
            </a:r>
            <a:r>
              <a:rPr lang="en-US" altLang="zh-CN" sz="2800" noProof="1">
                <a:solidFill>
                  <a:srgbClr val="336699"/>
                </a:solidFill>
                <a:latin typeface="黑体" panose="02010609060101010101" charset="-122"/>
                <a:ea typeface="黑体" panose="02010609060101010101" charset="-122"/>
                <a:cs typeface="Nimbus Roman No9 L" charset="0"/>
                <a:sym typeface="+mn-ea"/>
              </a:rPr>
              <a:t>中选择符合总体分布的一套作为最终样本</a:t>
            </a:r>
            <a:r>
              <a:rPr lang="zh-CN" altLang="en-US" sz="2800" noProof="1">
                <a:solidFill>
                  <a:srgbClr val="336699"/>
                </a:solidFill>
                <a:latin typeface="黑体" panose="02010609060101010101" charset="-122"/>
                <a:ea typeface="黑体" panose="02010609060101010101" charset="-122"/>
                <a:cs typeface="Nimbus Roman No9 L" charset="0"/>
                <a:sym typeface="+mn-ea"/>
              </a:rPr>
              <a:t>。用来消除因为样本随机性产生的代表性问题或者单位清查到普查登记之间变化过大带来的疑虑等。</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如果未作出选择，则全部专业选择样本</a:t>
            </a:r>
            <a:r>
              <a:rPr lang="en-US" altLang="zh-CN" sz="2800" noProof="1">
                <a:solidFill>
                  <a:srgbClr val="336699"/>
                </a:solidFill>
                <a:latin typeface="黑体" panose="02010609060101010101" charset="-122"/>
                <a:ea typeface="黑体" panose="02010609060101010101" charset="-122"/>
                <a:cs typeface="Nimbus Roman No9 L" charset="0"/>
                <a:sym typeface="+mn-ea"/>
              </a:rPr>
              <a:t>1</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en-US" altLang="zh-CN"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1312863" y="3233738"/>
          <a:ext cx="7558087" cy="2286000"/>
        </p:xfrm>
        <a:graphic>
          <a:graphicData uri="http://schemas.openxmlformats.org/drawingml/2006/table">
            <a:tbl>
              <a:tblPr firstRow="true" bandRow="true">
                <a:tableStyleId>{5C22544A-7EE6-4342-B048-85BDC9FD1C3A}</a:tableStyleId>
              </a:tblPr>
              <a:tblGrid>
                <a:gridCol w="1824817"/>
                <a:gridCol w="1146654"/>
                <a:gridCol w="1146654"/>
                <a:gridCol w="1146654"/>
                <a:gridCol w="1146654"/>
                <a:gridCol w="1146654"/>
              </a:tblGrid>
              <a:tr h="381000">
                <a:tc>
                  <a:txBody>
                    <a:bodyPr/>
                    <a:lstStyle/>
                    <a:p>
                      <a:pPr algn="ctr">
                        <a:buNone/>
                      </a:pPr>
                      <a:endParaRPr lang="zh-CN" altLang="en-US"/>
                    </a:p>
                  </a:txBody>
                  <a:tcPr marL="91431" marR="91431"/>
                </a:tc>
                <a:tc>
                  <a:txBody>
                    <a:bodyPr/>
                    <a:lstStyle/>
                    <a:p>
                      <a:pPr algn="ctr">
                        <a:buNone/>
                      </a:pPr>
                      <a:r>
                        <a:rPr lang="zh-CN" altLang="en-US"/>
                        <a:t>样本</a:t>
                      </a:r>
                      <a:r>
                        <a:rPr lang="en-US" altLang="zh-CN"/>
                        <a:t>1</a:t>
                      </a:r>
                      <a:endParaRPr lang="en-US" altLang="zh-CN"/>
                    </a:p>
                  </a:txBody>
                  <a:tcPr marL="91431" marR="91431"/>
                </a:tc>
                <a:tc>
                  <a:txBody>
                    <a:bodyPr/>
                    <a:lstStyle/>
                    <a:p>
                      <a:pPr algn="ctr">
                        <a:buNone/>
                      </a:pPr>
                      <a:r>
                        <a:rPr lang="zh-CN" altLang="en-US"/>
                        <a:t>样本</a:t>
                      </a:r>
                      <a:r>
                        <a:rPr lang="en-US" altLang="zh-CN"/>
                        <a:t>2</a:t>
                      </a:r>
                      <a:endParaRPr lang="en-US" altLang="zh-CN"/>
                    </a:p>
                  </a:txBody>
                  <a:tcPr marL="91431" marR="91431"/>
                </a:tc>
                <a:tc>
                  <a:txBody>
                    <a:bodyPr/>
                    <a:lstStyle/>
                    <a:p>
                      <a:pPr algn="ctr">
                        <a:buNone/>
                      </a:pPr>
                      <a:r>
                        <a:rPr lang="zh-CN" altLang="en-US"/>
                        <a:t>样本</a:t>
                      </a:r>
                      <a:r>
                        <a:rPr lang="en-US" altLang="zh-CN"/>
                        <a:t>3</a:t>
                      </a:r>
                      <a:endParaRPr lang="en-US" altLang="zh-CN"/>
                    </a:p>
                  </a:txBody>
                  <a:tcPr marL="91431" marR="91431"/>
                </a:tc>
                <a:tc>
                  <a:txBody>
                    <a:bodyPr/>
                    <a:lstStyle/>
                    <a:p>
                      <a:pPr algn="ctr">
                        <a:buNone/>
                      </a:pPr>
                      <a:r>
                        <a:rPr lang="zh-CN" altLang="en-US" sz="1800">
                          <a:sym typeface="+mn-ea"/>
                        </a:rPr>
                        <a:t>样本</a:t>
                      </a:r>
                      <a:r>
                        <a:rPr lang="en-US" altLang="zh-CN" sz="1800">
                          <a:sym typeface="+mn-ea"/>
                        </a:rPr>
                        <a:t>4</a:t>
                      </a:r>
                      <a:endParaRPr lang="en-US" altLang="zh-CN" sz="1800">
                        <a:sym typeface="+mn-ea"/>
                      </a:endParaRPr>
                    </a:p>
                  </a:txBody>
                  <a:tcPr marL="91431" marR="91431"/>
                </a:tc>
                <a:tc>
                  <a:txBody>
                    <a:bodyPr/>
                    <a:lstStyle/>
                    <a:p>
                      <a:pPr algn="ctr">
                        <a:buNone/>
                      </a:pPr>
                      <a:r>
                        <a:rPr lang="zh-CN" altLang="en-US" sz="1800">
                          <a:sym typeface="+mn-ea"/>
                        </a:rPr>
                        <a:t>样本</a:t>
                      </a:r>
                      <a:r>
                        <a:rPr lang="en-US" altLang="zh-CN" sz="1800">
                          <a:sym typeface="+mn-ea"/>
                        </a:rPr>
                        <a:t>5</a:t>
                      </a:r>
                      <a:endParaRPr lang="en-US" altLang="zh-CN" sz="1800">
                        <a:sym typeface="+mn-ea"/>
                      </a:endParaRPr>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工业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r>
                        <a:rPr lang="zh-CN" altLang="en-US">
                          <a:latin typeface="仿宋" panose="02010609060101010101" charset="-122"/>
                          <a:ea typeface="仿宋" panose="02010609060101010101" charset="-122"/>
                        </a:rPr>
                        <a:t>√</a:t>
                      </a:r>
                      <a:endParaRPr lang="zh-CN" altLang="en-US">
                        <a:latin typeface="仿宋" panose="02010609060101010101" charset="-122"/>
                        <a:ea typeface="仿宋" panose="02010609060101010101" charset="-122"/>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建筑业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批发和零售业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c>
                  <a:txBody>
                    <a:bodyPr/>
                    <a:lstStyle/>
                    <a:p>
                      <a:pPr algn="ctr">
                        <a:buNone/>
                      </a:pP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住宿和餐饮业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r>
              <a:tr h="381000">
                <a:tc>
                  <a:txBody>
                    <a:bodyPr/>
                    <a:lstStyle/>
                    <a:p>
                      <a:pPr algn="ctr">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服务业</a:t>
                      </a:r>
                      <a:endParaRPr lang="zh-CN" altLang="en-US" sz="1800" dirty="0">
                        <a:solidFill>
                          <a:srgbClr val="336699"/>
                        </a:solidFill>
                        <a:latin typeface="黑体" panose="02010609060101010101" charset="-122"/>
                        <a:ea typeface="黑体" panose="02010609060101010101" charset="-122"/>
                        <a:cs typeface="Nimbus Roman No9 L" charset="0"/>
                        <a:sym typeface="+mn-ea"/>
                      </a:endParaRPr>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c>
                  <a:txBody>
                    <a:bodyPr/>
                    <a:lstStyle/>
                    <a:p>
                      <a:pPr algn="ctr">
                        <a:buNone/>
                      </a:pPr>
                      <a:r>
                        <a:rPr lang="zh-CN" altLang="en-US" sz="1800">
                          <a:latin typeface="仿宋" panose="02010609060101010101" charset="-122"/>
                          <a:ea typeface="仿宋" panose="02010609060101010101" charset="-122"/>
                          <a:sym typeface="+mn-ea"/>
                        </a:rPr>
                        <a:t>√</a:t>
                      </a:r>
                      <a:endParaRPr lang="zh-CN" altLang="en-US"/>
                    </a:p>
                  </a:txBody>
                  <a:tcPr marL="91431" marR="91431"/>
                </a:tc>
                <a:tc>
                  <a:txBody>
                    <a:bodyPr/>
                    <a:lstStyle/>
                    <a:p>
                      <a:pPr algn="ctr">
                        <a:buNone/>
                      </a:pPr>
                      <a:endParaRPr lang="zh-CN" altLang="en-US"/>
                    </a:p>
                  </a:txBody>
                  <a:tcPr marL="91431" marR="91431"/>
                </a:tc>
                <a:tc>
                  <a:txBody>
                    <a:bodyPr/>
                    <a:lstStyle/>
                    <a:p>
                      <a:pPr algn="ctr">
                        <a:buNone/>
                      </a:pPr>
                      <a:endParaRPr lang="zh-CN" altLang="en-US"/>
                    </a:p>
                  </a:txBody>
                  <a:tcPr marL="91431" marR="91431"/>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true">
            <a:spLocks noChangeArrowheads="true"/>
          </p:cNvSpPr>
          <p:nvPr/>
        </p:nvSpPr>
        <p:spPr bwMode="auto">
          <a:xfrm>
            <a:off x="506413" y="820738"/>
            <a:ext cx="10669587" cy="388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增加样本单位的抽样方法、容量和推算方法：</a:t>
            </a:r>
            <a:r>
              <a:rPr lang="en-US" altLang="zh-CN" sz="2800">
                <a:solidFill>
                  <a:srgbClr val="336699"/>
                </a:solidFill>
                <a:latin typeface="黑体" panose="02010609060101010101" charset="-122"/>
                <a:ea typeface="黑体" panose="02010609060101010101" charset="-122"/>
                <a:cs typeface="Nimbus Roman No9 L" charset="0"/>
                <a:sym typeface="+mn-ea"/>
              </a:rPr>
              <a:t>各省普查机构根据实际情况</a:t>
            </a:r>
            <a:r>
              <a:rPr lang="zh-CN" altLang="en-US" sz="2800">
                <a:solidFill>
                  <a:srgbClr val="336699"/>
                </a:solidFill>
                <a:latin typeface="黑体" panose="02010609060101010101" charset="-122"/>
                <a:ea typeface="黑体" panose="02010609060101010101" charset="-122"/>
                <a:cs typeface="Nimbus Roman No9 L" charset="0"/>
                <a:sym typeface="+mn-ea"/>
              </a:rPr>
              <a:t>向</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国务院经普办提出扩充样本量需求的申请，国务院经普办按照固定的抽样方法进行扩充样本并推算。</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道路货物运输（行业代码</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543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）个体经营户不再特殊对待，不单独进行抽样调查，和其他个体经营户一样参与单位清查和普查登记。</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3.</a:t>
            </a:r>
            <a:r>
              <a:rPr lang="zh-CN" altLang="en-US" sz="2800">
                <a:solidFill>
                  <a:srgbClr val="336699"/>
                </a:solidFill>
                <a:latin typeface="黑体" panose="02010609060101010101" charset="-122"/>
                <a:ea typeface="黑体" panose="02010609060101010101" charset="-122"/>
                <a:cs typeface="Nimbus Roman No9 L" charset="0"/>
                <a:sym typeface="+mn-ea"/>
              </a:rPr>
              <a:t>备选样本的展示方式：以普查小区列表</a:t>
            </a:r>
            <a:r>
              <a:rPr lang="en-US" altLang="zh-CN" sz="2800">
                <a:solidFill>
                  <a:srgbClr val="336699"/>
                </a:solidFill>
                <a:latin typeface="黑体" panose="02010609060101010101" charset="-122"/>
                <a:ea typeface="黑体" panose="02010609060101010101" charset="-122"/>
                <a:cs typeface="Nimbus Roman No9 L" charset="0"/>
                <a:sym typeface="+mn-ea"/>
              </a:rPr>
              <a:t>+</a:t>
            </a:r>
            <a:r>
              <a:rPr lang="zh-CN" altLang="en-US" sz="2800">
                <a:solidFill>
                  <a:srgbClr val="336699"/>
                </a:solidFill>
                <a:latin typeface="黑体" panose="02010609060101010101" charset="-122"/>
                <a:ea typeface="黑体" panose="02010609060101010101" charset="-122"/>
                <a:cs typeface="Nimbus Roman No9 L" charset="0"/>
                <a:sym typeface="+mn-ea"/>
              </a:rPr>
              <a:t>初始权数的形式展示。</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备选样本的选择方式：</a:t>
            </a:r>
            <a:r>
              <a:rPr lang="en-US" altLang="zh-CN" sz="2800">
                <a:solidFill>
                  <a:srgbClr val="336699"/>
                </a:solidFill>
                <a:latin typeface="黑体" panose="02010609060101010101" charset="-122"/>
                <a:ea typeface="黑体" panose="02010609060101010101" charset="-122"/>
                <a:cs typeface="Nimbus Roman No9 L" charset="0"/>
                <a:sym typeface="+mn-ea"/>
              </a:rPr>
              <a:t>Web</a:t>
            </a:r>
            <a:r>
              <a:rPr lang="zh-CN" altLang="en-US" sz="2800">
                <a:solidFill>
                  <a:srgbClr val="336699"/>
                </a:solidFill>
                <a:latin typeface="黑体" panose="02010609060101010101" charset="-122"/>
                <a:ea typeface="黑体" panose="02010609060101010101" charset="-122"/>
                <a:cs typeface="Nimbus Roman No9 L" charset="0"/>
                <a:sym typeface="+mn-ea"/>
              </a:rPr>
              <a:t>页面展示（备用方式：邮件）。</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1038225"/>
          </a:xfrm>
          <a:prstGeom prst="rect">
            <a:avLst/>
          </a:prstGeom>
          <a:noFill/>
        </p:spPr>
        <p:txBody>
          <a:bodyPr>
            <a:spAutoFit/>
          </a:bodyPr>
          <a:lstStyle/>
          <a:p>
            <a:pPr marL="493395" indent="-457200">
              <a:spcBef>
                <a:spcPct val="20000"/>
              </a:spcBef>
              <a:buSzPct val="85000"/>
              <a:buFont typeface="Wingdings" panose="05000000000000000000" charset="0"/>
              <a:buChar char="Ø"/>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重点工作：</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graphicFrame>
        <p:nvGraphicFramePr>
          <p:cNvPr id="2" name="表格 1"/>
          <p:cNvGraphicFramePr/>
          <p:nvPr/>
        </p:nvGraphicFramePr>
        <p:xfrm>
          <a:off x="374333" y="1514475"/>
          <a:ext cx="11336655" cy="3570605"/>
        </p:xfrm>
        <a:graphic>
          <a:graphicData uri="http://schemas.openxmlformats.org/drawingml/2006/table">
            <a:tbl>
              <a:tblPr firstRow="true" bandRow="true">
                <a:tableStyleId>{5C22544A-7EE6-4342-B048-85BDC9FD1C3A}</a:tableStyleId>
              </a:tblPr>
              <a:tblGrid>
                <a:gridCol w="2882265"/>
                <a:gridCol w="3040380"/>
                <a:gridCol w="5414010"/>
              </a:tblGrid>
              <a:tr h="410193">
                <a:tc>
                  <a:txBody>
                    <a:bodyPr/>
                    <a:lstStyle/>
                    <a:p>
                      <a:pPr algn="ctr">
                        <a:buNone/>
                      </a:pPr>
                      <a:r>
                        <a:rPr lang="zh-CN" altLang="en-US" sz="2100">
                          <a:cs typeface="Nimbus Roman No9 L" charset="0"/>
                        </a:rPr>
                        <a:t>关键任务</a:t>
                      </a:r>
                      <a:endParaRPr lang="zh-CN" altLang="en-US" sz="2100">
                        <a:cs typeface="Nimbus Roman No9 L" charset="0"/>
                      </a:endParaRPr>
                    </a:p>
                  </a:txBody>
                  <a:tcPr marT="47330" marB="47330"/>
                </a:tc>
                <a:tc>
                  <a:txBody>
                    <a:bodyPr/>
                    <a:lstStyle/>
                    <a:p>
                      <a:pPr algn="ctr">
                        <a:buNone/>
                      </a:pPr>
                      <a:r>
                        <a:rPr lang="zh-CN" altLang="en-US" sz="2100">
                          <a:cs typeface="Nimbus Roman No9 L" charset="0"/>
                        </a:rPr>
                        <a:t>参与者</a:t>
                      </a:r>
                      <a:endParaRPr lang="zh-CN" altLang="en-US" sz="2100">
                        <a:cs typeface="Nimbus Roman No9 L" charset="0"/>
                      </a:endParaRPr>
                    </a:p>
                  </a:txBody>
                  <a:tcPr marT="47330" marB="47330"/>
                </a:tc>
                <a:tc>
                  <a:txBody>
                    <a:bodyPr/>
                    <a:lstStyle/>
                    <a:p>
                      <a:pPr algn="ctr">
                        <a:buNone/>
                      </a:pPr>
                      <a:r>
                        <a:rPr lang="zh-CN" altLang="en-US" sz="2100">
                          <a:cs typeface="Nimbus Roman No9 L" charset="0"/>
                        </a:rPr>
                        <a:t>备注</a:t>
                      </a:r>
                      <a:endParaRPr lang="zh-CN" altLang="en-US" sz="2100">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个体经营户抽样调查方案</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已完成</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抽样程序</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集中办指导公司</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集中办和公司同时进行开发，交叉验证</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单位清查</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试点地区</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单位数和从业人员期末人数是核心指标</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全面调查层的确定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集中办和数管中心</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提供判定规则，数管中心标记</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样本的选取和确定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集中办、公司、试点地区</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sym typeface="+mn-ea"/>
                        </a:rPr>
                        <a:t>分别为</a:t>
                      </a:r>
                      <a:r>
                        <a:rPr lang="zh-CN" altLang="en-US" sz="1900" dirty="0">
                          <a:solidFill>
                            <a:srgbClr val="336699"/>
                          </a:solidFill>
                          <a:latin typeface="黑体" panose="02010609060101010101" charset="-122"/>
                          <a:ea typeface="黑体" panose="02010609060101010101" charset="-122"/>
                          <a:cs typeface="Nimbus Roman No9 L" charset="0"/>
                        </a:rPr>
                        <a:t>各省各专业抽选多套样本备选</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普查登记和审核</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试点地区和各专业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确保数据质量，验证前端程序和后台审核关系</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权数调整程序</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集中办指导公司</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计划交叉验证，公司尚未开始</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r h="394416">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数据推算</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各专业</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c>
                  <a:txBody>
                    <a:bodyPr/>
                    <a:lstStyle/>
                    <a:p>
                      <a:pPr algn="ctr">
                        <a:buClrTx/>
                        <a:buSzTx/>
                        <a:buFontTx/>
                        <a:buNone/>
                      </a:pPr>
                      <a:r>
                        <a:rPr lang="zh-CN" altLang="en-US" sz="1900" dirty="0">
                          <a:solidFill>
                            <a:srgbClr val="336699"/>
                          </a:solidFill>
                          <a:latin typeface="黑体" panose="02010609060101010101" charset="-122"/>
                          <a:ea typeface="黑体" panose="02010609060101010101" charset="-122"/>
                          <a:cs typeface="Nimbus Roman No9 L" charset="0"/>
                        </a:rPr>
                        <a:t>利用最终权数汇总</a:t>
                      </a:r>
                      <a:endParaRPr lang="zh-CN" altLang="en-US" sz="1900" dirty="0">
                        <a:solidFill>
                          <a:srgbClr val="336699"/>
                        </a:solidFill>
                        <a:latin typeface="黑体" panose="02010609060101010101" charset="-122"/>
                        <a:ea typeface="黑体" panose="02010609060101010101" charset="-122"/>
                        <a:cs typeface="Nimbus Roman No9 L" charset="0"/>
                      </a:endParaRPr>
                    </a:p>
                  </a:txBody>
                  <a:tcPr marT="47330" marB="47330"/>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6"/>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6868" name="文本框 62"/>
          <p:cNvSpPr txBox="true">
            <a:spLocks noChangeArrowheads="true"/>
          </p:cNvSpPr>
          <p:nvPr/>
        </p:nvSpPr>
        <p:spPr bwMode="auto">
          <a:xfrm>
            <a:off x="2028190" y="2386013"/>
            <a:ext cx="914209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0" b="1">
                <a:solidFill>
                  <a:srgbClr val="4B649F"/>
                </a:solidFill>
              </a:rPr>
              <a:t>wjpjzb@stats.gov.cn</a:t>
            </a:r>
            <a:endParaRPr lang="zh-CN" altLang="en-US" sz="8000" b="1">
              <a:solidFill>
                <a:srgbClr val="4B649F"/>
              </a:solidFill>
            </a:endParaRPr>
          </a:p>
          <a:p>
            <a:pPr algn="l"/>
            <a:r>
              <a:rPr lang="zh-CN" altLang="en-US" sz="4000" b="1">
                <a:solidFill>
                  <a:srgbClr val="4B649F"/>
                </a:solidFill>
              </a:rPr>
              <a:t>五经普集中办</a:t>
            </a:r>
            <a:endParaRPr lang="zh-CN" altLang="en-US" sz="8000" b="1">
              <a:solidFill>
                <a:srgbClr val="4B649F"/>
              </a:solidFill>
            </a:endParaRPr>
          </a:p>
          <a:p>
            <a:pPr algn="ctr"/>
            <a:r>
              <a:rPr lang="zh-CN" altLang="en-US" sz="8000" b="1">
                <a:solidFill>
                  <a:srgbClr val="4B649F"/>
                </a:solidFill>
              </a:rPr>
              <a:t>谢谢！</a:t>
            </a:r>
            <a:r>
              <a:rPr lang="zh-CN" altLang="en-US" sz="6600" b="1">
                <a:solidFill>
                  <a:srgbClr val="4B649F"/>
                </a:solidFill>
              </a:rPr>
              <a:t> </a:t>
            </a:r>
            <a:endParaRPr lang="zh-CN" altLang="en-US" sz="6600" b="1">
              <a:solidFill>
                <a:srgbClr val="4B649F"/>
              </a:solidFill>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7" name="矩形 116"/>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8" name="矩形 117"/>
          <p:cNvSpPr/>
          <p:nvPr/>
        </p:nvSpPr>
        <p:spPr>
          <a:xfrm>
            <a:off x="1262063" y="2146300"/>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9" name="矩形 118"/>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 name="文本框 1"/>
          <p:cNvSpPr txBox="true"/>
          <p:nvPr/>
        </p:nvSpPr>
        <p:spPr>
          <a:xfrm>
            <a:off x="1168400" y="4829810"/>
            <a:ext cx="1885950" cy="1568450"/>
          </a:xfrm>
          <a:prstGeom prst="rect">
            <a:avLst/>
          </a:prstGeom>
          <a:noFill/>
        </p:spPr>
        <p:txBody>
          <a:bodyPr wrap="square" rtlCol="0">
            <a:spAutoFit/>
          </a:bodyPr>
          <a:p>
            <a:pPr algn="l">
              <a:buClrTx/>
              <a:buSzTx/>
              <a:buFontTx/>
            </a:pPr>
            <a:r>
              <a:rPr lang="zh-CN" altLang="en-US" sz="2400" b="1">
                <a:solidFill>
                  <a:srgbClr val="4B649F"/>
                </a:solidFill>
                <a:sym typeface="+mn-ea"/>
              </a:rPr>
              <a:t>1.人员有限</a:t>
            </a:r>
            <a:endParaRPr lang="zh-CN" altLang="en-US" sz="2400" b="1">
              <a:solidFill>
                <a:srgbClr val="4B649F"/>
              </a:solidFill>
              <a:sym typeface="+mn-ea"/>
            </a:endParaRPr>
          </a:p>
          <a:p>
            <a:pPr algn="l">
              <a:buClrTx/>
              <a:buSzTx/>
              <a:buFontTx/>
            </a:pPr>
            <a:r>
              <a:rPr lang="zh-CN" altLang="en-US" sz="2400" b="1">
                <a:solidFill>
                  <a:srgbClr val="4B649F"/>
                </a:solidFill>
                <a:sym typeface="+mn-ea"/>
              </a:rPr>
              <a:t>2.充分思考</a:t>
            </a:r>
            <a:endParaRPr lang="zh-CN" altLang="en-US" sz="2400" b="1">
              <a:solidFill>
                <a:srgbClr val="4B649F"/>
              </a:solidFill>
              <a:sym typeface="+mn-ea"/>
            </a:endParaRPr>
          </a:p>
          <a:p>
            <a:pPr algn="l">
              <a:buClrTx/>
              <a:buSzTx/>
              <a:buFontTx/>
            </a:pPr>
            <a:r>
              <a:rPr lang="zh-CN" altLang="en-US" sz="2400" b="1">
                <a:solidFill>
                  <a:srgbClr val="4B649F"/>
                </a:solidFill>
                <a:sym typeface="+mn-ea"/>
              </a:rPr>
              <a:t>3.回答复用</a:t>
            </a:r>
            <a:endParaRPr lang="zh-CN" altLang="en-US" sz="2400" b="1">
              <a:solidFill>
                <a:srgbClr val="4B649F"/>
              </a:solidFill>
              <a:sym typeface="+mn-ea"/>
            </a:endParaRPr>
          </a:p>
          <a:p>
            <a:pPr algn="l">
              <a:buClrTx/>
              <a:buSzTx/>
              <a:buFontTx/>
            </a:pPr>
            <a:r>
              <a:rPr lang="zh-CN" altLang="en-US" sz="2400" b="1">
                <a:solidFill>
                  <a:srgbClr val="4B649F"/>
                </a:solidFill>
                <a:sym typeface="+mn-ea"/>
              </a:rPr>
              <a:t>4.问题解答</a:t>
            </a:r>
            <a:endParaRPr lang="zh-CN" altLang="en-US" sz="2400" b="1">
              <a:solidFill>
                <a:srgbClr val="4B649F"/>
              </a:solidFill>
              <a:sym typeface="+mn-ea"/>
            </a:endParaRPr>
          </a:p>
        </p:txBody>
      </p:sp>
      <p:pic>
        <p:nvPicPr>
          <p:cNvPr id="3" name="图片 2" descr="五经普LOGO透明底"/>
          <p:cNvPicPr>
            <a:picLocks noChangeAspect="true"/>
          </p:cNvPicPr>
          <p:nvPr/>
        </p:nvPicPr>
        <p:blipFill>
          <a:blip r:embed="rId2"/>
          <a:stretch>
            <a:fillRect/>
          </a:stretch>
        </p:blipFill>
        <p:spPr>
          <a:xfrm>
            <a:off x="158750" y="125730"/>
            <a:ext cx="1577975" cy="1577975"/>
          </a:xfrm>
          <a:prstGeom prst="rect">
            <a:avLst/>
          </a:prstGeom>
        </p:spPr>
      </p:pic>
      <p:pic>
        <p:nvPicPr>
          <p:cNvPr id="4" name="图片 3" descr="截图-2023年3月22日 11时11分3秒"/>
          <p:cNvPicPr>
            <a:picLocks noChangeAspect="true"/>
          </p:cNvPicPr>
          <p:nvPr/>
        </p:nvPicPr>
        <p:blipFill>
          <a:blip r:embed="rId3"/>
          <a:stretch>
            <a:fillRect/>
          </a:stretch>
        </p:blipFill>
        <p:spPr>
          <a:xfrm>
            <a:off x="4494530" y="5293360"/>
            <a:ext cx="4210050" cy="1104900"/>
          </a:xfrm>
          <a:prstGeom prst="rect">
            <a:avLst/>
          </a:prstGeom>
        </p:spPr>
      </p:pic>
      <p:pic>
        <p:nvPicPr>
          <p:cNvPr id="6" name="图片 5" descr="截图-2023年3月24日 8时2分28秒"/>
          <p:cNvPicPr>
            <a:picLocks noChangeAspect="true"/>
          </p:cNvPicPr>
          <p:nvPr/>
        </p:nvPicPr>
        <p:blipFill>
          <a:blip r:embed="rId4"/>
          <a:stretch>
            <a:fillRect/>
          </a:stretch>
        </p:blipFill>
        <p:spPr>
          <a:xfrm>
            <a:off x="8869680" y="3441065"/>
            <a:ext cx="1461770" cy="34169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31934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调查目的：</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以省（区、市）为总体，划分为5个专业（工业、建筑业、批发和零售业、住宿和餐饮业、服务业），要求在95%置信度下，经济指标的相对标准误控制在5%以内，分别抽取一定数量的个体经营户作为样本，用于推算各省个体经营户主要经济指标总量数据和全国分主要行业门类经济指标总量数据，同时兼顾推算各省分专业个体经营户主要经济指标总量数据的需要。</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pic>
        <p:nvPicPr>
          <p:cNvPr id="4" name="图片 3" descr="截图-2023年3月21日 10时37分21秒"/>
          <p:cNvPicPr>
            <a:picLocks noChangeAspect="true"/>
          </p:cNvPicPr>
          <p:nvPr/>
        </p:nvPicPr>
        <p:blipFill>
          <a:blip r:embed="rId3"/>
          <a:stretch>
            <a:fillRect/>
          </a:stretch>
        </p:blipFill>
        <p:spPr>
          <a:xfrm>
            <a:off x="6986270" y="3686810"/>
            <a:ext cx="5100320" cy="31064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5174615"/>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总体单位：</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所有从事第二产业和第三产业生产经营活动的个体经营户，包括个体工商户和其他个体经营户。</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（一）个体工商户：依照《中华人民共和国市场主体登记管理条例》《促进个体工商户发展条例》登记的；</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a:t>
            </a:r>
            <a:r>
              <a:rPr lang="en-US" altLang="zh-CN" sz="2800" noProof="1">
                <a:solidFill>
                  <a:srgbClr val="336699"/>
                </a:solidFill>
                <a:latin typeface="黑体" panose="02010609060101010101" charset="-122"/>
                <a:ea typeface="黑体" panose="02010609060101010101" charset="-122"/>
                <a:cs typeface="Nimbus Roman No9 L" charset="0"/>
                <a:sym typeface="+mn-ea"/>
              </a:rPr>
              <a:t>其他个体经营户</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r>
              <a:rPr lang="en-US" altLang="zh-CN" sz="2800" noProof="1">
                <a:solidFill>
                  <a:srgbClr val="336699"/>
                </a:solidFill>
                <a:latin typeface="黑体" panose="02010609060101010101" charset="-122"/>
                <a:ea typeface="黑体" panose="02010609060101010101" charset="-122"/>
                <a:cs typeface="Nimbus Roman No9 L" charset="0"/>
                <a:sym typeface="+mn-ea"/>
              </a:rPr>
              <a:t>未登记</a:t>
            </a:r>
            <a:r>
              <a:rPr lang="zh-CN" sz="2800" noProof="1">
                <a:solidFill>
                  <a:srgbClr val="336699"/>
                </a:solidFill>
                <a:latin typeface="黑体" panose="02010609060101010101" charset="-122"/>
                <a:ea typeface="黑体" panose="02010609060101010101" charset="-122"/>
                <a:cs typeface="Nimbus Roman No9 L" charset="0"/>
                <a:sym typeface="+mn-ea"/>
              </a:rPr>
              <a:t>，但是有相对固定场所，且一年内累计经营三个月以上</a:t>
            </a:r>
            <a:r>
              <a:rPr lang="zh-CN" altLang="en-US" sz="2800">
                <a:solidFill>
                  <a:srgbClr val="336699"/>
                </a:solidFill>
                <a:latin typeface="黑体" panose="02010609060101010101" charset="-122"/>
                <a:ea typeface="黑体" panose="02010609060101010101" charset="-122"/>
                <a:cs typeface="Nimbus Roman No9 L" charset="0"/>
                <a:sym typeface="+mn-ea"/>
              </a:rPr>
              <a:t>的家庭和个人</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不包括在总体范围的：比如，个人出租自有房屋；无固定场所的摊贩；学生小饭桌；无医疗机构执业许可证的个体医生；个人名义的保姆、家教、保安；偶尔单独从事建筑活动的水电工、木工等；在家承接对产品的简单加工或者包装。</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327914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a:solidFill>
                  <a:srgbClr val="336699"/>
                </a:solidFill>
                <a:latin typeface="黑体" panose="02010609060101010101" charset="-122"/>
                <a:ea typeface="黑体" panose="02010609060101010101" charset="-122"/>
                <a:cs typeface="Nimbus Roman No9 L" charset="0"/>
                <a:sym typeface="+mn-ea"/>
              </a:rPr>
              <a:t>总体单位：</a:t>
            </a:r>
            <a:endParaRPr lang="zh-CN" altLang="en-US" sz="2800" b="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a:solidFill>
                  <a:srgbClr val="336699"/>
                </a:solidFill>
                <a:latin typeface="黑体" panose="02010609060101010101" charset="-122"/>
                <a:ea typeface="黑体" panose="02010609060101010101" charset="-122"/>
                <a:cs typeface="Nimbus Roman No9 L" charset="0"/>
                <a:sym typeface="+mn-ea"/>
              </a:rPr>
              <a:t>（二）</a:t>
            </a:r>
            <a:r>
              <a:rPr lang="en-US" altLang="zh-CN" sz="2800">
                <a:solidFill>
                  <a:srgbClr val="336699"/>
                </a:solidFill>
                <a:latin typeface="黑体" panose="02010609060101010101" charset="-122"/>
                <a:ea typeface="黑体" panose="02010609060101010101" charset="-122"/>
                <a:cs typeface="Nimbus Roman No9 L" charset="0"/>
                <a:sym typeface="+mn-ea"/>
              </a:rPr>
              <a:t>其他个体经营户</a:t>
            </a:r>
            <a:r>
              <a:rPr lang="zh-CN" altLang="en-US" sz="2800">
                <a:solidFill>
                  <a:srgbClr val="336699"/>
                </a:solidFill>
                <a:latin typeface="黑体" panose="02010609060101010101" charset="-122"/>
                <a:ea typeface="黑体" panose="02010609060101010101" charset="-122"/>
                <a:cs typeface="Nimbus Roman No9 L" charset="0"/>
                <a:sym typeface="+mn-ea"/>
              </a:rPr>
              <a:t>：</a:t>
            </a:r>
            <a:r>
              <a:rPr lang="en-US" altLang="zh-CN" sz="2800">
                <a:solidFill>
                  <a:srgbClr val="336699"/>
                </a:solidFill>
                <a:latin typeface="黑体" panose="02010609060101010101" charset="-122"/>
                <a:ea typeface="黑体" panose="02010609060101010101" charset="-122"/>
                <a:cs typeface="Nimbus Roman No9 L" charset="0"/>
                <a:sym typeface="+mn-ea"/>
              </a:rPr>
              <a:t>未登记</a:t>
            </a:r>
            <a:r>
              <a:rPr lang="zh-CN" sz="2800">
                <a:solidFill>
                  <a:srgbClr val="336699"/>
                </a:solidFill>
                <a:latin typeface="黑体" panose="02010609060101010101" charset="-122"/>
                <a:ea typeface="黑体" panose="02010609060101010101" charset="-122"/>
                <a:cs typeface="Nimbus Roman No9 L" charset="0"/>
                <a:sym typeface="+mn-ea"/>
              </a:rPr>
              <a:t>，但是有相对固定场所，且一年内累计经营三个月以上</a:t>
            </a:r>
            <a:r>
              <a:rPr lang="zh-CN" altLang="en-US" sz="2800">
                <a:solidFill>
                  <a:srgbClr val="336699"/>
                </a:solidFill>
                <a:latin typeface="黑体" panose="02010609060101010101" charset="-122"/>
                <a:ea typeface="黑体" panose="02010609060101010101" charset="-122"/>
                <a:cs typeface="Nimbus Roman No9 L" charset="0"/>
                <a:sym typeface="+mn-ea"/>
              </a:rPr>
              <a:t>的家庭和个人。</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不包括：</a:t>
            </a:r>
            <a:r>
              <a:rPr lang="zh-CN" altLang="en-US" sz="2800">
                <a:solidFill>
                  <a:srgbClr val="336699"/>
                </a:solidFill>
                <a:latin typeface="黑体" panose="02010609060101010101" charset="-122"/>
                <a:ea typeface="黑体" panose="02010609060101010101" charset="-122"/>
                <a:cs typeface="Nimbus Roman No9 L" charset="0"/>
                <a:sym typeface="+mn-ea"/>
              </a:rPr>
              <a:t>个人出租自有房屋；无固定场所的摊贩；学生小饭桌；无医疗机构执业许可证的个体医生；个人名义的保姆、家教、保安；偶尔单独从事建筑活动的水电工、木工等；在家承接对产品的简单加工或者包装。</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5" name="图片 4" descr="截图-2023年3月13日 13时36分37秒"/>
          <p:cNvPicPr>
            <a:picLocks noChangeAspect="true"/>
          </p:cNvPicPr>
          <p:nvPr/>
        </p:nvPicPr>
        <p:blipFill>
          <a:blip r:embed="rId2"/>
          <a:stretch>
            <a:fillRect/>
          </a:stretch>
        </p:blipFill>
        <p:spPr>
          <a:xfrm>
            <a:off x="681355" y="4285615"/>
            <a:ext cx="5295900" cy="1457325"/>
          </a:xfrm>
          <a:prstGeom prst="rect">
            <a:avLst/>
          </a:prstGeom>
        </p:spPr>
      </p:pic>
      <p:pic>
        <p:nvPicPr>
          <p:cNvPr id="2" name="图片 1" descr="五经普LOGO透明底（长）"/>
          <p:cNvPicPr>
            <a:picLocks noChangeAspect="true"/>
          </p:cNvPicPr>
          <p:nvPr/>
        </p:nvPicPr>
        <p:blipFill>
          <a:blip r:embed="rId3"/>
          <a:stretch>
            <a:fillRect/>
          </a:stretch>
        </p:blipFill>
        <p:spPr>
          <a:xfrm>
            <a:off x="-76200" y="-215265"/>
            <a:ext cx="3695065" cy="11550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true">
            <a:spLocks noChangeArrowheads="true"/>
          </p:cNvSpPr>
          <p:nvPr/>
        </p:nvSpPr>
        <p:spPr bwMode="auto">
          <a:xfrm>
            <a:off x="506413" y="820738"/>
            <a:ext cx="10669587"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总体单位划分：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（一）全面调查层：</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登记为一般纳税人的个体经营户；</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单位清查中“从业人员期末人数”（具体阈值根据单位清查结果来确定）或者“预计今年营业收入”等指标达到一定规模的个体经营户；</a:t>
            </a: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限额以上批零住餐业个体经营户。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（二）抽样调查层：除全面调查层的个体经营户。</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p:txBody>
      </p:sp>
      <p:graphicFrame>
        <p:nvGraphicFramePr>
          <p:cNvPr id="2" name="表格 1"/>
          <p:cNvGraphicFramePr/>
          <p:nvPr/>
        </p:nvGraphicFramePr>
        <p:xfrm>
          <a:off x="233363" y="3228340"/>
          <a:ext cx="11725276" cy="2286000"/>
        </p:xfrm>
        <a:graphic>
          <a:graphicData uri="http://schemas.openxmlformats.org/drawingml/2006/table">
            <a:tbl>
              <a:tblPr firstRow="true" bandRow="true">
                <a:tableStyleId>{5C22544A-7EE6-4342-B048-85BDC9FD1C3A}</a:tableStyleId>
              </a:tblPr>
              <a:tblGrid>
                <a:gridCol w="1577255"/>
                <a:gridCol w="4599691"/>
                <a:gridCol w="5548330"/>
              </a:tblGrid>
              <a:tr h="381000">
                <a:tc>
                  <a:txBody>
                    <a:bodyPr/>
                    <a:lstStyle/>
                    <a:p>
                      <a:pPr algn="ctr">
                        <a:buNone/>
                      </a:pPr>
                      <a:r>
                        <a:rPr lang="zh-CN" altLang="en-US">
                          <a:cs typeface="Nimbus Roman No9 L" charset="0"/>
                        </a:rPr>
                        <a:t>专业</a:t>
                      </a:r>
                      <a:endParaRPr lang="zh-CN" altLang="en-US">
                        <a:cs typeface="Nimbus Roman No9 L" charset="0"/>
                      </a:endParaRPr>
                    </a:p>
                  </a:txBody>
                  <a:tcPr marL="91435" marR="91435"/>
                </a:tc>
                <a:tc>
                  <a:txBody>
                    <a:bodyPr/>
                    <a:lstStyle/>
                    <a:p>
                      <a:pPr algn="ctr">
                        <a:buNone/>
                      </a:pPr>
                      <a:r>
                        <a:rPr lang="zh-CN" altLang="en-US">
                          <a:cs typeface="Nimbus Roman No9 L" charset="0"/>
                        </a:rPr>
                        <a:t>判定条件</a:t>
                      </a:r>
                      <a:endParaRPr lang="zh-CN" altLang="en-US">
                        <a:cs typeface="Nimbus Roman No9 L" charset="0"/>
                      </a:endParaRPr>
                    </a:p>
                  </a:txBody>
                  <a:tcPr marL="91435" marR="91435"/>
                </a:tc>
                <a:tc>
                  <a:txBody>
                    <a:bodyPr/>
                    <a:lstStyle/>
                    <a:p>
                      <a:pPr algn="ctr">
                        <a:buNone/>
                      </a:pPr>
                      <a:r>
                        <a:rPr lang="zh-CN" altLang="en-US">
                          <a:cs typeface="Nimbus Roman No9 L" charset="0"/>
                        </a:rPr>
                        <a:t>判定流程</a:t>
                      </a:r>
                      <a:endParaRPr lang="zh-CN" altLang="en-US">
                        <a:cs typeface="Nimbus Roman No9 L" charset="0"/>
                      </a:endParaRPr>
                    </a:p>
                  </a:txBody>
                  <a:tcPr marL="91435" marR="91435"/>
                </a:tc>
              </a:tr>
              <a:tr h="381000">
                <a:tc>
                  <a:txBody>
                    <a:bodyPr/>
                    <a:lstStyle/>
                    <a:p>
                      <a:pPr algn="ctr">
                        <a:buNone/>
                      </a:pPr>
                      <a:r>
                        <a:rPr lang="zh-CN" altLang="en-US" b="0">
                          <a:solidFill>
                            <a:schemeClr val="tx2"/>
                          </a:solidFill>
                          <a:cs typeface="Nimbus Roman No9 L" charset="0"/>
                        </a:rPr>
                        <a:t>工业</a:t>
                      </a:r>
                      <a:endParaRPr lang="zh-CN" altLang="en-US" b="0">
                        <a:solidFill>
                          <a:schemeClr val="tx2"/>
                        </a:solidFill>
                        <a:cs typeface="Nimbus Roman No9 L" charset="0"/>
                      </a:endParaRPr>
                    </a:p>
                  </a:txBody>
                  <a:tcPr marL="91435" marR="91435"/>
                </a:tc>
                <a:tc>
                  <a:txBody>
                    <a:bodyPr/>
                    <a:lstStyle/>
                    <a:p>
                      <a:pPr algn="ctr">
                        <a:buNone/>
                      </a:pPr>
                      <a:r>
                        <a:rPr lang="zh-CN" altLang="en-US" b="0">
                          <a:solidFill>
                            <a:schemeClr val="tx2"/>
                          </a:solidFill>
                          <a:cs typeface="Nimbus Roman No9 L" charset="0"/>
                        </a:rPr>
                        <a:t>从业人员期末人数达到一定阈值</a:t>
                      </a:r>
                      <a:endParaRPr lang="zh-CN" altLang="en-US" b="0">
                        <a:solidFill>
                          <a:schemeClr val="tx2"/>
                        </a:solidFill>
                        <a:cs typeface="Nimbus Roman No9 L" charset="0"/>
                      </a:endParaRPr>
                    </a:p>
                  </a:txBody>
                  <a:tcPr marL="91435" marR="91435"/>
                </a:tc>
                <a:tc>
                  <a:txBody>
                    <a:bodyPr/>
                    <a:lstStyle/>
                    <a:p>
                      <a:pPr algn="ctr">
                        <a:buNone/>
                      </a:pPr>
                      <a:r>
                        <a:rPr lang="zh-CN" altLang="en-US" b="0">
                          <a:solidFill>
                            <a:schemeClr val="tx2"/>
                          </a:solidFill>
                          <a:cs typeface="Nimbus Roman No9 L" charset="0"/>
                        </a:rPr>
                        <a:t>工业司设定，数管中心在清查数据作标记</a:t>
                      </a:r>
                      <a:endParaRPr lang="zh-CN" altLang="en-US" b="0">
                        <a:solidFill>
                          <a:schemeClr val="tx2"/>
                        </a:solidFill>
                        <a:cs typeface="Nimbus Roman No9 L" charset="0"/>
                      </a:endParaRPr>
                    </a:p>
                  </a:txBody>
                  <a:tcPr marL="91435" marR="91435"/>
                </a:tc>
              </a:tr>
              <a:tr h="381000">
                <a:tc>
                  <a:txBody>
                    <a:bodyPr/>
                    <a:lstStyle/>
                    <a:p>
                      <a:pPr algn="ctr">
                        <a:buNone/>
                      </a:pPr>
                      <a:r>
                        <a:rPr lang="zh-CN" altLang="en-US" b="0">
                          <a:solidFill>
                            <a:schemeClr val="tx2"/>
                          </a:solidFill>
                          <a:cs typeface="Nimbus Roman No9 L" charset="0"/>
                        </a:rPr>
                        <a:t>建筑业</a:t>
                      </a:r>
                      <a:endParaRPr lang="zh-CN" altLang="en-US" b="0">
                        <a:solidFill>
                          <a:schemeClr val="tx2"/>
                        </a:solidFill>
                        <a:cs typeface="Nimbus Roman No9 L" charset="0"/>
                      </a:endParaRPr>
                    </a:p>
                  </a:txBody>
                  <a:tcPr marL="91435" marR="91435"/>
                </a:tc>
                <a:tc>
                  <a:txBody>
                    <a:bodyPr/>
                    <a:lstStyle/>
                    <a:p>
                      <a:pPr algn="ctr">
                        <a:buNone/>
                      </a:pPr>
                      <a:r>
                        <a:rPr lang="zh-CN" altLang="en-US" sz="1800" b="0">
                          <a:solidFill>
                            <a:schemeClr val="tx2"/>
                          </a:solidFill>
                          <a:cs typeface="Nimbus Roman No9 L" charset="0"/>
                          <a:sym typeface="+mn-ea"/>
                        </a:rPr>
                        <a:t>从业人员期末人数达到一定阈值</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sz="1800" b="0">
                          <a:solidFill>
                            <a:schemeClr val="tx2"/>
                          </a:solidFill>
                          <a:cs typeface="Nimbus Roman No9 L" charset="0"/>
                          <a:sym typeface="+mn-ea"/>
                        </a:rPr>
                        <a:t>投资司</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批发和零售业</a:t>
                      </a:r>
                      <a:endParaRPr lang="zh-CN" altLang="en-US" b="0">
                        <a:solidFill>
                          <a:schemeClr val="tx2"/>
                        </a:solidFill>
                        <a:cs typeface="Nimbus Roman No9 L" charset="0"/>
                      </a:endParaRPr>
                    </a:p>
                  </a:txBody>
                  <a:tcPr marL="91435" marR="91435"/>
                </a:tc>
                <a:tc rowSpan="2">
                  <a:txBody>
                    <a:bodyPr/>
                    <a:lstStyle/>
                    <a:p>
                      <a:pPr algn="ctr">
                        <a:buNone/>
                      </a:pPr>
                      <a:r>
                        <a:rPr lang="zh-CN" altLang="en-US" sz="1800">
                          <a:solidFill>
                            <a:schemeClr val="tx2"/>
                          </a:solidFill>
                          <a:cs typeface="Nimbus Roman No9 L" charset="0"/>
                          <a:sym typeface="+mn-ea"/>
                        </a:rPr>
                        <a:t>从业人员期末人数达到一定阈值</a:t>
                      </a:r>
                      <a:r>
                        <a:rPr lang="en-US" altLang="zh-CN" b="0">
                          <a:solidFill>
                            <a:schemeClr val="tx2"/>
                          </a:solidFill>
                          <a:cs typeface="Nimbus Roman No9 L" charset="0"/>
                        </a:rPr>
                        <a:t>+</a:t>
                      </a:r>
                      <a:r>
                        <a:rPr lang="zh-CN" altLang="en-US" b="0">
                          <a:solidFill>
                            <a:schemeClr val="tx2"/>
                          </a:solidFill>
                          <a:cs typeface="Nimbus Roman No9 L" charset="0"/>
                        </a:rPr>
                        <a:t>预计今年营业收入所选</a:t>
                      </a:r>
                      <a:r>
                        <a:rPr lang="en-US" altLang="zh-CN" sz="1800">
                          <a:solidFill>
                            <a:schemeClr val="tx2"/>
                          </a:solidFill>
                          <a:cs typeface="Nimbus Roman No9 L" charset="0"/>
                          <a:sym typeface="+mn-ea"/>
                        </a:rPr>
                        <a:t>+</a:t>
                      </a:r>
                      <a:r>
                        <a:rPr lang="zh-CN" altLang="en-US" sz="1800">
                          <a:solidFill>
                            <a:schemeClr val="tx2"/>
                          </a:solidFill>
                          <a:cs typeface="Nimbus Roman No9 L" charset="0"/>
                          <a:sym typeface="+mn-ea"/>
                        </a:rPr>
                        <a:t>限额以上个体经营户</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b="0">
                          <a:solidFill>
                            <a:schemeClr val="tx2"/>
                          </a:solidFill>
                          <a:cs typeface="Nimbus Roman No9 L" charset="0"/>
                        </a:rPr>
                        <a:t>贸经司</a:t>
                      </a:r>
                      <a:r>
                        <a:rPr lang="zh-CN" altLang="en-US" sz="1800">
                          <a:solidFill>
                            <a:schemeClr val="tx2"/>
                          </a:solidFill>
                          <a:cs typeface="Nimbus Roman No9 L" charset="0"/>
                          <a:sym typeface="+mn-ea"/>
                        </a:rPr>
                        <a:t>设定</a:t>
                      </a:r>
                      <a:r>
                        <a:rPr lang="zh-CN" altLang="en-US" b="0">
                          <a:solidFill>
                            <a:schemeClr val="tx2"/>
                          </a:solidFill>
                          <a:cs typeface="Nimbus Roman No9 L" charset="0"/>
                        </a:rPr>
                        <a:t>，</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住宿和餐饮业</a:t>
                      </a:r>
                      <a:endParaRPr lang="zh-CN" altLang="en-US" b="0">
                        <a:solidFill>
                          <a:schemeClr val="tx2"/>
                        </a:solidFill>
                        <a:cs typeface="Nimbus Roman No9 L" charset="0"/>
                      </a:endParaRPr>
                    </a:p>
                  </a:txBody>
                  <a:tcPr marL="91435" marR="91435"/>
                </a:tc>
                <a:tc vMerge="true">
                  <a:tcPr marL="91435" marR="91435"/>
                </a:tc>
                <a:tc>
                  <a:txBody>
                    <a:bodyPr/>
                    <a:lstStyle/>
                    <a:p>
                      <a:pPr algn="ctr">
                        <a:buNone/>
                      </a:pPr>
                      <a:r>
                        <a:rPr lang="zh-CN" altLang="en-US" sz="1800" b="0">
                          <a:solidFill>
                            <a:schemeClr val="tx2"/>
                          </a:solidFill>
                          <a:cs typeface="Nimbus Roman No9 L" charset="0"/>
                          <a:sym typeface="+mn-ea"/>
                        </a:rPr>
                        <a:t>贸经司</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r h="381000">
                <a:tc>
                  <a:txBody>
                    <a:bodyPr/>
                    <a:lstStyle/>
                    <a:p>
                      <a:pPr algn="ctr">
                        <a:buNone/>
                      </a:pPr>
                      <a:r>
                        <a:rPr lang="zh-CN" altLang="en-US" b="0">
                          <a:solidFill>
                            <a:schemeClr val="tx2"/>
                          </a:solidFill>
                          <a:cs typeface="Nimbus Roman No9 L" charset="0"/>
                        </a:rPr>
                        <a:t>服务业</a:t>
                      </a:r>
                      <a:endParaRPr lang="zh-CN" altLang="en-US" b="0">
                        <a:solidFill>
                          <a:schemeClr val="tx2"/>
                        </a:solidFill>
                        <a:cs typeface="Nimbus Roman No9 L" charset="0"/>
                      </a:endParaRPr>
                    </a:p>
                  </a:txBody>
                  <a:tcPr marL="91435" marR="91435"/>
                </a:tc>
                <a:tc>
                  <a:txBody>
                    <a:bodyPr/>
                    <a:lstStyle/>
                    <a:p>
                      <a:pPr algn="ctr">
                        <a:buNone/>
                      </a:pPr>
                      <a:r>
                        <a:rPr lang="zh-CN" altLang="en-US" sz="1800" b="0">
                          <a:solidFill>
                            <a:schemeClr val="tx2"/>
                          </a:solidFill>
                          <a:cs typeface="Nimbus Roman No9 L" charset="0"/>
                          <a:sym typeface="+mn-ea"/>
                        </a:rPr>
                        <a:t>预计今年营业收入所选</a:t>
                      </a:r>
                      <a:endParaRPr lang="zh-CN" altLang="en-US" sz="1800" b="0">
                        <a:solidFill>
                          <a:schemeClr val="tx2"/>
                        </a:solidFill>
                        <a:cs typeface="Nimbus Roman No9 L" charset="0"/>
                        <a:sym typeface="+mn-ea"/>
                      </a:endParaRPr>
                    </a:p>
                  </a:txBody>
                  <a:tcPr marL="91435" marR="91435"/>
                </a:tc>
                <a:tc>
                  <a:txBody>
                    <a:bodyPr/>
                    <a:lstStyle/>
                    <a:p>
                      <a:pPr algn="ctr">
                        <a:buNone/>
                      </a:pPr>
                      <a:r>
                        <a:rPr lang="zh-CN" altLang="en-US" sz="1800" b="0">
                          <a:solidFill>
                            <a:schemeClr val="tx2"/>
                          </a:solidFill>
                          <a:cs typeface="Nimbus Roman No9 L" charset="0"/>
                          <a:sym typeface="+mn-ea"/>
                        </a:rPr>
                        <a:t>服务业调查中心</a:t>
                      </a:r>
                      <a:r>
                        <a:rPr lang="zh-CN" altLang="en-US" sz="1800">
                          <a:solidFill>
                            <a:schemeClr val="tx2"/>
                          </a:solidFill>
                          <a:cs typeface="Nimbus Roman No9 L" charset="0"/>
                          <a:sym typeface="+mn-ea"/>
                        </a:rPr>
                        <a:t>设定</a:t>
                      </a:r>
                      <a:r>
                        <a:rPr lang="zh-CN" altLang="en-US" sz="1800" b="0">
                          <a:solidFill>
                            <a:schemeClr val="tx2"/>
                          </a:solidFill>
                          <a:cs typeface="Nimbus Roman No9 L" charset="0"/>
                          <a:sym typeface="+mn-ea"/>
                        </a:rPr>
                        <a:t>，数管中心在清查数据作标记</a:t>
                      </a:r>
                      <a:endParaRPr lang="zh-CN" altLang="en-US" sz="1800" b="0">
                        <a:solidFill>
                          <a:schemeClr val="tx2"/>
                        </a:solidFill>
                        <a:cs typeface="Nimbus Roman No9 L" charset="0"/>
                        <a:sym typeface="+mn-ea"/>
                      </a:endParaRPr>
                    </a:p>
                  </a:txBody>
                  <a:tcPr marL="91435" marR="91435"/>
                </a:tc>
              </a:tr>
            </a:tbl>
          </a:graphicData>
        </a:graphic>
      </p:graphicFrame>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3" name="文本框 2"/>
          <p:cNvSpPr txBox="true">
            <a:spLocks noChangeArrowheads="true"/>
          </p:cNvSpPr>
          <p:nvPr/>
        </p:nvSpPr>
        <p:spPr bwMode="auto">
          <a:xfrm>
            <a:off x="506413" y="820738"/>
            <a:ext cx="10669587" cy="482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830">
              <a:defRPr>
                <a:solidFill>
                  <a:schemeClr val="tx1"/>
                </a:solidFill>
                <a:latin typeface="Arial" panose="02080604020202020204" pitchFamily="34" charset="0"/>
                <a:ea typeface="微软雅黑" panose="020B0503020204020204" pitchFamily="34" charset="-122"/>
              </a:defRPr>
            </a:lvl1pPr>
            <a:lvl2pPr>
              <a:defRPr>
                <a:solidFill>
                  <a:schemeClr val="tx1"/>
                </a:solidFill>
                <a:latin typeface="Arial" panose="02080604020202020204" pitchFamily="34" charset="0"/>
                <a:ea typeface="微软雅黑" panose="020B0503020204020204" pitchFamily="34" charset="-122"/>
              </a:defRPr>
            </a:lvl2pPr>
            <a:lvl3pPr>
              <a:defRPr>
                <a:solidFill>
                  <a:schemeClr val="tx1"/>
                </a:solidFill>
                <a:latin typeface="Arial" panose="02080604020202020204" pitchFamily="34" charset="0"/>
                <a:ea typeface="微软雅黑" panose="020B0503020204020204" pitchFamily="34" charset="-122"/>
              </a:defRPr>
            </a:lvl3pPr>
            <a:lvl4pPr>
              <a:defRPr>
                <a:solidFill>
                  <a:schemeClr val="tx1"/>
                </a:solidFill>
                <a:latin typeface="Arial" panose="02080604020202020204" pitchFamily="34" charset="0"/>
                <a:ea typeface="微软雅黑" panose="020B0503020204020204" pitchFamily="34" charset="-122"/>
              </a:defRPr>
            </a:lvl4pPr>
            <a:lvl5pPr>
              <a:defRPr>
                <a:solidFill>
                  <a:schemeClr val="tx1"/>
                </a:solidFill>
                <a:latin typeface="Arial" panose="0208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80604020202020204" pitchFamily="34" charset="0"/>
                <a:ea typeface="微软雅黑" panose="020B0503020204020204" pitchFamily="34" charset="-122"/>
              </a:defRPr>
            </a:lvl9pPr>
          </a:lstStyle>
          <a:p>
            <a:pPr algn="just">
              <a:spcBef>
                <a:spcPct val="20000"/>
              </a:spcBef>
              <a:buSzPct val="85000"/>
              <a:buFont typeface="Wingdings" panose="05000000000000000000" pitchFamily="2" charset="2"/>
              <a:buNone/>
            </a:pPr>
            <a:r>
              <a:rPr lang="zh-CN" altLang="en-US" sz="2800" b="1">
                <a:solidFill>
                  <a:srgbClr val="336699"/>
                </a:solidFill>
                <a:latin typeface="黑体" panose="02010609060101010101" charset="-122"/>
                <a:ea typeface="黑体" panose="02010609060101010101" charset="-122"/>
                <a:sym typeface="微软雅黑" panose="020B0503020204020204" pitchFamily="34" charset="-122"/>
              </a:rPr>
              <a:t>总体单位划分：</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zh-CN" sz="2800">
                <a:solidFill>
                  <a:srgbClr val="336699"/>
                </a:solidFill>
                <a:latin typeface="黑体" panose="02010609060101010101" charset="-122"/>
                <a:ea typeface="黑体" panose="02010609060101010101" charset="-122"/>
                <a:sym typeface="微软雅黑" panose="020B0503020204020204" pitchFamily="34" charset="-122"/>
              </a:rPr>
              <a:t>可能存在的疑问：</a:t>
            </a:r>
            <a:endParaRPr lang="zh-CN"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1.</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全面调查层个体经营户在登记的时候达不到阈值，如从业人员期末人数比清查时减少：作为全面调查层，指标按照实际情况登记。</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2.</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全面调查层个体经营户搬迁：按照搬迁后实际经营地登记，如果出现搬迁后找不到等情况，如实填写。</a:t>
            </a:r>
            <a:endParaRPr lang="zh-CN" altLang="en-US" sz="2800">
              <a:solidFill>
                <a:srgbClr val="336699"/>
              </a:solidFill>
              <a:latin typeface="黑体" panose="02010609060101010101" charset="-122"/>
              <a:ea typeface="黑体" panose="02010609060101010101" charset="-122"/>
              <a:sym typeface="微软雅黑" panose="020B0503020204020204" pitchFamily="34" charset="-122"/>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sym typeface="微软雅黑" panose="020B0503020204020204" pitchFamily="34" charset="-122"/>
              </a:rPr>
              <a:t>3.</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对于“</a:t>
            </a:r>
            <a:r>
              <a:rPr lang="zh-CN" sz="2800">
                <a:solidFill>
                  <a:srgbClr val="336699"/>
                </a:solidFill>
                <a:latin typeface="黑体" panose="02010609060101010101" charset="-122"/>
                <a:ea typeface="黑体" panose="02010609060101010101" charset="-122"/>
                <a:cs typeface="Nimbus Roman No9 L" charset="0"/>
                <a:sym typeface="+mn-ea"/>
              </a:rPr>
              <a:t>一年内累计经营三个月以上</a:t>
            </a:r>
            <a:r>
              <a:rPr lang="zh-CN" altLang="en-US" sz="2800">
                <a:solidFill>
                  <a:srgbClr val="336699"/>
                </a:solidFill>
                <a:latin typeface="黑体" panose="02010609060101010101" charset="-122"/>
                <a:ea typeface="黑体" panose="02010609060101010101" charset="-122"/>
                <a:sym typeface="微软雅黑" panose="020B0503020204020204" pitchFamily="34" charset="-122"/>
              </a:rPr>
              <a:t>”的其他个体经营户</a:t>
            </a:r>
            <a:r>
              <a:rPr lang="zh-CN" altLang="en-US" sz="2800">
                <a:solidFill>
                  <a:srgbClr val="336699"/>
                </a:solidFill>
                <a:latin typeface="黑体" panose="02010609060101010101" charset="-122"/>
                <a:ea typeface="黑体" panose="02010609060101010101" charset="-122"/>
                <a:cs typeface="Nimbus Roman No9 L" charset="0"/>
                <a:sym typeface="+mn-ea"/>
              </a:rPr>
              <a:t>：“以上”包含本数；如果经营时间不连续，三个月是否等同于九十日。</a:t>
            </a:r>
            <a:endParaRPr lang="zh-CN" altLang="en-US" sz="2800">
              <a:solidFill>
                <a:srgbClr val="336699"/>
              </a:solidFill>
              <a:latin typeface="黑体" panose="02010609060101010101" charset="-122"/>
              <a:ea typeface="黑体" panose="02010609060101010101" charset="-122"/>
              <a:cs typeface="Nimbus Roman No9 L" charset="0"/>
              <a:sym typeface="+mn-ea"/>
            </a:endParaRPr>
          </a:p>
          <a:p>
            <a:pPr algn="just">
              <a:spcBef>
                <a:spcPct val="20000"/>
              </a:spcBef>
              <a:buSzPct val="85000"/>
              <a:buFont typeface="Wingdings" panose="05000000000000000000" pitchFamily="2" charset="2"/>
              <a:buNone/>
            </a:pPr>
            <a:r>
              <a:rPr lang="en-US" altLang="zh-CN" sz="2800">
                <a:solidFill>
                  <a:srgbClr val="336699"/>
                </a:solidFill>
                <a:latin typeface="黑体" panose="02010609060101010101" charset="-122"/>
                <a:ea typeface="黑体" panose="02010609060101010101" charset="-122"/>
                <a:cs typeface="Nimbus Roman No9 L" charset="0"/>
                <a:sym typeface="+mn-ea"/>
              </a:rPr>
              <a:t>4.</a:t>
            </a:r>
            <a:r>
              <a:rPr lang="zh-CN" altLang="en-US" sz="2800">
                <a:solidFill>
                  <a:srgbClr val="336699"/>
                </a:solidFill>
                <a:latin typeface="黑体" panose="02010609060101010101" charset="-122"/>
                <a:ea typeface="黑体" panose="02010609060101010101" charset="-122"/>
                <a:cs typeface="Nimbus Roman No9 L" charset="0"/>
                <a:sym typeface="+mn-ea"/>
              </a:rPr>
              <a:t>对于个体工商户，不需要满足</a:t>
            </a:r>
            <a:r>
              <a:rPr lang="zh-CN" sz="2800">
                <a:solidFill>
                  <a:srgbClr val="336699"/>
                </a:solidFill>
                <a:latin typeface="黑体" panose="02010609060101010101" charset="-122"/>
                <a:ea typeface="黑体" panose="02010609060101010101" charset="-122"/>
                <a:cs typeface="Nimbus Roman No9 L" charset="0"/>
                <a:sym typeface="+mn-ea"/>
              </a:rPr>
              <a:t>累计经营三个月以上的条件：只要是个体工商户，就属于调查对象，避免遗漏统计。</a:t>
            </a:r>
            <a:endParaRPr lang="zh-CN" altLang="en-US" sz="2800">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 name="文本框 2"/>
          <p:cNvSpPr txBox="true"/>
          <p:nvPr/>
        </p:nvSpPr>
        <p:spPr>
          <a:xfrm>
            <a:off x="612775" y="1006475"/>
            <a:ext cx="10671175" cy="5346700"/>
          </a:xfrm>
          <a:prstGeom prst="rect">
            <a:avLst/>
          </a:prstGeom>
          <a:noFill/>
        </p:spPr>
        <p:txBody>
          <a:bodyPr>
            <a:spAutoFit/>
          </a:bodyPr>
          <a:lstStyle/>
          <a:p>
            <a:pPr marL="36195" indent="0" algn="just">
              <a:spcBef>
                <a:spcPct val="20000"/>
              </a:spcBef>
              <a:buSzPct val="85000"/>
              <a:buFont typeface="Wingdings" panose="05000000000000000000" charset="0"/>
              <a:buNone/>
              <a:defRPr/>
            </a:pPr>
            <a:r>
              <a:rPr lang="zh-CN" altLang="en-US" sz="2800" b="1" noProof="1">
                <a:solidFill>
                  <a:srgbClr val="336699"/>
                </a:solidFill>
                <a:latin typeface="黑体" panose="02010609060101010101" charset="-122"/>
                <a:ea typeface="黑体" panose="02010609060101010101" charset="-122"/>
                <a:cs typeface="Nimbus Roman No9 L" charset="0"/>
                <a:sym typeface="+mn-ea"/>
              </a:rPr>
              <a:t>抽样方法：</a:t>
            </a:r>
            <a:endParaRPr lang="zh-CN" altLang="en-US" sz="2800" b="1"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（一）全面调查层：对“</a:t>
            </a:r>
            <a:r>
              <a:rPr lang="zh-CN" altLang="en-US" sz="2800">
                <a:solidFill>
                  <a:srgbClr val="336699"/>
                </a:solidFill>
                <a:latin typeface="黑体" panose="02010609060101010101" charset="-122"/>
                <a:ea typeface="黑体" panose="02010609060101010101" charset="-122"/>
                <a:cs typeface="Nimbus Roman No9 L" charset="0"/>
                <a:sym typeface="+mn-ea"/>
              </a:rPr>
              <a:t>全面调查层</a:t>
            </a:r>
            <a:r>
              <a:rPr lang="zh-CN" altLang="en-US" sz="2800" noProof="1">
                <a:solidFill>
                  <a:srgbClr val="336699"/>
                </a:solidFill>
                <a:latin typeface="黑体" panose="02010609060101010101" charset="-122"/>
                <a:ea typeface="黑体" panose="02010609060101010101" charset="-122"/>
                <a:cs typeface="Nimbus Roman No9 L" charset="0"/>
                <a:sym typeface="+mn-ea"/>
              </a:rPr>
              <a:t>”个体经营户进行全面调查。</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划分全面调查层的意义：没有抽样误差，全面掌握全面调查层的情况，提高总体估计精度。</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（二）抽样调查层：</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zh-CN" altLang="en-US" sz="2800" noProof="1">
                <a:solidFill>
                  <a:srgbClr val="336699"/>
                </a:solidFill>
                <a:latin typeface="黑体" panose="02010609060101010101" charset="-122"/>
                <a:ea typeface="黑体" panose="02010609060101010101" charset="-122"/>
                <a:cs typeface="Nimbus Roman No9 L" charset="0"/>
                <a:sym typeface="+mn-ea"/>
              </a:rPr>
              <a:t> </a:t>
            </a:r>
            <a:r>
              <a:rPr lang="en-US" altLang="zh-CN" sz="2800" noProof="1">
                <a:solidFill>
                  <a:srgbClr val="336699"/>
                </a:solidFill>
                <a:latin typeface="黑体" panose="02010609060101010101" charset="-122"/>
                <a:ea typeface="黑体" panose="02010609060101010101" charset="-122"/>
                <a:cs typeface="Nimbus Roman No9 L" charset="0"/>
                <a:sym typeface="+mn-ea"/>
              </a:rPr>
              <a:t>   1.</a:t>
            </a:r>
            <a:r>
              <a:rPr sz="2800" noProof="1">
                <a:solidFill>
                  <a:srgbClr val="336699"/>
                </a:solidFill>
                <a:latin typeface="黑体" panose="02010609060101010101" charset="-122"/>
                <a:ea typeface="黑体" panose="02010609060101010101" charset="-122"/>
                <a:cs typeface="Nimbus Roman No9 L" charset="0"/>
                <a:sym typeface="+mn-ea"/>
              </a:rPr>
              <a:t>把“抽样调查层”个体经营户分为5个专业</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工业、建筑业、批发和零售业、住宿和餐饮业、服务业</a:t>
            </a:r>
            <a:r>
              <a:rPr lang="zh-CN" sz="2800" noProof="1">
                <a:solidFill>
                  <a:srgbClr val="336699"/>
                </a:solidFill>
                <a:latin typeface="黑体" panose="02010609060101010101" charset="-122"/>
                <a:ea typeface="黑体" panose="02010609060101010101" charset="-122"/>
                <a:cs typeface="Nimbus Roman No9 L" charset="0"/>
                <a:sym typeface="+mn-ea"/>
              </a:rPr>
              <a:t>）</a:t>
            </a:r>
            <a:r>
              <a:rPr sz="2800" noProof="1">
                <a:solidFill>
                  <a:srgbClr val="336699"/>
                </a:solidFill>
                <a:latin typeface="黑体" panose="02010609060101010101" charset="-122"/>
                <a:ea typeface="黑体" panose="02010609060101010101" charset="-122"/>
                <a:cs typeface="Nimbus Roman No9 L" charset="0"/>
                <a:sym typeface="+mn-ea"/>
              </a:rPr>
              <a:t>。</a:t>
            </a:r>
            <a:endParaRPr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sz="2800" noProof="1">
                <a:solidFill>
                  <a:srgbClr val="336699"/>
                </a:solidFill>
                <a:latin typeface="黑体" panose="02010609060101010101" charset="-122"/>
                <a:ea typeface="黑体" panose="02010609060101010101" charset="-122"/>
                <a:cs typeface="Nimbus Roman No9 L" charset="0"/>
                <a:sym typeface="+mn-ea"/>
              </a:rPr>
              <a:t>    2.</a:t>
            </a:r>
            <a:r>
              <a:rPr sz="2800" noProof="1">
                <a:solidFill>
                  <a:srgbClr val="336699"/>
                </a:solidFill>
                <a:latin typeface="黑体" panose="02010609060101010101" charset="-122"/>
                <a:ea typeface="黑体" panose="02010609060101010101" charset="-122"/>
                <a:cs typeface="Nimbus Roman No9 L" charset="0"/>
                <a:sym typeface="+mn-ea"/>
              </a:rPr>
              <a:t>各专业中，</a:t>
            </a:r>
            <a:r>
              <a:rPr lang="zh-CN" sz="2800" noProof="1">
                <a:solidFill>
                  <a:srgbClr val="336699"/>
                </a:solidFill>
                <a:latin typeface="黑体" panose="02010609060101010101" charset="-122"/>
                <a:ea typeface="黑体" panose="02010609060101010101" charset="-122"/>
                <a:cs typeface="Nimbus Roman No9 L" charset="0"/>
                <a:sym typeface="+mn-ea"/>
              </a:rPr>
              <a:t>每个县（正式方案是地市）按照与普查小区单位数规模成比例的</a:t>
            </a:r>
            <a:r>
              <a:rPr lang="en-US" altLang="zh-CN" sz="2800" noProof="1">
                <a:solidFill>
                  <a:srgbClr val="336699"/>
                </a:solidFill>
                <a:latin typeface="黑体" panose="02010609060101010101" charset="-122"/>
                <a:ea typeface="黑体" panose="02010609060101010101" charset="-122"/>
                <a:cs typeface="Nimbus Roman No9 L" charset="0"/>
                <a:sym typeface="+mn-ea"/>
              </a:rPr>
              <a:t>PPS</a:t>
            </a:r>
            <a:r>
              <a:rPr lang="zh-CN" altLang="en-US" sz="2800" noProof="1">
                <a:solidFill>
                  <a:srgbClr val="336699"/>
                </a:solidFill>
                <a:latin typeface="黑体" panose="02010609060101010101" charset="-122"/>
                <a:ea typeface="黑体" panose="02010609060101010101" charset="-122"/>
                <a:cs typeface="Nimbus Roman No9 L" charset="0"/>
                <a:sym typeface="+mn-ea"/>
              </a:rPr>
              <a:t>系统抽样方法</a:t>
            </a:r>
            <a:r>
              <a:rPr sz="2800" noProof="1">
                <a:solidFill>
                  <a:srgbClr val="336699"/>
                </a:solidFill>
                <a:latin typeface="黑体" panose="02010609060101010101" charset="-122"/>
                <a:ea typeface="黑体" panose="02010609060101010101" charset="-122"/>
                <a:cs typeface="Nimbus Roman No9 L" charset="0"/>
                <a:sym typeface="+mn-ea"/>
              </a:rPr>
              <a:t>抽取部分普查小区，再对</a:t>
            </a:r>
            <a:r>
              <a:rPr lang="zh-CN" sz="2800" noProof="1">
                <a:solidFill>
                  <a:srgbClr val="336699"/>
                </a:solidFill>
                <a:latin typeface="黑体" panose="02010609060101010101" charset="-122"/>
                <a:ea typeface="黑体" panose="02010609060101010101" charset="-122"/>
                <a:cs typeface="Nimbus Roman No9 L" charset="0"/>
                <a:sym typeface="+mn-ea"/>
              </a:rPr>
              <a:t>其中本专业所有</a:t>
            </a:r>
            <a:r>
              <a:rPr sz="2800" noProof="1">
                <a:solidFill>
                  <a:srgbClr val="336699"/>
                </a:solidFill>
                <a:latin typeface="黑体" panose="02010609060101010101" charset="-122"/>
                <a:ea typeface="黑体" panose="02010609060101010101" charset="-122"/>
                <a:cs typeface="Nimbus Roman No9 L" charset="0"/>
                <a:sym typeface="+mn-ea"/>
              </a:rPr>
              <a:t>个体经营户进行调查</a:t>
            </a:r>
            <a:r>
              <a:rPr lang="zh-CN" altLang="en-US" sz="2800" noProof="1">
                <a:solidFill>
                  <a:srgbClr val="336699"/>
                </a:solidFill>
                <a:latin typeface="黑体" panose="02010609060101010101" charset="-122"/>
                <a:ea typeface="黑体" panose="02010609060101010101" charset="-122"/>
                <a:cs typeface="Nimbus Roman No9 L" charset="0"/>
                <a:sym typeface="+mn-ea"/>
              </a:rPr>
              <a:t>。</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a:p>
            <a:pPr marL="36195" algn="just">
              <a:spcBef>
                <a:spcPct val="20000"/>
              </a:spcBef>
              <a:buSzPct val="85000"/>
              <a:buFont typeface="Wingdings" panose="05000000000000000000" charset="0"/>
              <a:buNone/>
              <a:defRPr/>
            </a:pPr>
            <a:r>
              <a:rPr lang="en-US" altLang="zh-CN" sz="2800" noProof="1">
                <a:solidFill>
                  <a:srgbClr val="336699"/>
                </a:solidFill>
                <a:latin typeface="黑体" panose="02010609060101010101" charset="-122"/>
                <a:ea typeface="黑体" panose="02010609060101010101" charset="-122"/>
                <a:cs typeface="Nimbus Roman No9 L" charset="0"/>
                <a:sym typeface="+mn-ea"/>
              </a:rPr>
              <a:t>    </a:t>
            </a:r>
            <a:r>
              <a:rPr lang="zh-CN" altLang="en-US" sz="2800" noProof="1">
                <a:solidFill>
                  <a:srgbClr val="336699"/>
                </a:solidFill>
                <a:latin typeface="黑体" panose="02010609060101010101" charset="-122"/>
                <a:ea typeface="黑体" panose="02010609060101010101" charset="-122"/>
                <a:cs typeface="Nimbus Roman No9 L" charset="0"/>
                <a:sym typeface="+mn-ea"/>
              </a:rPr>
              <a:t>按照专业抽样的优势：抽选出的样本更加具有代表性。</a:t>
            </a:r>
            <a:endParaRPr lang="zh-CN" altLang="en-US" sz="2800" noProof="1">
              <a:solidFill>
                <a:srgbClr val="336699"/>
              </a:solidFill>
              <a:latin typeface="黑体" panose="02010609060101010101" charset="-122"/>
              <a:ea typeface="黑体" panose="02010609060101010101" charset="-122"/>
              <a:cs typeface="Nimbus Roman No9 L" charset="0"/>
              <a:sym typeface="+mn-ea"/>
            </a:endParaRPr>
          </a:p>
        </p:txBody>
      </p:sp>
      <p:pic>
        <p:nvPicPr>
          <p:cNvPr id="7" name="图片 6" descr="五经普LOGO透明底（长）"/>
          <p:cNvPicPr>
            <a:picLocks noChangeAspect="true"/>
          </p:cNvPicPr>
          <p:nvPr/>
        </p:nvPicPr>
        <p:blipFill>
          <a:blip r:embed="rId2"/>
          <a:stretch>
            <a:fillRect/>
          </a:stretch>
        </p:blipFill>
        <p:spPr>
          <a:xfrm>
            <a:off x="-76200" y="-215265"/>
            <a:ext cx="3695065" cy="1155065"/>
          </a:xfrm>
          <a:prstGeom prst="rect">
            <a:avLst/>
          </a:prstGeom>
        </p:spPr>
      </p:pic>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8346</Words>
  <Application>WPS 演示</Application>
  <PresentationFormat>宽屏</PresentationFormat>
  <Paragraphs>1315</Paragraphs>
  <Slides>39</Slides>
  <Notes>0</Notes>
  <HiddenSlides>0</HiddenSlides>
  <MMClips>0</MMClips>
  <ScaleCrop>false</ScaleCrop>
  <HeadingPairs>
    <vt:vector size="6" baseType="variant">
      <vt:variant>
        <vt:lpstr>已用的字体</vt:lpstr>
      </vt:variant>
      <vt:variant>
        <vt:i4>17</vt:i4>
      </vt:variant>
      <vt:variant>
        <vt:lpstr>主题</vt:lpstr>
      </vt:variant>
      <vt:variant>
        <vt:i4>6</vt:i4>
      </vt:variant>
      <vt:variant>
        <vt:lpstr>幻灯片标题</vt:lpstr>
      </vt:variant>
      <vt:variant>
        <vt:i4>39</vt:i4>
      </vt:variant>
    </vt:vector>
  </HeadingPairs>
  <TitlesOfParts>
    <vt:vector size="62" baseType="lpstr">
      <vt:lpstr>Arial</vt:lpstr>
      <vt:lpstr>宋体</vt:lpstr>
      <vt:lpstr>Wingdings</vt:lpstr>
      <vt:lpstr>Nimbus Roman No9 L</vt:lpstr>
      <vt:lpstr>微软雅黑</vt:lpstr>
      <vt:lpstr>黑体</vt:lpstr>
      <vt:lpstr>Wingdings</vt:lpstr>
      <vt:lpstr>东文宋体</vt:lpstr>
      <vt:lpstr>仿宋</vt:lpstr>
      <vt:lpstr>DejaVu Math TeX Gyre</vt:lpstr>
      <vt:lpstr>方正黑体_GBK</vt:lpstr>
      <vt:lpstr>宋体</vt:lpstr>
      <vt:lpstr>Arial Unicode MS</vt:lpstr>
      <vt:lpstr>Calibri</vt:lpstr>
      <vt:lpstr>DejaVu Sans</vt:lpstr>
      <vt:lpstr>方正书宋_GBK</vt:lpstr>
      <vt:lpstr>微软雅黑</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216</cp:revision>
  <dcterms:created xsi:type="dcterms:W3CDTF">2023-03-31T07:43:30Z</dcterms:created>
  <dcterms:modified xsi:type="dcterms:W3CDTF">2023-03-31T07:43:30Z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