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sldIdLst>
    <p:sldId id="256" r:id="rId8"/>
    <p:sldId id="338" r:id="rId9"/>
    <p:sldId id="262" r:id="rId10"/>
    <p:sldId id="263" r:id="rId11"/>
    <p:sldId id="330" r:id="rId12"/>
    <p:sldId id="339" r:id="rId13"/>
    <p:sldId id="340" r:id="rId14"/>
    <p:sldId id="341" r:id="rId15"/>
    <p:sldId id="342" r:id="rId16"/>
    <p:sldId id="343" r:id="rId17"/>
    <p:sldId id="344" r:id="rId18"/>
    <p:sldId id="326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9" r:id="rId29"/>
    <p:sldId id="281" r:id="rId3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49F"/>
    <a:srgbClr val="5E80B0"/>
    <a:srgbClr val="7DB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75"/>
    <p:restoredTop sz="94660"/>
  </p:normalViewPr>
  <p:slideViewPr>
    <p:cSldViewPr snapToGrid="0" showGuides="1">
      <p:cViewPr varScale="1">
        <p:scale>
          <a:sx n="78" d="100"/>
          <a:sy n="78" d="100"/>
        </p:scale>
        <p:origin x="330" y="60"/>
      </p:cViewPr>
      <p:guideLst>
        <p:guide orient="horz" pos="2151"/>
        <p:guide pos="29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80604020202020204" pitchFamily="34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2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62"/>
          <p:cNvSpPr txBox="true"/>
          <p:nvPr/>
        </p:nvSpPr>
        <p:spPr>
          <a:xfrm>
            <a:off x="1325563" y="2968625"/>
            <a:ext cx="9402762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algn="ctr"/>
            <a:r>
              <a:rPr lang="zh-CN" altLang="en-US" sz="5400" dirty="0">
                <a:solidFill>
                  <a:srgbClr val="336699"/>
                </a:solidFill>
                <a:latin typeface="微软雅黑" pitchFamily="34" charset="-122"/>
                <a:sym typeface="微软雅黑" pitchFamily="34" charset="-122"/>
              </a:rPr>
              <a:t>产业园区有关指标讲解</a:t>
            </a:r>
            <a:endParaRPr lang="zh-CN" altLang="en-US" sz="54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6146" name="图片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任意多边形 47"/>
          <p:cNvSpPr/>
          <p:nvPr/>
        </p:nvSpPr>
        <p:spPr>
          <a:xfrm rot="5400000">
            <a:off x="5406231" y="-4683919"/>
            <a:ext cx="914400" cy="11736388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9" name="矩形 1068"/>
          <p:cNvSpPr/>
          <p:nvPr/>
        </p:nvSpPr>
        <p:spPr>
          <a:xfrm>
            <a:off x="9938385" y="4221163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9727248" y="3983038"/>
            <a:ext cx="474663" cy="474663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716723" y="2232660"/>
            <a:ext cx="474663" cy="474663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986598" y="2462848"/>
            <a:ext cx="474663" cy="474663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3" name="Text Box 3"/>
          <p:cNvSpPr/>
          <p:nvPr/>
        </p:nvSpPr>
        <p:spPr>
          <a:xfrm>
            <a:off x="3332163" y="4662488"/>
            <a:ext cx="5802312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342900" indent="-342900" algn="ctr">
              <a:spcBef>
                <a:spcPct val="50000"/>
              </a:spcBef>
              <a:buClrTx/>
              <a:buFontTx/>
            </a:pPr>
            <a:r>
              <a:rPr lang="zh-CN" altLang="en-US" sz="20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国务院第五次全国经济普查领导小组办公室</a:t>
            </a:r>
            <a:endParaRPr lang="zh-CN" altLang="en-US" sz="20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054" name="文本框 62"/>
          <p:cNvSpPr txBox="true"/>
          <p:nvPr/>
        </p:nvSpPr>
        <p:spPr>
          <a:xfrm>
            <a:off x="2059616" y="799783"/>
            <a:ext cx="85648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>
              <a:buClrTx/>
              <a:buSzTx/>
              <a:buFontTx/>
              <a:buNone/>
            </a:pPr>
            <a:r>
              <a:rPr kumimoji="0" lang="zh-CN" altLang="en-US" sz="4400" kern="1200" cap="none" spc="0" normalizeH="0" baseline="0" noProof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第五次全国经济普查综合试点培训</a:t>
            </a:r>
            <a:endParaRPr kumimoji="0" lang="zh-CN" altLang="en-US" sz="4400" kern="1200" cap="none" spc="0" normalizeH="0" baseline="0" noProof="1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pic>
        <p:nvPicPr>
          <p:cNvPr id="2" name="图片 1" descr="五经普LOGO透明底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393700"/>
            <a:ext cx="1577975" cy="1577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125413" y="1289050"/>
            <a:ext cx="573405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0" name="文本框 16"/>
          <p:cNvSpPr txBox="true"/>
          <p:nvPr/>
        </p:nvSpPr>
        <p:spPr>
          <a:xfrm>
            <a:off x="227013" y="1404938"/>
            <a:ext cx="507841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有统计用区划代码的园区填写</a:t>
            </a:r>
            <a:r>
              <a:rPr lang="en-US" altLang="zh-CN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12</a:t>
            </a:r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位码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368425" y="2535238"/>
            <a:ext cx="9647238" cy="190023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93395" marR="0" indent="-457200" defTabSz="9144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 dirty="0" smtClean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按照最新版12位统计用区划代码填写，不足12位的，补“0”。例如县级统计用区划，只有6位代码，后六位补“0”。</a:t>
            </a: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sym typeface="+mn-ea"/>
            </a:endParaRPr>
          </a:p>
          <a:p>
            <a:pPr marL="36195" marR="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125413" y="1289050"/>
            <a:ext cx="573405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4" name="文本框 16"/>
          <p:cNvSpPr txBox="true"/>
          <p:nvPr/>
        </p:nvSpPr>
        <p:spPr>
          <a:xfrm>
            <a:off x="2062163" y="1404938"/>
            <a:ext cx="140811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灵活字段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368425" y="2535238"/>
            <a:ext cx="9647238" cy="190023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93395" marR="0" indent="-457200" defTabSz="9144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 dirty="0" smtClean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在以上字段基础上，各省级统计机构自行设置三个灵活字段，内容自定，以满足各省级统计机构依据自身需求管理园区的需要。</a:t>
            </a: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sym typeface="+mn-ea"/>
            </a:endParaRPr>
          </a:p>
          <a:p>
            <a:pPr marL="36195" marR="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2"/>
          <p:cNvSpPr txBox="true"/>
          <p:nvPr/>
        </p:nvSpPr>
        <p:spPr>
          <a:xfrm>
            <a:off x="3040063" y="2216150"/>
            <a:ext cx="57086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第二部分</a:t>
            </a:r>
            <a:endParaRPr lang="zh-CN" altLang="en-US" sz="4800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pic>
        <p:nvPicPr>
          <p:cNvPr id="8195" name="图片 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55" y="0"/>
            <a:ext cx="6002655" cy="1688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2"/>
          <p:cNvSpPr txBox="true"/>
          <p:nvPr/>
        </p:nvSpPr>
        <p:spPr>
          <a:xfrm>
            <a:off x="1727835" y="3613785"/>
            <a:ext cx="8736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algn="ctr"/>
            <a:r>
              <a:rPr lang="zh-CN" altLang="en-US" sz="4800" dirty="0">
                <a:solidFill>
                  <a:srgbClr val="336699"/>
                </a:solidFill>
                <a:latin typeface="微软雅黑" pitchFamily="34" charset="-122"/>
                <a:sym typeface="微软雅黑" pitchFamily="34" charset="-122"/>
              </a:rPr>
              <a:t>园区代码编制规则（试行）介绍</a:t>
            </a:r>
            <a:endParaRPr lang="zh-CN" altLang="en-US" sz="4800" b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2" name="文本框 16"/>
          <p:cNvSpPr txBox="true"/>
          <p:nvPr/>
        </p:nvSpPr>
        <p:spPr>
          <a:xfrm>
            <a:off x="1241425" y="1404938"/>
            <a:ext cx="14065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编制目的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20486" name="文本框 12"/>
          <p:cNvSpPr txBox="true"/>
          <p:nvPr/>
        </p:nvSpPr>
        <p:spPr>
          <a:xfrm>
            <a:off x="1368425" y="2535238"/>
            <a:ext cx="9647238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为满足第五次全国经济普查中园区汇总数据的需要，制定本规则。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文本框 16"/>
          <p:cNvSpPr txBox="true"/>
          <p:nvPr/>
        </p:nvSpPr>
        <p:spPr>
          <a:xfrm>
            <a:off x="1241425" y="1404938"/>
            <a:ext cx="14065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适用范围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21510" name="文本框 12"/>
          <p:cNvSpPr txBox="true"/>
          <p:nvPr/>
        </p:nvSpPr>
        <p:spPr>
          <a:xfrm>
            <a:off x="1368425" y="2535238"/>
            <a:ext cx="9647238" cy="2244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本规则适用于依据国家经济社会的发展目标与任务分工，通过公共管理赋予的、集中统一规划且具有一定经济社会功能的区域。包括各级政府（部门）机构批准设立的具有相对固定管辖区域的开发区、保税区、工业园区、科技园区、物流园区、文化产业园区、农业示范区等各类园区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0" name="文本框 16"/>
          <p:cNvSpPr txBox="true"/>
          <p:nvPr/>
        </p:nvSpPr>
        <p:spPr>
          <a:xfrm>
            <a:off x="1241425" y="1404938"/>
            <a:ext cx="14065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编制原则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22534" name="文本框 12"/>
          <p:cNvSpPr txBox="true"/>
          <p:nvPr/>
        </p:nvSpPr>
        <p:spPr>
          <a:xfrm>
            <a:off x="1368425" y="2535238"/>
            <a:ext cx="9647238" cy="3279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唯一性原则。每一个园区仅有一个代码，一个代码只唯一表示一个园区。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系统性原则。园区编码结构能够正确反映园区各信息要素、属性的体系结构。代码结构层次统一、清晰合理。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可扩展性原则。园区编码结构在设计上综合考量，留有适当的后备容量，并考虑扩展后的代码与原代码间的一致性和持续性。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569913" y="1289050"/>
            <a:ext cx="2843213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4" name="文本框 16"/>
          <p:cNvSpPr txBox="true"/>
          <p:nvPr/>
        </p:nvSpPr>
        <p:spPr>
          <a:xfrm>
            <a:off x="476250" y="1404938"/>
            <a:ext cx="29368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代码结构和编码方法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5" name="Shape 540"/>
          <p:cNvSpPr/>
          <p:nvPr/>
        </p:nvSpPr>
        <p:spPr>
          <a:xfrm>
            <a:off x="1282700" y="2343150"/>
            <a:ext cx="1884363" cy="430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lang="zh-CN" altLang="en-US" sz="2800" b="1" strike="noStrike" spc="42" noProof="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代码结构</a:t>
            </a:r>
            <a:endParaRPr kumimoji="0" sz="28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0" name="文本框 108"/>
          <p:cNvSpPr txBox="true"/>
          <p:nvPr/>
        </p:nvSpPr>
        <p:spPr>
          <a:xfrm>
            <a:off x="3251200" y="2297113"/>
            <a:ext cx="54721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r>
              <a:rPr lang="zh-CN" altLang="zh-CN" sz="2800" b="1" dirty="0">
                <a:latin typeface="Arial" panose="02080604020202020204" pitchFamily="34" charset="0"/>
                <a:ea typeface="仿宋_GB2312" panose="02010609030101010101" pitchFamily="49" charset="-122"/>
              </a:rPr>
              <a:t>园区代码为</a:t>
            </a:r>
            <a:r>
              <a:rPr lang="en-US" altLang="zh-CN" sz="28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11</a:t>
            </a:r>
            <a:r>
              <a:rPr lang="zh-CN" altLang="zh-CN" sz="2800" b="1" dirty="0">
                <a:latin typeface="Arial" panose="02080604020202020204" pitchFamily="34" charset="0"/>
                <a:ea typeface="仿宋_GB2312" panose="02010609030101010101" pitchFamily="49" charset="-122"/>
              </a:rPr>
              <a:t>位代码</a:t>
            </a:r>
            <a:r>
              <a:rPr lang="zh-CN" altLang="en-US" sz="2800" b="1" dirty="0">
                <a:latin typeface="Arial" panose="02080604020202020204" pitchFamily="34" charset="0"/>
                <a:ea typeface="仿宋_GB2312" panose="02010609030101010101" pitchFamily="49" charset="-122"/>
              </a:rPr>
              <a:t>，</a:t>
            </a:r>
            <a:r>
              <a:rPr lang="zh-CN" altLang="zh-CN" sz="2800" b="1" dirty="0">
                <a:latin typeface="Arial" panose="02080604020202020204" pitchFamily="34" charset="0"/>
                <a:ea typeface="仿宋_GB2312" panose="02010609030101010101" pitchFamily="49" charset="-122"/>
              </a:rPr>
              <a:t>分为四段</a:t>
            </a:r>
            <a:endParaRPr lang="zh-CN" altLang="en-US" sz="2800" b="1" dirty="0"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2" name="Shape 540"/>
          <p:cNvSpPr/>
          <p:nvPr/>
        </p:nvSpPr>
        <p:spPr>
          <a:xfrm>
            <a:off x="2928938" y="3244850"/>
            <a:ext cx="2152650" cy="368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lvl="0" fontAlgn="base">
              <a:defRPr sz="1800" spc="0">
                <a:solidFill>
                  <a:srgbClr val="000000"/>
                </a:solidFill>
              </a:defRPr>
            </a:pPr>
            <a:r>
              <a:rPr lang="en-US" altLang="zh-CN" sz="2400" b="1" strike="noStrike" spc="42" noProof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××××××</a:t>
            </a:r>
            <a:endParaRPr kumimoji="0" sz="24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Shape 540"/>
          <p:cNvSpPr/>
          <p:nvPr/>
        </p:nvSpPr>
        <p:spPr>
          <a:xfrm>
            <a:off x="1778000" y="3244850"/>
            <a:ext cx="639763" cy="368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lvl="0" fontAlgn="base">
              <a:defRPr sz="1800" spc="0">
                <a:solidFill>
                  <a:srgbClr val="000000"/>
                </a:solidFill>
              </a:defRPr>
            </a:pPr>
            <a:r>
              <a:rPr lang="en-US" altLang="zh-CN" sz="2400" b="1" strike="noStrike" spc="42" noProof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××</a:t>
            </a:r>
            <a:endParaRPr kumimoji="0" sz="24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Shape 540"/>
          <p:cNvSpPr/>
          <p:nvPr/>
        </p:nvSpPr>
        <p:spPr>
          <a:xfrm>
            <a:off x="2514600" y="3244850"/>
            <a:ext cx="317500" cy="368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lvl="0" fontAlgn="base">
              <a:defRPr sz="1800" spc="0">
                <a:solidFill>
                  <a:srgbClr val="000000"/>
                </a:solidFill>
              </a:defRPr>
            </a:pPr>
            <a:r>
              <a:rPr lang="en-US" altLang="zh-CN" sz="2400" b="1" strike="noStrike" spc="42" noProof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0" sz="24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Shape 540"/>
          <p:cNvSpPr/>
          <p:nvPr/>
        </p:nvSpPr>
        <p:spPr>
          <a:xfrm>
            <a:off x="4873625" y="3244850"/>
            <a:ext cx="641350" cy="368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lvl="0" fontAlgn="base">
              <a:defRPr sz="1800" spc="0">
                <a:solidFill>
                  <a:srgbClr val="000000"/>
                </a:solidFill>
              </a:defRPr>
            </a:pPr>
            <a:r>
              <a:rPr lang="en-US" altLang="zh-CN" sz="2400" b="1" strike="noStrike" spc="42" noProof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××</a:t>
            </a:r>
            <a:endParaRPr kumimoji="0" sz="2400" b="1" i="0" u="none" strike="noStrike" kern="1200" cap="none" spc="42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V="true">
            <a:off x="2997200" y="3596005"/>
            <a:ext cx="1758950" cy="13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797050" y="3596005"/>
            <a:ext cx="544830" cy="3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914900" y="3586163"/>
            <a:ext cx="557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499360" y="3599815"/>
            <a:ext cx="3511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2055813" y="3613150"/>
            <a:ext cx="4763" cy="1770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2060575" y="5383213"/>
            <a:ext cx="1301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1" name="文本框 78"/>
          <p:cNvSpPr txBox="true"/>
          <p:nvPr/>
        </p:nvSpPr>
        <p:spPr>
          <a:xfrm>
            <a:off x="3481388" y="5183188"/>
            <a:ext cx="220027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dirty="0">
                <a:latin typeface="黑体" panose="02010609060101010101" charset="-122"/>
                <a:ea typeface="黑体" panose="02010609060101010101" charset="-122"/>
              </a:rPr>
              <a:t>数字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zh-CN" dirty="0">
                <a:latin typeface="黑体" panose="02010609060101010101" charset="-122"/>
                <a:ea typeface="黑体" panose="02010609060101010101" charset="-122"/>
              </a:rPr>
              <a:t>地址码</a:t>
            </a:r>
            <a:r>
              <a:rPr lang="zh-CN" altLang="zh-CN" sz="2000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true">
            <a:off x="2667000" y="3586163"/>
            <a:ext cx="4763" cy="1250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667000" y="4846638"/>
            <a:ext cx="1301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4" name="文本框 112"/>
          <p:cNvSpPr txBox="true"/>
          <p:nvPr/>
        </p:nvSpPr>
        <p:spPr>
          <a:xfrm>
            <a:off x="3481388" y="4608513"/>
            <a:ext cx="2098675" cy="476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indent="406400" algn="just">
              <a:lnSpc>
                <a:spcPts val="3000"/>
              </a:lnSpc>
              <a:spcAft>
                <a:spcPts val="1000"/>
              </a:spcAft>
            </a:pPr>
            <a:r>
              <a:rPr lang="en-US" altLang="zh-CN" sz="1800" dirty="0">
                <a:latin typeface="仿宋_GB2312" panose="02010609030101010101" pitchFamily="49" charset="-122"/>
                <a:ea typeface="宋体" pitchFamily="2" charset="-122"/>
              </a:rPr>
              <a:t> </a:t>
            </a:r>
            <a:r>
              <a:rPr lang="en-US" altLang="zh-CN" sz="1800" dirty="0"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1800" dirty="0">
                <a:latin typeface="黑体" panose="02010609060101010101" charset="-122"/>
                <a:ea typeface="黑体" panose="02010609060101010101" charset="-122"/>
              </a:rPr>
              <a:t>数字</a:t>
            </a:r>
            <a:r>
              <a:rPr lang="en-US" altLang="zh-CN" sz="1800" dirty="0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zh-CN" sz="1800" dirty="0">
                <a:latin typeface="黑体" panose="02010609060101010101" charset="-122"/>
                <a:ea typeface="黑体" panose="02010609060101010101" charset="-122"/>
              </a:rPr>
              <a:t>级别码</a:t>
            </a:r>
            <a:endParaRPr lang="zh-CN" altLang="zh-CN" sz="12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true">
            <a:off x="3860800" y="3613150"/>
            <a:ext cx="4763" cy="814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true">
            <a:off x="3860800" y="4425950"/>
            <a:ext cx="108108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7" name="文本框 111"/>
          <p:cNvSpPr txBox="true"/>
          <p:nvPr/>
        </p:nvSpPr>
        <p:spPr>
          <a:xfrm>
            <a:off x="4551363" y="4133850"/>
            <a:ext cx="2978150" cy="474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indent="406400" algn="just">
              <a:lnSpc>
                <a:spcPts val="3000"/>
              </a:lnSpc>
              <a:spcAft>
                <a:spcPts val="1000"/>
              </a:spcAft>
            </a:pPr>
            <a:r>
              <a:rPr lang="en-US" altLang="zh-CN" sz="1800" dirty="0"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1800" dirty="0">
                <a:latin typeface="黑体" panose="02010609060101010101" charset="-122"/>
                <a:ea typeface="黑体" panose="02010609060101010101" charset="-122"/>
              </a:rPr>
              <a:t>数字）顺序码</a:t>
            </a:r>
            <a:endParaRPr lang="zh-CN" altLang="zh-CN" sz="12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true">
            <a:off x="5191125" y="3603625"/>
            <a:ext cx="6350" cy="469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true">
            <a:off x="5191125" y="4083050"/>
            <a:ext cx="1082675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0" name="Rectangle 39"/>
          <p:cNvSpPr/>
          <p:nvPr/>
        </p:nvSpPr>
        <p:spPr>
          <a:xfrm>
            <a:off x="3654425" y="3821113"/>
            <a:ext cx="477202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false">
            <a:spAutoFit/>
          </a:bodyPr>
          <a:p>
            <a:pPr indent="2743200" eaLnBrk="0" hangingPunct="0">
              <a:buClrTx/>
              <a:buFontTx/>
            </a:pP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数字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分园顺序码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476250" y="1289050"/>
            <a:ext cx="3019425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文本框 16"/>
          <p:cNvSpPr txBox="true"/>
          <p:nvPr/>
        </p:nvSpPr>
        <p:spPr>
          <a:xfrm>
            <a:off x="476250" y="1404938"/>
            <a:ext cx="29368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代码结构和编码方法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24582" name="文本框 12"/>
          <p:cNvSpPr txBox="true"/>
          <p:nvPr/>
        </p:nvSpPr>
        <p:spPr>
          <a:xfrm>
            <a:off x="1368425" y="2535238"/>
            <a:ext cx="9647238" cy="3019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园区代码分为四段：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第一段为第1、2位，是该园区管理机构所在地的省级统计用区划代码。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第二段为第3位，是该园区的级别代码。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第三段为第4至第9位，是该园区的顺序代码。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第四段为第10、11位，是该园区下属分园的顺序代码。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476250" y="1289050"/>
            <a:ext cx="3019425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2" name="文本框 16"/>
          <p:cNvSpPr txBox="true"/>
          <p:nvPr/>
        </p:nvSpPr>
        <p:spPr>
          <a:xfrm>
            <a:off x="476250" y="1404938"/>
            <a:ext cx="29368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代码结构和编码方法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7414" name="文本框 12"/>
          <p:cNvSpPr txBox="true"/>
          <p:nvPr/>
        </p:nvSpPr>
        <p:spPr>
          <a:xfrm>
            <a:off x="1368425" y="2535238"/>
            <a:ext cx="9647238" cy="1985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1.地址码的编码方法。</a:t>
            </a:r>
            <a:endParaRPr lang="zh-CN" altLang="en-US" sz="2800" noProof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6830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r>
              <a:rPr lang="en-US" altLang="zh-CN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    </a:t>
            </a:r>
            <a:r>
              <a:rPr lang="zh-CN" altLang="en-US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园区地址码按照其管理机构所属地域的现行统计用区划代码编制。</a:t>
            </a:r>
            <a:endParaRPr lang="zh-CN" altLang="en-US" sz="2800" noProof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6830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endParaRPr lang="zh-CN" altLang="en-US" sz="2800" noProof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476250" y="1289050"/>
            <a:ext cx="3019425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文本框 16"/>
          <p:cNvSpPr txBox="true"/>
          <p:nvPr/>
        </p:nvSpPr>
        <p:spPr>
          <a:xfrm>
            <a:off x="476250" y="1404938"/>
            <a:ext cx="29368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代码结构和编码方法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7414" name="文本框 12"/>
          <p:cNvSpPr txBox="true"/>
          <p:nvPr/>
        </p:nvSpPr>
        <p:spPr>
          <a:xfrm>
            <a:off x="1368425" y="2535238"/>
            <a:ext cx="9647238" cy="3279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2.级别码的编码方法。</a:t>
            </a:r>
            <a:endParaRPr lang="zh-CN" altLang="en-US" sz="2800" noProof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6830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r>
              <a:rPr lang="en-US" altLang="zh-CN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    </a:t>
            </a:r>
            <a:r>
              <a:rPr lang="zh-CN" altLang="en-US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园区级别码按照批准其成立的机构的级别编制：国务院及国家各部门批准设立的园区为国家级，编为1；省级政府及省级各部门批准设立的园区为省级，编为2；地市级政府及地市级各部门批准设立的园区为地市级，编为3；县级政府及县级各部门批准设立的园区为县级，编为4。</a:t>
            </a:r>
            <a:endParaRPr lang="zh-CN" altLang="en-US" sz="2800" noProof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6830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endParaRPr lang="zh-CN" altLang="en-US" sz="2800" noProof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图片 1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35713" y="5210175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4790"/>
            <a:ext cx="3695065" cy="1155065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161925" y="1289050"/>
            <a:ext cx="5680075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true"/>
          <p:nvPr/>
        </p:nvSpPr>
        <p:spPr>
          <a:xfrm>
            <a:off x="309563" y="1404938"/>
            <a:ext cx="53848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普查登记表调查单位基本情况中的指标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9222" name="文本框 12"/>
          <p:cNvSpPr txBox="true"/>
          <p:nvPr/>
        </p:nvSpPr>
        <p:spPr>
          <a:xfrm>
            <a:off x="1377950" y="2282825"/>
            <a:ext cx="9647238" cy="3967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36830" indent="0" algn="just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r>
              <a:rPr lang="en-US" altLang="zh-CN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单位所在园区详细名称</a:t>
            </a:r>
            <a:r>
              <a:rPr lang="en-US" altLang="zh-CN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 </a:t>
            </a: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所在园区代码</a:t>
            </a:r>
            <a:r>
              <a:rPr lang="en-US" altLang="zh-CN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6830" indent="0" algn="just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r>
              <a:rPr lang="en-US" altLang="zh-CN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单位所在园区详细名称</a:t>
            </a:r>
            <a:r>
              <a:rPr lang="en-US" altLang="zh-CN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所在园区代码</a:t>
            </a:r>
            <a:r>
              <a:rPr lang="en-US" altLang="zh-CN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en-US" altLang="zh-CN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6830" indent="0" algn="just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r>
              <a:rPr lang="en-US" altLang="zh-CN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单位所在园区详细名称</a:t>
            </a:r>
            <a:r>
              <a:rPr lang="en-US" altLang="zh-CN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所在园区代码</a:t>
            </a:r>
            <a:r>
              <a:rPr lang="en-US" altLang="zh-CN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endParaRPr lang="en-US" altLang="zh-CN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6830" indent="0" algn="just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endParaRPr lang="en-US" altLang="zh-CN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6830" indent="0" algn="just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这些指标不用调查单位填写，通过省级统计机构在相关管理系统中设置好园区名录，导入园区管理的单位名录，关联后自动生成。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6830" indent="0" algn="just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476250" y="1289050"/>
            <a:ext cx="3019425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文本框 16"/>
          <p:cNvSpPr txBox="true"/>
          <p:nvPr/>
        </p:nvSpPr>
        <p:spPr>
          <a:xfrm>
            <a:off x="476250" y="1404938"/>
            <a:ext cx="29368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代码结构和编码方法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7414" name="文本框 12"/>
          <p:cNvSpPr txBox="true"/>
          <p:nvPr/>
        </p:nvSpPr>
        <p:spPr>
          <a:xfrm>
            <a:off x="1368425" y="2535238"/>
            <a:ext cx="9647238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3.顺序码的编码方法。</a:t>
            </a:r>
            <a:endParaRPr lang="zh-CN" altLang="en-US" sz="2800" noProof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6830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r>
              <a:rPr lang="en-US" altLang="zh-CN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    </a:t>
            </a:r>
            <a:r>
              <a:rPr lang="zh-CN" altLang="en-US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地址码和级别码都相同的园区，其顺序码按照000001～999999由小到大的顺序编制。</a:t>
            </a:r>
            <a:endParaRPr lang="zh-CN" altLang="en-US" sz="2800" noProof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476250" y="1289050"/>
            <a:ext cx="3019425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文本框 16"/>
          <p:cNvSpPr txBox="true"/>
          <p:nvPr/>
        </p:nvSpPr>
        <p:spPr>
          <a:xfrm>
            <a:off x="476250" y="1404938"/>
            <a:ext cx="29368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代码结构和编码方法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7414" name="文本框 12"/>
          <p:cNvSpPr txBox="true"/>
          <p:nvPr/>
        </p:nvSpPr>
        <p:spPr>
          <a:xfrm>
            <a:off x="1368425" y="2535238"/>
            <a:ext cx="9647238" cy="2332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4.分园顺序码的编码方法。</a:t>
            </a:r>
            <a:endParaRPr lang="zh-CN" altLang="en-US" sz="2800" noProof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6830">
              <a:spcBef>
                <a:spcPct val="20000"/>
              </a:spcBef>
              <a:buClrTx/>
              <a:buSzPct val="85000"/>
              <a:buFont typeface="Wingdings" panose="05000000000000000000" charset="0"/>
            </a:pPr>
            <a:r>
              <a:rPr lang="en-US" altLang="zh-CN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    </a:t>
            </a:r>
            <a:r>
              <a:rPr lang="zh-CN" altLang="en-US" sz="2800" noProof="1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分园是指归该园区管理且有独立管理机构的下属分部园区，其顺序码按照01～99由小到大的顺序编制。园区没有分园，则分园顺序码编制为00；有分园的主园区，分园顺序码编制为99。</a:t>
            </a:r>
            <a:endParaRPr lang="zh-CN" altLang="en-US" sz="2800" noProof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476250" y="1289050"/>
            <a:ext cx="3019425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698" name="文本框 16"/>
          <p:cNvSpPr txBox="true"/>
          <p:nvPr/>
        </p:nvSpPr>
        <p:spPr>
          <a:xfrm>
            <a:off x="1241425" y="1404938"/>
            <a:ext cx="14065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注意事项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29702" name="文本框 12"/>
          <p:cNvSpPr txBox="true"/>
          <p:nvPr/>
        </p:nvSpPr>
        <p:spPr>
          <a:xfrm>
            <a:off x="1368425" y="2535238"/>
            <a:ext cx="9647238" cy="2762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如果园区存在一个园区有多块牌子、多个名称的情况，编制园区代码时，选其级别相对较高的园区名称，或者自行规定（级别都相同）以其中一个名称作为该园区的名称，并按照此园区名称批准成立的单位级别编制园区级别码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494030" indent="-4572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</a:pPr>
            <a:r>
              <a:rPr lang="zh-CN" altLang="en-US" sz="2800" dirty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如果存在一个单位属于多个园区的情况，编制园区管理单位名录时，可以将该单位编入最多三个园区管理单位名录。</a:t>
            </a:r>
            <a:endParaRPr lang="zh-CN" altLang="en-US" sz="2800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文本框 62"/>
          <p:cNvSpPr txBox="true"/>
          <p:nvPr/>
        </p:nvSpPr>
        <p:spPr>
          <a:xfrm>
            <a:off x="4441825" y="2686050"/>
            <a:ext cx="4214813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r>
              <a:rPr lang="zh-CN" altLang="en-US" sz="80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谢</a:t>
            </a:r>
            <a:r>
              <a:rPr lang="en-US" altLang="zh-CN" sz="80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   </a:t>
            </a:r>
            <a:r>
              <a:rPr lang="zh-CN" altLang="en-US" sz="80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谢！</a:t>
            </a:r>
            <a:r>
              <a:rPr lang="zh-CN" altLang="en-US" sz="66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 </a:t>
            </a:r>
            <a:endParaRPr lang="zh-CN" altLang="en-US" sz="66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069" name="矩形 1068"/>
          <p:cNvSpPr/>
          <p:nvPr/>
        </p:nvSpPr>
        <p:spPr>
          <a:xfrm>
            <a:off x="10906125" y="423703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0637838" y="4008438"/>
            <a:ext cx="474663" cy="474663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262063" y="2146300"/>
            <a:ext cx="474663" cy="474663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460500" y="2386013"/>
            <a:ext cx="474663" cy="474663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-224790"/>
            <a:ext cx="3695065" cy="11550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图片 1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35713" y="5210175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4" name="组合 34"/>
          <p:cNvGrpSpPr/>
          <p:nvPr/>
        </p:nvGrpSpPr>
        <p:grpSpPr>
          <a:xfrm>
            <a:off x="2794000" y="2281238"/>
            <a:ext cx="576263" cy="576262"/>
            <a:chOff x="1131485" y="2234042"/>
            <a:chExt cx="1607262" cy="1607262"/>
          </a:xfrm>
        </p:grpSpPr>
        <p:sp>
          <p:nvSpPr>
            <p:cNvPr id="25" name="椭圆 24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241297" y="2343856"/>
              <a:ext cx="1387637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87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839090" y="366042"/>
                </a:cxn>
                <a:cxn ang="0">
                  <a:pos x="863104" y="366042"/>
                </a:cxn>
                <a:cxn ang="0">
                  <a:pos x="902746" y="441180"/>
                </a:cxn>
                <a:cxn ang="0">
                  <a:pos x="706823" y="736389"/>
                </a:cxn>
                <a:cxn ang="0">
                  <a:pos x="660701" y="759273"/>
                </a:cxn>
                <a:cxn ang="0">
                  <a:pos x="545586" y="759273"/>
                </a:cxn>
                <a:cxn ang="0">
                  <a:pos x="545586" y="852336"/>
                </a:cxn>
                <a:cxn ang="0">
                  <a:pos x="530339" y="877509"/>
                </a:cxn>
                <a:cxn ang="0">
                  <a:pos x="516236" y="880942"/>
                </a:cxn>
                <a:cxn ang="0">
                  <a:pos x="498320" y="875602"/>
                </a:cxn>
                <a:cxn ang="0">
                  <a:pos x="408745" y="814959"/>
                </a:cxn>
                <a:cxn ang="0">
                  <a:pos x="321074" y="875602"/>
                </a:cxn>
                <a:cxn ang="0">
                  <a:pos x="289056" y="877509"/>
                </a:cxn>
                <a:cxn ang="0">
                  <a:pos x="272665" y="852336"/>
                </a:cxn>
                <a:cxn ang="0">
                  <a:pos x="272665" y="619678"/>
                </a:cxn>
                <a:cxn ang="0">
                  <a:pos x="321837" y="521275"/>
                </a:cxn>
                <a:cxn ang="0">
                  <a:pos x="337465" y="517080"/>
                </a:cxn>
                <a:cxn ang="0">
                  <a:pos x="577605" y="517080"/>
                </a:cxn>
                <a:cxn ang="0">
                  <a:pos x="544824" y="637986"/>
                </a:cxn>
                <a:cxn ang="0">
                  <a:pos x="632113" y="637986"/>
                </a:cxn>
                <a:cxn ang="0">
                  <a:pos x="839090" y="366042"/>
                </a:cxn>
                <a:cxn ang="0">
                  <a:pos x="620142" y="13"/>
                </a:cxn>
                <a:cxn ang="0">
                  <a:pos x="832163" y="13977"/>
                </a:cxn>
                <a:cxn ang="0">
                  <a:pos x="870659" y="89869"/>
                </a:cxn>
                <a:cxn ang="0">
                  <a:pos x="630157" y="403735"/>
                </a:cxn>
                <a:cxn ang="0">
                  <a:pos x="586707" y="424329"/>
                </a:cxn>
                <a:cxn ang="0">
                  <a:pos x="224239" y="424329"/>
                </a:cxn>
                <a:cxn ang="0">
                  <a:pos x="116756" y="556282"/>
                </a:cxn>
                <a:cxn ang="0">
                  <a:pos x="182694" y="632175"/>
                </a:cxn>
                <a:cxn ang="0">
                  <a:pos x="211661" y="637895"/>
                </a:cxn>
                <a:cxn ang="0">
                  <a:pos x="211661" y="759170"/>
                </a:cxn>
                <a:cxn ang="0">
                  <a:pos x="5462" y="581071"/>
                </a:cxn>
                <a:cxn ang="0">
                  <a:pos x="6605" y="480390"/>
                </a:cxn>
                <a:cxn ang="0">
                  <a:pos x="275693" y="68131"/>
                </a:cxn>
                <a:cxn ang="0">
                  <a:pos x="356877" y="23130"/>
                </a:cxn>
                <a:cxn ang="0">
                  <a:pos x="620142" y="13"/>
                </a:cxn>
              </a:cxnLst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8" name="组合 35"/>
          <p:cNvGrpSpPr/>
          <p:nvPr/>
        </p:nvGrpSpPr>
        <p:grpSpPr>
          <a:xfrm>
            <a:off x="2794000" y="3883025"/>
            <a:ext cx="574675" cy="576263"/>
            <a:chOff x="3209823" y="2234042"/>
            <a:chExt cx="1607262" cy="1607262"/>
          </a:xfrm>
        </p:grpSpPr>
        <p:sp>
          <p:nvSpPr>
            <p:cNvPr id="26" name="椭圆 25"/>
            <p:cNvSpPr/>
            <p:nvPr/>
          </p:nvSpPr>
          <p:spPr>
            <a:xfrm>
              <a:off x="3209823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319637" y="2343856"/>
              <a:ext cx="1387635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3551242" y="2597423"/>
              <a:ext cx="924424" cy="880500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7192" name="文本框 39"/>
          <p:cNvSpPr txBox="true"/>
          <p:nvPr/>
        </p:nvSpPr>
        <p:spPr>
          <a:xfrm>
            <a:off x="3594100" y="2338388"/>
            <a:ext cx="141605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r>
              <a:rPr lang="zh-CN" altLang="en-US" sz="24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第一部分</a:t>
            </a:r>
            <a:endParaRPr lang="zh-CN" altLang="en-US" sz="24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7193" name="文本框 40"/>
          <p:cNvSpPr txBox="true"/>
          <p:nvPr/>
        </p:nvSpPr>
        <p:spPr>
          <a:xfrm>
            <a:off x="3618865" y="3940175"/>
            <a:ext cx="14160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r>
              <a:rPr lang="zh-CN" altLang="en-US" sz="2400" b="1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第二部分</a:t>
            </a:r>
            <a:endParaRPr lang="zh-CN" altLang="en-US" sz="24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7197" name="文本框 44"/>
          <p:cNvSpPr txBox="true"/>
          <p:nvPr/>
        </p:nvSpPr>
        <p:spPr>
          <a:xfrm>
            <a:off x="5210175" y="2208213"/>
            <a:ext cx="38719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4B649F"/>
                </a:solidFill>
                <a:sym typeface="+mn-ea"/>
              </a:rPr>
              <a:t>园区名录的设置</a:t>
            </a:r>
            <a:endParaRPr lang="zh-CN" altLang="en-US" sz="20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7200" name="文本框 44"/>
          <p:cNvSpPr txBox="true"/>
          <p:nvPr/>
        </p:nvSpPr>
        <p:spPr>
          <a:xfrm>
            <a:off x="5210175" y="3810635"/>
            <a:ext cx="48031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4B649F"/>
                </a:solidFill>
                <a:sym typeface="+mn-ea"/>
              </a:rPr>
              <a:t>园区代码编制规则（试行）介绍</a:t>
            </a:r>
            <a:endParaRPr lang="zh-CN" altLang="en-US" sz="2000" b="1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4790"/>
            <a:ext cx="3695065" cy="1155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2"/>
          <p:cNvSpPr txBox="true"/>
          <p:nvPr/>
        </p:nvSpPr>
        <p:spPr>
          <a:xfrm>
            <a:off x="3040063" y="2216150"/>
            <a:ext cx="57086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4B649F"/>
                </a:solidFill>
                <a:latin typeface="Arial" panose="02080604020202020204" pitchFamily="34" charset="0"/>
                <a:ea typeface="微软雅黑" pitchFamily="34" charset="-122"/>
              </a:rPr>
              <a:t>第一部分</a:t>
            </a:r>
            <a:endParaRPr lang="zh-CN" altLang="en-US" sz="4800" dirty="0">
              <a:solidFill>
                <a:srgbClr val="4B649F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pic>
        <p:nvPicPr>
          <p:cNvPr id="8195" name="图片 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55" y="0"/>
            <a:ext cx="6002655" cy="1688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2"/>
          <p:cNvSpPr txBox="true"/>
          <p:nvPr/>
        </p:nvSpPr>
        <p:spPr>
          <a:xfrm>
            <a:off x="3040380" y="3614738"/>
            <a:ext cx="570865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ctr"/>
            <a:r>
              <a:rPr lang="zh-CN" altLang="en-US" sz="4800" dirty="0">
                <a:solidFill>
                  <a:srgbClr val="336699"/>
                </a:solidFill>
                <a:latin typeface="微软雅黑" pitchFamily="34" charset="-122"/>
                <a:sym typeface="微软雅黑" pitchFamily="34" charset="-122"/>
              </a:rPr>
              <a:t>园区名录的设置</a:t>
            </a:r>
            <a:endParaRPr lang="zh-CN" altLang="en-US" sz="4800" b="1" dirty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476250" y="1289050"/>
            <a:ext cx="3235325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16"/>
          <p:cNvSpPr txBox="true"/>
          <p:nvPr/>
        </p:nvSpPr>
        <p:spPr>
          <a:xfrm>
            <a:off x="476250" y="1404938"/>
            <a:ext cx="29384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园区名录有哪些字段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1368425" y="2535238"/>
            <a:ext cx="9647238" cy="233203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93395" marR="0" indent="-457200" defTabSz="9144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 dirty="0" smtClean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“园区代码”，“园区名称”，“是否有统计用区划代码：是、否”，“是否有县级统计用区划代码：是、否”，“有统计用区划代码的园区填写具体统计用区划代码（12位）”，“三个灵活字段”。</a:t>
            </a: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  <a:p>
            <a:pPr marL="36195" marR="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476250" y="1289050"/>
            <a:ext cx="3235325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4" name="文本框 16"/>
          <p:cNvSpPr txBox="true"/>
          <p:nvPr/>
        </p:nvSpPr>
        <p:spPr>
          <a:xfrm>
            <a:off x="1241425" y="1404938"/>
            <a:ext cx="14081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园区代码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368425" y="2535238"/>
            <a:ext cx="9647238" cy="1038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93395" marR="0" indent="-457200" defTabSz="9144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 dirty="0" smtClean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园区代码按照《园区代码编制规则》（试行）编写。</a:t>
            </a: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sym typeface="+mn-ea"/>
            </a:endParaRPr>
          </a:p>
          <a:p>
            <a:pPr marL="36195" marR="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476250" y="1289050"/>
            <a:ext cx="3235325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8" name="文本框 16"/>
          <p:cNvSpPr txBox="true"/>
          <p:nvPr/>
        </p:nvSpPr>
        <p:spPr>
          <a:xfrm>
            <a:off x="1241425" y="1404938"/>
            <a:ext cx="14081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园区名称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368425" y="2535238"/>
            <a:ext cx="9647238" cy="1038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93395" marR="0" indent="-457200" defTabSz="9144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 dirty="0" smtClean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园区名称按照园区批复设立的实际名称填写。</a:t>
            </a: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sym typeface="+mn-ea"/>
            </a:endParaRPr>
          </a:p>
          <a:p>
            <a:pPr marL="36195" marR="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125413" y="1289050"/>
            <a:ext cx="573405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2" name="文本框 16"/>
          <p:cNvSpPr txBox="true"/>
          <p:nvPr/>
        </p:nvSpPr>
        <p:spPr>
          <a:xfrm>
            <a:off x="531813" y="1404938"/>
            <a:ext cx="446881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是否有统计用区划代码：是、否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368425" y="2535238"/>
            <a:ext cx="9647238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93395" marR="0" indent="-457200" defTabSz="9144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 dirty="0" smtClean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在统计区域库系统中、按照统计用区划管理的园区填“是”，否则填“否”。</a:t>
            </a: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sym typeface="+mn-ea"/>
            </a:endParaRPr>
          </a:p>
          <a:p>
            <a:pPr marL="36195" marR="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1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fals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125413" y="1289050"/>
            <a:ext cx="573405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6" name="文本框 16"/>
          <p:cNvSpPr txBox="true"/>
          <p:nvPr/>
        </p:nvSpPr>
        <p:spPr>
          <a:xfrm>
            <a:off x="227013" y="1404938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80604020202020204" pitchFamily="34" charset="0"/>
                <a:ea typeface="微软雅黑" pitchFamily="34" charset="-122"/>
              </a:rPr>
              <a:t>是否有县级统计用区划代码：是、否</a:t>
            </a:r>
            <a:endParaRPr lang="zh-CN" altLang="en-US" sz="2400" b="1" dirty="0">
              <a:solidFill>
                <a:schemeClr val="bg1"/>
              </a:solidFill>
              <a:latin typeface="Arial" panose="02080604020202020204" pitchFamily="34" charset="0"/>
              <a:ea typeface="微软雅黑" pitchFamily="34" charset="-122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1368425" y="2535238"/>
            <a:ext cx="9647238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93395" marR="0" indent="-457200" defTabSz="914400"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 dirty="0" smtClean="0">
                <a:solidFill>
                  <a:srgbClr val="336699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在县级统计用区划（六位代码）中的园区（即统计用区划县级代码为71—80）填“是”，否则填“否”。</a:t>
            </a: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sym typeface="+mn-ea"/>
            </a:endParaRPr>
          </a:p>
          <a:p>
            <a:pPr marL="36195" marR="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zh-CN" altLang="en-US" sz="2800" noProof="1" dirty="0" smtClean="0">
              <a:solidFill>
                <a:srgbClr val="336699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1657</Words>
  <Application>WPS 演示</Application>
  <PresentationFormat>宽屏</PresentationFormat>
  <Paragraphs>139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宋体</vt:lpstr>
      <vt:lpstr>Wingdings</vt:lpstr>
      <vt:lpstr>Nimbus Roman No9 L</vt:lpstr>
      <vt:lpstr>微软雅黑</vt:lpstr>
      <vt:lpstr>黑体</vt:lpstr>
      <vt:lpstr>Wingdings</vt:lpstr>
      <vt:lpstr>Calibri</vt:lpstr>
      <vt:lpstr>DejaVu Sans</vt:lpstr>
      <vt:lpstr>方正书宋_GBK</vt:lpstr>
      <vt:lpstr>Oswald Light</vt:lpstr>
      <vt:lpstr>仿宋_GB2312</vt:lpstr>
      <vt:lpstr>宋体</vt:lpstr>
      <vt:lpstr>Arial Unicode MS</vt:lpstr>
      <vt:lpstr>微软雅黑</vt:lpstr>
      <vt:lpstr>汉仪仿宋S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madonghua</cp:lastModifiedBy>
  <cp:revision>44</cp:revision>
  <dcterms:created xsi:type="dcterms:W3CDTF">2023-03-31T06:59:21Z</dcterms:created>
  <dcterms:modified xsi:type="dcterms:W3CDTF">2023-03-31T06:59:21Z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2052-11.8.2.9958</vt:lpwstr>
  </property>
</Properties>
</file>