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sldIdLst>
    <p:sldId id="256" r:id="rId8"/>
    <p:sldId id="262" r:id="rId9"/>
    <p:sldId id="263" r:id="rId10"/>
    <p:sldId id="330" r:id="rId11"/>
    <p:sldId id="353" r:id="rId12"/>
    <p:sldId id="352" r:id="rId13"/>
    <p:sldId id="344" r:id="rId14"/>
    <p:sldId id="345" r:id="rId15"/>
    <p:sldId id="326" r:id="rId16"/>
    <p:sldId id="338" r:id="rId17"/>
    <p:sldId id="329" r:id="rId18"/>
    <p:sldId id="339" r:id="rId19"/>
    <p:sldId id="340" r:id="rId20"/>
    <p:sldId id="341" r:id="rId21"/>
    <p:sldId id="343" r:id="rId22"/>
    <p:sldId id="321" r:id="rId23"/>
    <p:sldId id="347" r:id="rId24"/>
    <p:sldId id="349" r:id="rId25"/>
    <p:sldId id="348" r:id="rId26"/>
    <p:sldId id="281" r:id="rId2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182"/>
        <p:guide pos="291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63.xml"/><Relationship Id="rId5" Type="http://schemas.openxmlformats.org/officeDocument/2006/relationships/image" Target="../media/image8.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7.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9.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true"/>
          <p:nvPr/>
        </p:nvSpPr>
        <p:spPr>
          <a:xfrm>
            <a:off x="1394143" y="3048635"/>
            <a:ext cx="9402762" cy="1337945"/>
          </a:xfrm>
          <a:prstGeom prst="rect">
            <a:avLst/>
          </a:prstGeom>
          <a:noFill/>
          <a:ln w="9525">
            <a:noFill/>
          </a:ln>
        </p:spPr>
        <p:txBody>
          <a:bodyPr wrap="square" anchor="t" anchorCtr="false">
            <a:spAutoFit/>
          </a:bodyPr>
          <a:p>
            <a:pPr algn="ctr">
              <a:lnSpc>
                <a:spcPct val="150000"/>
              </a:lnSpc>
            </a:pPr>
            <a:r>
              <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劳动工资统计报表</a:t>
            </a:r>
            <a:endPar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937750" y="466248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726613" y="442436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02953" y="4926648"/>
            <a:ext cx="5802312" cy="398780"/>
          </a:xfrm>
          <a:prstGeom prst="rect">
            <a:avLst/>
          </a:prstGeom>
          <a:noFill/>
          <a:ln w="9525">
            <a:noFill/>
          </a:ln>
        </p:spPr>
        <p:txBody>
          <a:bodyPr wrap="square" anchor="t" anchorCtr="false">
            <a:spAutoFit/>
          </a:bodyPr>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国务院第五次全国经济普查领导小组办公室</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p>
            <a:pPr marR="0" defTabSz="914400">
              <a:buClrTx/>
              <a:buSzTx/>
              <a:buFontTx/>
              <a:buNone/>
            </a:pPr>
            <a:r>
              <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第五次全国经济普查综合试点培训</a:t>
            </a:r>
            <a:endPar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2722245" y="92964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3324066" y="1006158"/>
            <a:ext cx="14020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核心指标</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custDataLst>
              <p:tags r:id="rId3"/>
            </p:custDataLst>
          </p:nvPr>
        </p:nvSpPr>
        <p:spPr>
          <a:xfrm>
            <a:off x="3449320" y="1948815"/>
            <a:ext cx="4442460" cy="2656205"/>
          </a:xfrm>
          <a:prstGeom prst="rect">
            <a:avLst/>
          </a:prstGeom>
          <a:noFill/>
        </p:spPr>
        <p:txBody>
          <a:bodyPr wrap="square" rtlCol="0">
            <a:spAutoFit/>
          </a:bodyPr>
          <a:p>
            <a:pPr marL="36195" marR="0" algn="l" defTabSz="914400">
              <a:lnSpc>
                <a:spcPts val="5000"/>
              </a:lnSpc>
              <a:spcBef>
                <a:spcPts val="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sym typeface="+mn-ea"/>
              </a:rPr>
              <a:t>   </a:t>
            </a:r>
            <a:r>
              <a:rPr lang="en-US" altLang="zh-CN" sz="2800" noProof="1" dirty="0" smtClean="0">
                <a:solidFill>
                  <a:schemeClr val="tx1"/>
                </a:solidFill>
                <a:latin typeface="微软雅黑" panose="020B0503020204020204" pitchFamily="34" charset="-122"/>
                <a:ea typeface="微软雅黑" panose="020B0503020204020204" pitchFamily="34" charset="-122"/>
                <a:sym typeface="+mn-ea"/>
              </a:rPr>
              <a:t> </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从业人员期末人数</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algn="l" defTabSz="914400">
              <a:lnSpc>
                <a:spcPts val="5000"/>
              </a:lnSpc>
              <a:spcBef>
                <a:spcPts val="0"/>
              </a:spcBef>
              <a:buClrTx/>
              <a:buSzPct val="85000"/>
              <a:buFont typeface="Wingdings" panose="05000000000000000000" charset="0"/>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 </a:t>
            </a:r>
            <a:r>
              <a:rPr lang="en-US" altLang="zh-CN" sz="2800" noProof="1" dirty="0" smtClean="0">
                <a:solidFill>
                  <a:srgbClr val="336699"/>
                </a:solidFill>
                <a:latin typeface="微软雅黑" panose="020B0503020204020204" pitchFamily="34" charset="-122"/>
                <a:ea typeface="微软雅黑" panose="020B0503020204020204" pitchFamily="34" charset="-122"/>
                <a:sym typeface="+mn-ea"/>
              </a:rPr>
              <a:t>   </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从业人员平均人数</a:t>
            </a:r>
            <a:endParaRPr lang="en-US" altLang="zh-CN"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algn="l" defTabSz="914400">
              <a:lnSpc>
                <a:spcPts val="5000"/>
              </a:lnSpc>
              <a:spcBef>
                <a:spcPts val="0"/>
              </a:spcBef>
              <a:buClrTx/>
              <a:buSzPct val="85000"/>
              <a:buFont typeface="Wingdings" panose="05000000000000000000" charset="0"/>
              <a:defRPr/>
            </a:pPr>
            <a:r>
              <a:rPr lang="en-US" altLang="zh-CN" sz="2800" noProof="1" dirty="0" smtClean="0">
                <a:solidFill>
                  <a:srgbClr val="336699"/>
                </a:solidFill>
                <a:latin typeface="微软雅黑" panose="020B0503020204020204" pitchFamily="34" charset="-122"/>
                <a:ea typeface="微软雅黑" panose="020B0503020204020204" pitchFamily="34" charset="-122"/>
                <a:sym typeface="+mn-ea"/>
              </a:rPr>
              <a:t>    </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从业人员工资总额</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algn="l" defTabSz="914400">
              <a:lnSpc>
                <a:spcPts val="5000"/>
              </a:lnSpc>
              <a:spcBef>
                <a:spcPts val="0"/>
              </a:spcBef>
              <a:buClrTx/>
              <a:buSzPct val="85000"/>
              <a:buFont typeface="Wingdings" panose="05000000000000000000" charset="0"/>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 </a:t>
            </a:r>
            <a:r>
              <a:rPr lang="en-US" altLang="zh-CN" sz="2800" noProof="1" dirty="0" smtClean="0">
                <a:solidFill>
                  <a:srgbClr val="336699"/>
                </a:solidFill>
                <a:latin typeface="微软雅黑" panose="020B0503020204020204" pitchFamily="34" charset="-122"/>
                <a:ea typeface="微软雅黑" panose="020B0503020204020204" pitchFamily="34" charset="-122"/>
                <a:sym typeface="+mn-ea"/>
              </a:rPr>
              <a:t>   </a:t>
            </a: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从业人员平均工资</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true"/>
          <p:nvPr>
            <p:custDataLst>
              <p:tags r:id="rId4"/>
            </p:custDataLst>
          </p:nvPr>
        </p:nvSpPr>
        <p:spPr>
          <a:xfrm>
            <a:off x="2562225" y="5233670"/>
            <a:ext cx="6924040" cy="452755"/>
          </a:xfrm>
          <a:prstGeom prst="rect">
            <a:avLst/>
          </a:prstGeom>
          <a:solidFill>
            <a:schemeClr val="bg2"/>
          </a:solidFill>
          <a:ln w="12700" cmpd="sng">
            <a:solidFill>
              <a:schemeClr val="bg2">
                <a:lumMod val="90000"/>
              </a:schemeClr>
            </a:solidFill>
            <a:prstDash val="solid"/>
          </a:ln>
        </p:spPr>
        <p:txBody>
          <a:bodyPr wrap="square" rtlCol="0">
            <a:noAutofit/>
          </a:bodyPr>
          <a:p>
            <a:pPr marR="0" defTabSz="914400">
              <a:lnSpc>
                <a:spcPct val="100000"/>
              </a:lnSpc>
              <a:spcBef>
                <a:spcPts val="0"/>
              </a:spcBef>
              <a:buClrTx/>
              <a:buSzPct val="85000"/>
              <a:buFont typeface="Wingdings" panose="05000000000000000000" charset="0"/>
              <a:defRPr/>
            </a:pPr>
            <a:r>
              <a:rPr lang="zh-CN" sz="2000" noProof="1" dirty="0" smtClean="0">
                <a:solidFill>
                  <a:srgbClr val="336699"/>
                </a:solidFill>
                <a:latin typeface="微软雅黑" panose="020B0503020204020204" pitchFamily="34" charset="-122"/>
                <a:ea typeface="微软雅黑" panose="020B0503020204020204" pitchFamily="34" charset="-122"/>
                <a:sym typeface="+mn-ea"/>
              </a:rPr>
              <a:t>《关于劳动工资统计中从业人员和工资总额范围的具体解释》</a:t>
            </a:r>
            <a:endParaRPr lang="zh-CN" sz="2000" noProof="1" dirty="0"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10406" y="1404938"/>
            <a:ext cx="26212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从业人员期末人数</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44128"/>
            <a:ext cx="9647238" cy="3322955"/>
          </a:xfrm>
          <a:prstGeom prst="rect">
            <a:avLst/>
          </a:prstGeom>
          <a:noFill/>
        </p:spPr>
        <p:txBody>
          <a:bodyPr wrap="square" rtlCol="0">
            <a:spAutoFit/>
          </a:bodyPr>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指月度或年度最后一日在本单位工作，并取得工资或其他形式劳动报酬的人员数。</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该指标为</a:t>
            </a:r>
            <a:r>
              <a:rPr lang="zh-CN" altLang="en-US" sz="2800" b="1" spc="200">
                <a:solidFill>
                  <a:schemeClr val="accent5">
                    <a:lumMod val="75000"/>
                  </a:schemeClr>
                </a:solidFill>
                <a:uFillTx/>
                <a:sym typeface="+mn-ea"/>
              </a:rPr>
              <a:t>时点指标</a:t>
            </a:r>
            <a:r>
              <a:rPr lang="zh-CN" altLang="en-US" sz="2800" dirty="0" smtClean="0">
                <a:solidFill>
                  <a:srgbClr val="336699"/>
                </a:solidFill>
                <a:latin typeface="微软雅黑" panose="020B0503020204020204" pitchFamily="34" charset="-122"/>
                <a:sym typeface="+mn-ea"/>
              </a:rPr>
              <a:t>，</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是在岗职工、劳务派遣人员及其他从业人员之和。</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lnSpc>
                <a:spcPct val="150000"/>
              </a:lnSpc>
              <a:spcBef>
                <a:spcPts val="0"/>
              </a:spcBef>
              <a:buClrTx/>
              <a:buSzPct val="85000"/>
              <a:buFont typeface="Wingdings" panose="05000000000000000000" charset="0"/>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015206" y="1404938"/>
            <a:ext cx="20116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按人员类型分</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custDataLst>
              <p:tags r:id="rId3"/>
            </p:custDataLst>
          </p:nvPr>
        </p:nvSpPr>
        <p:spPr>
          <a:xfrm>
            <a:off x="836295" y="2221865"/>
            <a:ext cx="5506720" cy="3780155"/>
          </a:xfrm>
          <a:prstGeom prst="rect">
            <a:avLst/>
          </a:prstGeom>
          <a:noFill/>
        </p:spPr>
        <p:txBody>
          <a:bodyPr wrap="square" rtlCol="0">
            <a:noAutofit/>
          </a:bodyPr>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dirty="0" smtClean="0">
                <a:solidFill>
                  <a:srgbClr val="336699"/>
                </a:solidFill>
                <a:latin typeface="微软雅黑" panose="020B0503020204020204" pitchFamily="34" charset="-122"/>
                <a:ea typeface="微软雅黑" panose="020B0503020204020204" pitchFamily="34" charset="-122"/>
                <a:sym typeface="+mn-ea"/>
              </a:rPr>
              <a:t>1. </a:t>
            </a:r>
            <a:r>
              <a:rPr lang="zh-CN" altLang="en-US" sz="2800" b="1" noProof="1" dirty="0" smtClean="0">
                <a:solidFill>
                  <a:srgbClr val="336699"/>
                </a:solidFill>
                <a:latin typeface="微软雅黑" panose="020B0503020204020204" pitchFamily="34" charset="-122"/>
                <a:ea typeface="微软雅黑" panose="020B0503020204020204" pitchFamily="34" charset="-122"/>
                <a:sym typeface="+mn-ea"/>
              </a:rPr>
              <a:t>在岗职工</a:t>
            </a:r>
            <a:endParaRPr lang="zh-CN" altLang="en-US" sz="2800" b="1" noProof="1" dirty="0" smtClean="0">
              <a:solidFill>
                <a:srgbClr val="336699"/>
              </a:solidFill>
              <a:latin typeface="微软雅黑" panose="020B0503020204020204" pitchFamily="34" charset="-122"/>
              <a:ea typeface="微软雅黑" panose="020B0503020204020204" pitchFamily="34" charset="-122"/>
              <a:sym typeface="+mn-ea"/>
            </a:endParaRPr>
          </a:p>
          <a:p>
            <a:pPr marR="0" indent="609600"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4158780845"/>
                </a:ext>
              </a:extLst>
            </a:pPr>
            <a:r>
              <a:rPr lang="en-US" altLang="zh-CN" sz="2400" noProof="1" dirty="0" smtClean="0">
                <a:solidFill>
                  <a:srgbClr val="336699"/>
                </a:solidFill>
                <a:latin typeface="微软雅黑" panose="020B0503020204020204" pitchFamily="34" charset="-122"/>
                <a:ea typeface="微软雅黑" panose="020B0503020204020204" pitchFamily="34" charset="-122"/>
                <a:sym typeface="+mn-ea"/>
              </a:rPr>
              <a:t>指在本单位工作且与本单位签订劳动合同，并由单位支付各项工资和社会保险、住房公积金的人员，以及上述人员中由于学习、病伤、产假等原因暂未工作仍由单位支付工资的人员</a:t>
            </a:r>
            <a:r>
              <a:rPr lang="zh-CN" altLang="en-US" sz="2400" noProof="1" dirty="0" smtClean="0">
                <a:solidFill>
                  <a:srgbClr val="336699"/>
                </a:solidFill>
                <a:latin typeface="微软雅黑" panose="020B0503020204020204" pitchFamily="34" charset="-122"/>
                <a:ea typeface="微软雅黑" panose="020B0503020204020204" pitchFamily="34" charset="-122"/>
                <a:sym typeface="+mn-ea"/>
              </a:rPr>
              <a:t>。</a:t>
            </a:r>
            <a:endParaRPr lang="zh-CN" altLang="en-US" sz="2400" noProof="1" dirty="0"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true"/>
          <p:nvPr>
            <p:custDataLst>
              <p:tags r:id="rId4"/>
            </p:custDataLst>
          </p:nvPr>
        </p:nvSpPr>
        <p:spPr>
          <a:xfrm>
            <a:off x="6537960" y="2395220"/>
            <a:ext cx="4491355" cy="3206750"/>
          </a:xfrm>
          <a:prstGeom prst="rect">
            <a:avLst/>
          </a:prstGeom>
          <a:solidFill>
            <a:schemeClr val="bg2"/>
          </a:solidFill>
          <a:ln w="12700" cmpd="sng">
            <a:solidFill>
              <a:schemeClr val="bg2">
                <a:lumMod val="90000"/>
              </a:schemeClr>
            </a:solidFill>
            <a:prstDash val="solid"/>
          </a:ln>
        </p:spPr>
        <p:txBody>
          <a:bodyPr wrap="square" rtlCol="0">
            <a:noAutofit/>
          </a:bodyPr>
          <a:p>
            <a:pPr marR="0" defTabSz="914400">
              <a:lnSpc>
                <a:spcPct val="100000"/>
              </a:lnSpc>
              <a:spcBef>
                <a:spcPts val="0"/>
              </a:spcBef>
              <a:buClrTx/>
              <a:buSzPct val="85000"/>
              <a:buFont typeface="Wingdings" panose="05000000000000000000" charset="0"/>
              <a:defRPr/>
            </a:pPr>
            <a:r>
              <a:rPr lang="zh-CN" sz="2000" b="1" noProof="1" dirty="0" smtClean="0">
                <a:solidFill>
                  <a:srgbClr val="FF0000"/>
                </a:solidFill>
                <a:latin typeface="微软雅黑" panose="020B0503020204020204" pitchFamily="34" charset="-122"/>
                <a:ea typeface="微软雅黑" panose="020B0503020204020204" pitchFamily="34" charset="-122"/>
                <a:sym typeface="+mn-ea"/>
              </a:rPr>
              <a:t>包括：</a:t>
            </a:r>
            <a:endParaRPr lang="zh-CN" sz="2400" b="1"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sz="2000" dirty="0" smtClean="0">
                <a:solidFill>
                  <a:srgbClr val="336699"/>
                </a:solidFill>
                <a:latin typeface="微软雅黑" panose="020B0503020204020204" pitchFamily="34" charset="-122"/>
                <a:sym typeface="+mn-ea"/>
              </a:rPr>
              <a:t>1.正式员工；</a:t>
            </a:r>
            <a:endParaRPr lang="zh-CN" altLang="en-US" sz="2000"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altLang="en-US" sz="2000" dirty="0" smtClean="0">
                <a:solidFill>
                  <a:srgbClr val="336699"/>
                </a:solidFill>
                <a:latin typeface="微软雅黑" panose="020B0503020204020204" pitchFamily="34" charset="-122"/>
                <a:sym typeface="+mn-ea"/>
              </a:rPr>
              <a:t>2.应订立劳动合同而未订立合同人员；</a:t>
            </a:r>
            <a:endParaRPr lang="zh-CN" altLang="en-US" sz="2000"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altLang="en-US" sz="2000" dirty="0" smtClean="0">
                <a:solidFill>
                  <a:srgbClr val="336699"/>
                </a:solidFill>
                <a:latin typeface="微软雅黑" panose="020B0503020204020204" pitchFamily="34" charset="-122"/>
                <a:sym typeface="+mn-ea"/>
              </a:rPr>
              <a:t>3.处于试用期人员；</a:t>
            </a:r>
            <a:endParaRPr lang="zh-CN" altLang="en-US" sz="2000"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altLang="en-US" sz="2000" dirty="0" smtClean="0">
                <a:solidFill>
                  <a:srgbClr val="336699"/>
                </a:solidFill>
                <a:latin typeface="微软雅黑" panose="020B0503020204020204" pitchFamily="34" charset="-122"/>
                <a:sym typeface="+mn-ea"/>
              </a:rPr>
              <a:t>4.编制外招用的人员；</a:t>
            </a:r>
            <a:endParaRPr lang="zh-CN" altLang="en-US" sz="2000"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altLang="en-US" sz="2000" dirty="0" smtClean="0">
                <a:solidFill>
                  <a:srgbClr val="336699"/>
                </a:solidFill>
                <a:latin typeface="微软雅黑" panose="020B0503020204020204" pitchFamily="34" charset="-122"/>
                <a:sym typeface="+mn-ea"/>
              </a:rPr>
              <a:t>5.由于学习、病伤、产假等原因暂未工作仍由单位支付工资的人员；</a:t>
            </a:r>
            <a:endParaRPr lang="zh-CN" altLang="en-US" sz="2000"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altLang="en-US" sz="2000" dirty="0" smtClean="0">
                <a:solidFill>
                  <a:srgbClr val="336699"/>
                </a:solidFill>
                <a:latin typeface="微软雅黑" panose="020B0503020204020204" pitchFamily="34" charset="-122"/>
                <a:sym typeface="+mn-ea"/>
              </a:rPr>
              <a:t>6.派往外单位工作，但工资仍由本单位发放的人员（如挂职、外派工作等情况）。</a:t>
            </a:r>
            <a:endParaRPr lang="zh-CN" sz="2000" noProof="1" dirty="0"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1015206" y="1404938"/>
            <a:ext cx="20116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按人员类型分</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custDataLst>
              <p:tags r:id="rId3"/>
            </p:custDataLst>
          </p:nvPr>
        </p:nvSpPr>
        <p:spPr>
          <a:xfrm>
            <a:off x="1519555" y="929640"/>
            <a:ext cx="8411210" cy="3110865"/>
          </a:xfrm>
          <a:prstGeom prst="rect">
            <a:avLst/>
          </a:prstGeom>
          <a:noFill/>
        </p:spPr>
        <p:txBody>
          <a:bodyPr wrap="square" rtlCol="0">
            <a:noAutofit/>
          </a:bodyPr>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dirty="0" smtClean="0">
                <a:solidFill>
                  <a:srgbClr val="336699"/>
                </a:solidFill>
                <a:latin typeface="微软雅黑" panose="020B0503020204020204" pitchFamily="34" charset="-122"/>
                <a:ea typeface="微软雅黑" panose="020B0503020204020204" pitchFamily="34" charset="-122"/>
                <a:sym typeface="+mn-ea"/>
              </a:rPr>
              <a:t>2. </a:t>
            </a:r>
            <a:r>
              <a:rPr lang="zh-CN" altLang="en-US" sz="2800" b="1" noProof="1" dirty="0" smtClean="0">
                <a:solidFill>
                  <a:srgbClr val="336699"/>
                </a:solidFill>
                <a:latin typeface="微软雅黑" panose="020B0503020204020204" pitchFamily="34" charset="-122"/>
                <a:ea typeface="微软雅黑" panose="020B0503020204020204" pitchFamily="34" charset="-122"/>
                <a:sym typeface="+mn-ea"/>
              </a:rPr>
              <a:t>劳务派遣人员</a:t>
            </a:r>
            <a:endParaRPr lang="zh-CN" altLang="en-US" sz="2800" b="1" noProof="1" dirty="0" smtClean="0">
              <a:solidFill>
                <a:srgbClr val="336699"/>
              </a:solidFill>
              <a:latin typeface="微软雅黑" panose="020B0503020204020204" pitchFamily="34" charset="-122"/>
              <a:ea typeface="微软雅黑" panose="020B0503020204020204" pitchFamily="34" charset="-122"/>
              <a:sym typeface="+mn-ea"/>
            </a:endParaRPr>
          </a:p>
          <a:p>
            <a:pPr marR="0" indent="609600"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4158780845"/>
                </a:ext>
              </a:extLst>
            </a:pPr>
            <a:r>
              <a:rPr lang="en-US" altLang="zh-CN" sz="2400" noProof="1" dirty="0" smtClean="0">
                <a:solidFill>
                  <a:srgbClr val="336699"/>
                </a:solidFill>
                <a:latin typeface="微软雅黑" panose="020B0503020204020204" pitchFamily="34" charset="-122"/>
                <a:ea typeface="微软雅黑" panose="020B0503020204020204" pitchFamily="34" charset="-122"/>
                <a:sym typeface="+mn-ea"/>
              </a:rPr>
              <a:t>根据《中华人民共和国劳动合同法》规定，指与劳务派遣单位签订劳动合同，并被劳务派遣单位派遣到实际用工单位工作，且劳务派遣单位与实际用工单位签订《劳务派遣协议》的人员。</a:t>
            </a:r>
            <a:endParaRPr lang="en-US" altLang="zh-CN" sz="2400" noProof="1" dirty="0"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true"/>
          <p:nvPr>
            <p:custDataLst>
              <p:tags r:id="rId4"/>
            </p:custDataLst>
          </p:nvPr>
        </p:nvSpPr>
        <p:spPr>
          <a:xfrm>
            <a:off x="1015365" y="4222115"/>
            <a:ext cx="9632950" cy="1617980"/>
          </a:xfrm>
          <a:prstGeom prst="rect">
            <a:avLst/>
          </a:prstGeom>
          <a:solidFill>
            <a:schemeClr val="bg2"/>
          </a:solidFill>
          <a:ln w="12700" cmpd="sng">
            <a:solidFill>
              <a:schemeClr val="bg2">
                <a:lumMod val="90000"/>
              </a:schemeClr>
            </a:solidFill>
            <a:prstDash val="solid"/>
          </a:ln>
        </p:spPr>
        <p:txBody>
          <a:bodyPr wrap="square" rtlCol="0">
            <a:noAutofit/>
          </a:bodyPr>
          <a:p>
            <a:pPr marR="0" defTabSz="914400">
              <a:lnSpc>
                <a:spcPct val="100000"/>
              </a:lnSpc>
              <a:spcBef>
                <a:spcPts val="0"/>
              </a:spcBef>
              <a:buClrTx/>
              <a:buSzPct val="85000"/>
              <a:buFont typeface="Wingdings" panose="05000000000000000000" charset="0"/>
              <a:defRPr/>
            </a:pPr>
            <a:r>
              <a:rPr lang="zh-CN" sz="2000" b="1" dirty="0" smtClean="0">
                <a:solidFill>
                  <a:srgbClr val="FF0000"/>
                </a:solidFill>
                <a:latin typeface="微软雅黑" panose="020B0503020204020204" pitchFamily="34" charset="-122"/>
                <a:sym typeface="+mn-ea"/>
              </a:rPr>
              <a:t>注意：</a:t>
            </a:r>
            <a:endParaRPr lang="zh-CN" sz="2000" dirty="0" smtClean="0">
              <a:solidFill>
                <a:srgbClr val="336699"/>
              </a:solidFill>
              <a:latin typeface="微软雅黑" panose="020B0503020204020204" pitchFamily="34" charset="-122"/>
              <a:sym typeface="+mn-ea"/>
            </a:endParaRPr>
          </a:p>
          <a:p>
            <a:pPr marR="0" defTabSz="914400">
              <a:lnSpc>
                <a:spcPts val="3000"/>
              </a:lnSpc>
              <a:spcBef>
                <a:spcPts val="0"/>
              </a:spcBef>
              <a:buClrTx/>
              <a:buSzPct val="85000"/>
              <a:buFont typeface="Wingdings" panose="05000000000000000000" charset="0"/>
              <a:defRPr/>
            </a:pPr>
            <a:r>
              <a:rPr lang="zh-CN" sz="2000" noProof="1" dirty="0" smtClean="0">
                <a:solidFill>
                  <a:srgbClr val="336699"/>
                </a:solidFill>
                <a:latin typeface="微软雅黑" panose="020B0503020204020204" pitchFamily="34" charset="-122"/>
                <a:ea typeface="微软雅黑" panose="020B0503020204020204" pitchFamily="34" charset="-122"/>
                <a:sym typeface="+mn-ea"/>
              </a:rPr>
              <a:t>1.劳务派遣人员由实际用工单位统计为劳务派遣人员，劳务派遣单位（派出单位）不进行统计。</a:t>
            </a:r>
            <a:endParaRPr lang="zh-CN" sz="2000"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ts val="3000"/>
              </a:lnSpc>
              <a:spcBef>
                <a:spcPts val="0"/>
              </a:spcBef>
              <a:buClrTx/>
              <a:buSzPct val="85000"/>
              <a:buFont typeface="Wingdings" panose="05000000000000000000" charset="0"/>
              <a:defRPr/>
            </a:pPr>
            <a:r>
              <a:rPr lang="zh-CN" sz="2000" noProof="1" dirty="0" smtClean="0">
                <a:solidFill>
                  <a:srgbClr val="336699"/>
                </a:solidFill>
                <a:latin typeface="微软雅黑" panose="020B0503020204020204" pitchFamily="34" charset="-122"/>
                <a:ea typeface="微软雅黑" panose="020B0503020204020204" pitchFamily="34" charset="-122"/>
                <a:sym typeface="+mn-ea"/>
              </a:rPr>
              <a:t>2.劳务外包人员由承包劳务的法人单位统计为在岗职工，实际用工单位不进行统计。</a:t>
            </a:r>
            <a:endParaRPr lang="zh-CN" sz="2000" noProof="1" dirty="0"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1015206" y="1404938"/>
            <a:ext cx="20116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按人员类型分</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custDataLst>
              <p:tags r:id="rId3"/>
            </p:custDataLst>
          </p:nvPr>
        </p:nvSpPr>
        <p:spPr>
          <a:xfrm>
            <a:off x="1152525" y="1930400"/>
            <a:ext cx="4636135" cy="3844925"/>
          </a:xfrm>
          <a:prstGeom prst="rect">
            <a:avLst/>
          </a:prstGeom>
          <a:noFill/>
        </p:spPr>
        <p:txBody>
          <a:bodyPr wrap="square" rtlCol="0">
            <a:noAutofit/>
          </a:bodyPr>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dirty="0" smtClean="0">
                <a:solidFill>
                  <a:srgbClr val="336699"/>
                </a:solidFill>
                <a:latin typeface="微软雅黑" panose="020B0503020204020204" pitchFamily="34" charset="-122"/>
                <a:ea typeface="微软雅黑" panose="020B0503020204020204" pitchFamily="34" charset="-122"/>
                <a:sym typeface="+mn-ea"/>
              </a:rPr>
              <a:t>3. </a:t>
            </a:r>
            <a:r>
              <a:rPr lang="zh-CN" altLang="en-US" sz="2800" b="1" noProof="1" dirty="0" smtClean="0">
                <a:solidFill>
                  <a:srgbClr val="336699"/>
                </a:solidFill>
                <a:latin typeface="微软雅黑" panose="020B0503020204020204" pitchFamily="34" charset="-122"/>
                <a:ea typeface="微软雅黑" panose="020B0503020204020204" pitchFamily="34" charset="-122"/>
                <a:sym typeface="+mn-ea"/>
              </a:rPr>
              <a:t>其他从业人员</a:t>
            </a:r>
            <a:endParaRPr lang="zh-CN" altLang="en-US" sz="2800" b="1" noProof="1" dirty="0" smtClean="0">
              <a:solidFill>
                <a:srgbClr val="336699"/>
              </a:solidFill>
              <a:latin typeface="微软雅黑" panose="020B0503020204020204" pitchFamily="34" charset="-122"/>
              <a:ea typeface="微软雅黑" panose="020B0503020204020204" pitchFamily="34" charset="-122"/>
              <a:sym typeface="+mn-ea"/>
            </a:endParaRPr>
          </a:p>
          <a:p>
            <a:pPr marR="0" indent="609600"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4158780845"/>
                </a:ext>
              </a:extLst>
            </a:pPr>
            <a:r>
              <a:rPr lang="en-US" altLang="zh-CN" sz="2400" noProof="1" dirty="0" smtClean="0">
                <a:solidFill>
                  <a:srgbClr val="336699"/>
                </a:solidFill>
                <a:latin typeface="微软雅黑" panose="020B0503020204020204" pitchFamily="34" charset="-122"/>
                <a:ea typeface="微软雅黑" panose="020B0503020204020204" pitchFamily="34" charset="-122"/>
                <a:sym typeface="+mn-ea"/>
              </a:rPr>
              <a:t>指在本单位工作，不能归入在岗职工、劳务派遣人员中的人员。此类人员是实际参加本单位生产或工作并从本单位取得劳动报酬的人员。</a:t>
            </a:r>
            <a:endParaRPr lang="en-US" altLang="zh-CN" sz="2400" noProof="1" dirty="0"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true"/>
          <p:nvPr>
            <p:custDataLst>
              <p:tags r:id="rId4"/>
            </p:custDataLst>
          </p:nvPr>
        </p:nvSpPr>
        <p:spPr>
          <a:xfrm>
            <a:off x="6334760" y="2476500"/>
            <a:ext cx="4491355" cy="2571750"/>
          </a:xfrm>
          <a:prstGeom prst="rect">
            <a:avLst/>
          </a:prstGeom>
          <a:solidFill>
            <a:schemeClr val="bg2"/>
          </a:solidFill>
          <a:ln w="12700" cmpd="sng">
            <a:solidFill>
              <a:schemeClr val="bg2">
                <a:lumMod val="90000"/>
              </a:schemeClr>
            </a:solidFill>
            <a:prstDash val="solid"/>
          </a:ln>
        </p:spPr>
        <p:txBody>
          <a:bodyPr wrap="square" rtlCol="0">
            <a:noAutofit/>
          </a:bodyPr>
          <a:p>
            <a:pPr marR="0" defTabSz="914400">
              <a:lnSpc>
                <a:spcPct val="100000"/>
              </a:lnSpc>
              <a:spcBef>
                <a:spcPts val="0"/>
              </a:spcBef>
              <a:buClrTx/>
              <a:buSzPct val="85000"/>
              <a:buFont typeface="Wingdings" panose="05000000000000000000" charset="0"/>
              <a:defRPr/>
            </a:pPr>
            <a:r>
              <a:rPr lang="zh-CN" sz="2000" b="1" noProof="1" dirty="0" smtClean="0">
                <a:solidFill>
                  <a:srgbClr val="FF0000"/>
                </a:solidFill>
                <a:latin typeface="微软雅黑" panose="020B0503020204020204" pitchFamily="34" charset="-122"/>
                <a:ea typeface="微软雅黑" panose="020B0503020204020204" pitchFamily="34" charset="-122"/>
                <a:sym typeface="+mn-ea"/>
              </a:rPr>
              <a:t>包括：</a:t>
            </a:r>
            <a:endParaRPr lang="zh-CN" sz="2400" b="1"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endParaRPr lang="zh-CN" sz="2000"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sz="2000" noProof="1" dirty="0" smtClean="0">
                <a:solidFill>
                  <a:srgbClr val="336699"/>
                </a:solidFill>
                <a:latin typeface="微软雅黑" panose="020B0503020204020204" pitchFamily="34" charset="-122"/>
                <a:ea typeface="微软雅黑" panose="020B0503020204020204" pitchFamily="34" charset="-122"/>
                <a:sym typeface="+mn-ea"/>
              </a:rPr>
              <a:t>1.非全日制人员；</a:t>
            </a:r>
            <a:endParaRPr lang="zh-CN" sz="2000"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sz="2000" noProof="1" dirty="0" smtClean="0">
                <a:solidFill>
                  <a:srgbClr val="336699"/>
                </a:solidFill>
                <a:latin typeface="微软雅黑" panose="020B0503020204020204" pitchFamily="34" charset="-122"/>
                <a:ea typeface="微软雅黑" panose="020B0503020204020204" pitchFamily="34" charset="-122"/>
                <a:sym typeface="+mn-ea"/>
              </a:rPr>
              <a:t>2.聘用的正式离退休人员；</a:t>
            </a:r>
            <a:endParaRPr lang="zh-CN" sz="2000"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sz="2000" noProof="1" dirty="0" smtClean="0">
                <a:solidFill>
                  <a:srgbClr val="336699"/>
                </a:solidFill>
                <a:latin typeface="微软雅黑" panose="020B0503020204020204" pitchFamily="34" charset="-122"/>
                <a:ea typeface="微软雅黑" panose="020B0503020204020204" pitchFamily="34" charset="-122"/>
                <a:sym typeface="+mn-ea"/>
              </a:rPr>
              <a:t>3.使用的外籍和港澳台方人员；</a:t>
            </a:r>
            <a:endParaRPr lang="zh-CN" sz="2000" noProof="1" dirty="0"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sz="2000" noProof="1" dirty="0" smtClean="0">
                <a:solidFill>
                  <a:srgbClr val="336699"/>
                </a:solidFill>
                <a:latin typeface="微软雅黑" panose="020B0503020204020204" pitchFamily="34" charset="-122"/>
                <a:ea typeface="微软雅黑" panose="020B0503020204020204" pitchFamily="34" charset="-122"/>
                <a:sym typeface="+mn-ea"/>
              </a:rPr>
              <a:t>4.兼职人员，其中包括利用课余时间打工的在校学生。</a:t>
            </a:r>
            <a:endParaRPr lang="zh-CN" sz="2000" noProof="1" dirty="0"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10406" y="1404938"/>
            <a:ext cx="26212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从业人员期末人数</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593215" y="2178050"/>
            <a:ext cx="8504555" cy="3894455"/>
          </a:xfrm>
          <a:prstGeom prst="rect">
            <a:avLst/>
          </a:prstGeom>
          <a:noFill/>
        </p:spPr>
        <p:txBody>
          <a:bodyPr wrap="square" rtlCol="0">
            <a:noAutofit/>
          </a:bodyPr>
          <a:p>
            <a:pPr marL="36195" marR="0" defTabSz="914400">
              <a:lnSpc>
                <a:spcPct val="150000"/>
              </a:lnSpc>
              <a:spcBef>
                <a:spcPts val="0"/>
              </a:spcBef>
              <a:buClrTx/>
              <a:buSzPct val="85000"/>
              <a:buFont typeface="Wingdings" panose="05000000000000000000" charset="0"/>
              <a:defRPr/>
            </a:pPr>
            <a:r>
              <a:rPr lang="zh-CN" altLang="en-US" sz="2800" b="1" noProof="1" dirty="0" smtClean="0">
                <a:solidFill>
                  <a:srgbClr val="FF0000"/>
                </a:solidFill>
                <a:latin typeface="微软雅黑" panose="020B0503020204020204" pitchFamily="34" charset="-122"/>
                <a:ea typeface="微软雅黑" panose="020B0503020204020204" pitchFamily="34" charset="-122"/>
                <a:sym typeface="+mn-ea"/>
              </a:rPr>
              <a:t>不包括：</a:t>
            </a:r>
            <a:endParaRPr lang="zh-CN" altLang="en-US" sz="2800" b="1" noProof="1" dirty="0" smtClean="0">
              <a:solidFill>
                <a:srgbClr val="FF0000"/>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dirty="0" smtClean="0">
                <a:solidFill>
                  <a:srgbClr val="336699"/>
                </a:solidFill>
                <a:latin typeface="微软雅黑" panose="020B0503020204020204" pitchFamily="34" charset="-122"/>
                <a:ea typeface="微软雅黑" panose="020B0503020204020204" pitchFamily="34" charset="-122"/>
                <a:sym typeface="+mn-ea"/>
              </a:rPr>
              <a:t>1.离开本单位仍保留劳动关系，并定期领取生活费的人员，</a:t>
            </a:r>
            <a:endParaRPr lang="en-US" altLang="zh-CN" sz="24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dirty="0" smtClean="0">
                <a:solidFill>
                  <a:srgbClr val="336699"/>
                </a:solidFill>
                <a:latin typeface="微软雅黑" panose="020B0503020204020204" pitchFamily="34" charset="-122"/>
                <a:ea typeface="微软雅黑" panose="020B0503020204020204" pitchFamily="34" charset="-122"/>
                <a:sym typeface="+mn-ea"/>
              </a:rPr>
              <a:t>  如下岗职工、企业内退人员；</a:t>
            </a:r>
            <a:endParaRPr lang="en-US" altLang="zh-CN" sz="24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dirty="0" smtClean="0">
                <a:solidFill>
                  <a:srgbClr val="336699"/>
                </a:solidFill>
                <a:latin typeface="微软雅黑" panose="020B0503020204020204" pitchFamily="34" charset="-122"/>
                <a:ea typeface="微软雅黑" panose="020B0503020204020204" pitchFamily="34" charset="-122"/>
                <a:sym typeface="+mn-ea"/>
              </a:rPr>
              <a:t>2.在本单位实习的各类在校学生；</a:t>
            </a:r>
            <a:endParaRPr lang="en-US" altLang="zh-CN" sz="24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dirty="0" smtClean="0">
                <a:solidFill>
                  <a:srgbClr val="336699"/>
                </a:solidFill>
                <a:latin typeface="微软雅黑" panose="020B0503020204020204" pitchFamily="34" charset="-122"/>
                <a:ea typeface="微软雅黑" panose="020B0503020204020204" pitchFamily="34" charset="-122"/>
                <a:sym typeface="+mn-ea"/>
              </a:rPr>
              <a:t>3.本单位因劳务外包而使用的人员；</a:t>
            </a:r>
            <a:endParaRPr lang="en-US" altLang="zh-CN" sz="24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dirty="0" smtClean="0">
                <a:solidFill>
                  <a:srgbClr val="336699"/>
                </a:solidFill>
                <a:latin typeface="微软雅黑" panose="020B0503020204020204" pitchFamily="34" charset="-122"/>
                <a:ea typeface="微软雅黑" panose="020B0503020204020204" pitchFamily="34" charset="-122"/>
                <a:sym typeface="+mn-ea"/>
              </a:rPr>
              <a:t>4.志愿者。</a:t>
            </a:r>
            <a:endParaRPr lang="en-US" altLang="zh-CN" sz="24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639060" cy="70231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25646" y="1404938"/>
            <a:ext cx="26212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从业人员平均人数</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012190" y="2141855"/>
            <a:ext cx="9647555" cy="4305935"/>
          </a:xfrm>
          <a:prstGeom prst="rect">
            <a:avLst/>
          </a:prstGeom>
          <a:noFill/>
        </p:spPr>
        <p:txBody>
          <a:bodyPr wrap="square" rtlCol="0">
            <a:noAutofit/>
          </a:bodyPr>
          <a:p>
            <a:pPr marL="493395" marR="0" indent="-457200" defTabSz="914400">
              <a:spcBef>
                <a:spcPts val="0"/>
              </a:spcBef>
              <a:spcAft>
                <a:spcPts val="600"/>
              </a:spcAft>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指月度或年度平均拥有的从业人员数。</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ts val="0"/>
              </a:spcBef>
              <a:spcAft>
                <a:spcPts val="600"/>
              </a:spcAft>
              <a:buClrTx/>
              <a:buSzPct val="85000"/>
              <a:buFont typeface="Wingdings" panose="05000000000000000000" charset="0"/>
              <a:buChar char="Ø"/>
              <a:defRPr/>
            </a:pPr>
            <a:endParaRPr lang="zh-CN" altLang="en-US" sz="2400" b="1" noProof="1" dirty="0" smtClean="0">
              <a:solidFill>
                <a:srgbClr val="C00000"/>
              </a:solidFill>
              <a:latin typeface="微软雅黑" panose="020B0503020204020204" pitchFamily="34" charset="-122"/>
              <a:ea typeface="微软雅黑" panose="020B0503020204020204" pitchFamily="34" charset="-122"/>
              <a:cs typeface="+mn-cs"/>
              <a:sym typeface="+mn-ea"/>
            </a:endParaRPr>
          </a:p>
          <a:p>
            <a:pPr marL="36195" marR="0" defTabSz="914400">
              <a:spcBef>
                <a:spcPts val="0"/>
              </a:spcBef>
              <a:spcAft>
                <a:spcPts val="600"/>
              </a:spcAft>
              <a:buClrTx/>
              <a:buSzPct val="85000"/>
              <a:buFont typeface="Wingdings" panose="05000000000000000000" charset="0"/>
              <a:defRPr/>
            </a:pPr>
            <a:r>
              <a:rPr lang="zh-CN" altLang="en-US" sz="2400" b="1" noProof="1" dirty="0" smtClean="0">
                <a:solidFill>
                  <a:srgbClr val="C00000"/>
                </a:solidFill>
                <a:latin typeface="微软雅黑" panose="020B0503020204020204" pitchFamily="34" charset="-122"/>
                <a:ea typeface="微软雅黑" panose="020B0503020204020204" pitchFamily="34" charset="-122"/>
                <a:cs typeface="+mn-cs"/>
                <a:sym typeface="+mn-ea"/>
              </a:rPr>
              <a:t>计算公式：</a:t>
            </a:r>
            <a:endParaRPr lang="zh-CN" altLang="en-US" sz="2400" b="1" noProof="1" dirty="0" smtClean="0">
              <a:solidFill>
                <a:srgbClr val="C00000"/>
              </a:solidFill>
              <a:latin typeface="微软雅黑" panose="020B0503020204020204" pitchFamily="34" charset="-122"/>
              <a:ea typeface="微软雅黑" panose="020B0503020204020204" pitchFamily="34" charset="-122"/>
              <a:cs typeface="+mn-cs"/>
              <a:sym typeface="+mn-ea"/>
            </a:endParaRPr>
          </a:p>
          <a:p>
            <a:pPr marL="36195" marR="0" defTabSz="914400">
              <a:spcBef>
                <a:spcPts val="0"/>
              </a:spcBef>
              <a:spcAft>
                <a:spcPts val="600"/>
              </a:spcAft>
              <a:buClrTx/>
              <a:buSzPct val="85000"/>
              <a:buFont typeface="Wingdings" panose="05000000000000000000" charset="0"/>
              <a:defRPr/>
            </a:pPr>
            <a:endPar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ts val="0"/>
              </a:spcBef>
              <a:spcAft>
                <a:spcPts val="600"/>
              </a:spcAft>
              <a:buClrTx/>
              <a:buSzPct val="85000"/>
              <a:buFont typeface="Wingdings" panose="05000000000000000000" charset="0"/>
              <a:defRPr/>
            </a:pP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月平均人数：以报告月内每天实有的全部人数之和，除以报告月的日历日数。</a:t>
            </a:r>
            <a:endPar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algn="l" defTabSz="914400">
              <a:spcBef>
                <a:spcPct val="20000"/>
              </a:spcBef>
              <a:buClrTx/>
              <a:buSzPct val="85000"/>
              <a:buFont typeface="Wingdings" panose="05000000000000000000" charset="0"/>
              <a:defRPr/>
            </a:pPr>
            <a:r>
              <a:rPr lang="zh-CN" altLang="en-US" sz="2400" dirty="0" smtClean="0">
                <a:solidFill>
                  <a:srgbClr val="336699"/>
                </a:solidFill>
                <a:latin typeface="微软雅黑" panose="020B0503020204020204" pitchFamily="34" charset="-122"/>
                <a:sym typeface="+mn-ea"/>
              </a:rPr>
              <a:t>年平均人数：以12个月的平均人数之和除以12求得。</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文本框 13"/>
              <p:cNvSpPr txBox="true"/>
              <p:nvPr>
                <p:custDataLst>
                  <p:tags r:id="rId3"/>
                </p:custDataLst>
              </p:nvPr>
            </p:nvSpPr>
            <p:spPr>
              <a:xfrm>
                <a:off x="2475230" y="4549775"/>
                <a:ext cx="7241540" cy="775970"/>
              </a:xfrm>
              <a:prstGeom prst="rect">
                <a:avLst/>
              </a:prstGeom>
              <a:noFill/>
            </p:spPr>
            <p:txBody>
              <a:bodyPr wrap="square" rtlCol="0">
                <a:noAutofit/>
              </a:bodyPr>
              <a:p>
                <a:pPr algn="l" fontAlgn="auto">
                  <a:spcBef>
                    <a:spcPts val="1200"/>
                  </a:spcBef>
                  <a:spcAft>
                    <a:spcPts val="1200"/>
                  </a:spcAft>
                </a:pPr>
                <a:r>
                  <a:rPr lang="zh-CN" altLang="en-US" sz="2000" b="1" spc="200" dirty="0">
                    <a:solidFill>
                      <a:schemeClr val="accent5">
                        <a:lumMod val="75000"/>
                      </a:schemeClr>
                    </a:solidFill>
                    <a:uFillTx/>
                    <a:sym typeface="+mn-ea"/>
                  </a:rPr>
                  <a:t>月平均人数</a:t>
                </a:r>
                <a:r>
                  <a:rPr lang="zh-CN" altLang="en-US" sz="2000" b="1" dirty="0">
                    <a:solidFill>
                      <a:schemeClr val="accent1">
                        <a:lumMod val="50000"/>
                      </a:schemeClr>
                    </a:solidFill>
                    <a:latin typeface="+mj-ea"/>
                    <a:ea typeface="+mj-ea"/>
                    <a:cs typeface="+mj-ea"/>
                  </a:rPr>
                  <a:t> </a:t>
                </a:r>
                <a:r>
                  <a:rPr lang="en-US" altLang="zh-CN" sz="1500" b="1" dirty="0">
                    <a:solidFill>
                      <a:schemeClr val="accent1">
                        <a:lumMod val="50000"/>
                      </a:schemeClr>
                    </a:solidFill>
                    <a:latin typeface="+mj-ea"/>
                    <a:ea typeface="+mj-ea"/>
                    <a:cs typeface="+mj-ea"/>
                  </a:rPr>
                  <a:t>  </a:t>
                </a:r>
                <a:r>
                  <a:rPr lang="zh-CN" altLang="en-US" sz="1500" b="1" dirty="0">
                    <a:solidFill>
                      <a:schemeClr val="accent1">
                        <a:lumMod val="50000"/>
                      </a:schemeClr>
                    </a:solidFill>
                    <a:latin typeface="+mj-ea"/>
                    <a:ea typeface="+mj-ea"/>
                    <a:cs typeface="+mj-ea"/>
                  </a:rPr>
                  <a:t>= </a:t>
                </a:r>
                <a:r>
                  <a:rPr lang="en-US" altLang="zh-CN" sz="1500" b="1" dirty="0">
                    <a:solidFill>
                      <a:schemeClr val="accent1">
                        <a:lumMod val="50000"/>
                      </a:schemeClr>
                    </a:solidFill>
                    <a:latin typeface="+mj-ea"/>
                    <a:ea typeface="+mj-ea"/>
                    <a:cs typeface="+mj-ea"/>
                  </a:rPr>
                  <a:t>  </a:t>
                </a:r>
                <a14:m>
                  <m:oMath xmlns:m="http://schemas.openxmlformats.org/officeDocument/2006/math">
                    <m:f>
                      <m:fPr>
                        <m:ctrlPr>
                          <a:rPr lang="en-US" altLang="zh-CN" sz="2400" b="1" i="1">
                            <a:solidFill>
                              <a:schemeClr val="accent1">
                                <a:lumMod val="50000"/>
                              </a:schemeClr>
                            </a:solidFill>
                            <a:latin typeface="Cambria Math" panose="02040503050406030204" pitchFamily="18" charset="0"/>
                            <a:ea typeface="+mj-ea"/>
                            <a:cs typeface="DejaVu Math TeX Gyre" panose="02000503000000000000" charset="0"/>
                          </a:rPr>
                        </m:ctrlPr>
                      </m:fPr>
                      <m:num>
                        <m:r>
                          <a:rPr lang="zh-CN" altLang="en-US" sz="2400" b="1" spc="200">
                            <a:solidFill>
                              <a:schemeClr val="accent5">
                                <a:lumMod val="75000"/>
                              </a:schemeClr>
                            </a:solidFill>
                            <a:uFillTx/>
                            <a:latin typeface="Cambria Math" panose="02040503050406030204" pitchFamily="18" charset="0"/>
                            <a:sym typeface="+mn-ea"/>
                          </a:rPr>
                          <m:t>报告月内每天实有的全部人数之和</m:t>
                        </m:r>
                      </m:num>
                      <m:den>
                        <m:r>
                          <a:rPr lang="zh-CN" altLang="en-US" sz="2400" b="1" spc="200">
                            <a:solidFill>
                              <a:schemeClr val="accent5">
                                <a:lumMod val="75000"/>
                              </a:schemeClr>
                            </a:solidFill>
                            <a:uFillTx/>
                            <a:latin typeface="Cambria Math" panose="02040503050406030204" pitchFamily="18" charset="0"/>
                            <a:sym typeface="+mn-ea"/>
                          </a:rPr>
                          <m:t>报告月的日历日数</m:t>
                        </m:r>
                        <m:r>
                          <a:rPr lang="zh-CN" altLang="en-US" sz="2400" b="1">
                            <a:latin typeface="Cambria Math" panose="02040503050406030204" pitchFamily="18" charset="0"/>
                            <a:ea typeface="+mj-ea"/>
                            <a:cs typeface="DejaVu Math TeX Gyre" panose="02000503000000000000" charset="0"/>
                          </a:rPr>
                          <m:t> </m:t>
                        </m:r>
                      </m:den>
                    </m:f>
                  </m:oMath>
                </a14:m>
                <a:endParaRPr lang="zh-CN" altLang="en-US" sz="2400" b="1" dirty="0">
                  <a:latin typeface="+mj-ea"/>
                  <a:ea typeface="+mj-ea"/>
                  <a:cs typeface="+mj-ea"/>
                </a:endParaRPr>
              </a:p>
            </p:txBody>
          </p:sp>
        </mc:Choice>
        <mc:Fallback>
          <p:sp>
            <p:nvSpPr>
              <p:cNvPr id="14" name="文本框 13"/>
              <p:cNvSpPr txBox="true">
                <a:spLocks noRot="true" noChangeAspect="true" noMove="true" noResize="true" noEditPoints="true" noAdjustHandles="true" noChangeArrowheads="true" noChangeShapeType="true" noTextEdit="true"/>
              </p:cNvSpPr>
              <p:nvPr>
                <p:custDataLst>
                  <p:tags r:id="rId4"/>
                </p:custDataLst>
              </p:nvPr>
            </p:nvSpPr>
            <p:spPr>
              <a:xfrm>
                <a:off x="2475230" y="4549775"/>
                <a:ext cx="7241540" cy="775970"/>
              </a:xfrm>
              <a:prstGeom prst="rect">
                <a:avLst/>
              </a:prstGeom>
              <a:blipFill rotWithShape="true">
                <a:blip r:embed="rId5"/>
                <a:stretch>
                  <a:fillRect/>
                </a:stretch>
              </a:blipFill>
            </p:spPr>
            <p:txBody>
              <a:bodyPr/>
              <a:lstStyle/>
              <a:p>
                <a:r>
                  <a:rPr lang="zh-CN" alt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1224915" y="84963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24756" y="950913"/>
            <a:ext cx="26212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从业人员工资总额</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2011680" y="1637665"/>
            <a:ext cx="7856220" cy="1360805"/>
          </a:xfrm>
          <a:prstGeom prst="rect">
            <a:avLst/>
          </a:prstGeom>
          <a:noFill/>
        </p:spPr>
        <p:txBody>
          <a:bodyPr wrap="square" rtlCol="0">
            <a:noAutofit/>
          </a:bodyPr>
          <a:p>
            <a:pPr marL="493395" marR="0" indent="-457200" algn="l" defTabSz="914400">
              <a:lnSpc>
                <a:spcPct val="150000"/>
              </a:lnSpc>
              <a:spcBef>
                <a:spcPts val="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指本单位在月度或年度直接支付给本单位全部从业人员的劳动报酬总额。</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文本框 2"/>
          <p:cNvSpPr txBox="true"/>
          <p:nvPr>
            <p:custDataLst>
              <p:tags r:id="rId3"/>
            </p:custDataLst>
          </p:nvPr>
        </p:nvSpPr>
        <p:spPr>
          <a:xfrm>
            <a:off x="1672590" y="3148965"/>
            <a:ext cx="8534400" cy="2830195"/>
          </a:xfrm>
          <a:prstGeom prst="rect">
            <a:avLst/>
          </a:prstGeom>
          <a:noFill/>
        </p:spPr>
        <p:txBody>
          <a:bodyPr wrap="square" rtlCol="0">
            <a:noAutofit/>
          </a:bodyPr>
          <a:p>
            <a:pPr marL="36195" marR="0" defTabSz="914400">
              <a:lnSpc>
                <a:spcPct val="150000"/>
              </a:lnSpc>
              <a:spcBef>
                <a:spcPts val="0"/>
              </a:spcBef>
              <a:buClrTx/>
              <a:buSzPct val="85000"/>
              <a:buFont typeface="Wingdings" panose="05000000000000000000" charset="0"/>
              <a:defRPr/>
            </a:pPr>
            <a:r>
              <a:rPr lang="zh-CN" altLang="en-US" sz="2000" b="1" noProof="1" dirty="0" smtClean="0">
                <a:solidFill>
                  <a:srgbClr val="FF0000"/>
                </a:solidFill>
                <a:latin typeface="微软雅黑" panose="020B0503020204020204" pitchFamily="34" charset="-122"/>
                <a:ea typeface="微软雅黑" panose="020B0503020204020204" pitchFamily="34" charset="-122"/>
                <a:sym typeface="+mn-ea"/>
              </a:rPr>
              <a:t>注意：</a:t>
            </a:r>
            <a:endParaRPr lang="zh-CN" altLang="en-US" sz="2800" b="1" noProof="1" dirty="0" smtClean="0">
              <a:solidFill>
                <a:srgbClr val="FF0000"/>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altLang="zh-CN" sz="1800" noProof="1" dirty="0" smtClean="0">
                <a:solidFill>
                  <a:srgbClr val="336699"/>
                </a:solidFill>
                <a:latin typeface="微软雅黑" panose="020B0503020204020204" pitchFamily="34" charset="-122"/>
                <a:sym typeface="+mn-ea"/>
              </a:rPr>
              <a:t>①不论是计入成本的还是不计入成本的，不论是以货币形式支付的还是以实物形式支付的，均应列入工资总额的计算范围。</a:t>
            </a:r>
            <a:endParaRPr lang="en-US" altLang="zh-CN" sz="1800" noProof="1" dirty="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endParaRPr lang="en-US" altLang="zh-CN" sz="1800" noProof="1" dirty="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altLang="zh-CN" sz="1800" noProof="1" dirty="0" smtClean="0">
                <a:solidFill>
                  <a:srgbClr val="336699"/>
                </a:solidFill>
                <a:latin typeface="微软雅黑" panose="020B0503020204020204" pitchFamily="34" charset="-122"/>
                <a:sym typeface="+mn-ea"/>
              </a:rPr>
              <a:t>②工资总额是税前工资，包括单位从个人工资中直接为其代扣或代缴的个人所得税、社会保险基金和住房公积金等个人缴纳部分以及房费、水电费等。</a:t>
            </a:r>
            <a:endParaRPr lang="en-US" altLang="zh-CN" sz="1800" noProof="1" dirty="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endParaRPr lang="en-US" altLang="zh-CN" sz="1800" noProof="1" dirty="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altLang="zh-CN" sz="1800" noProof="1" dirty="0" smtClean="0">
                <a:solidFill>
                  <a:srgbClr val="336699"/>
                </a:solidFill>
                <a:latin typeface="微软雅黑" panose="020B0503020204020204" pitchFamily="34" charset="-122"/>
                <a:sym typeface="+mn-ea"/>
              </a:rPr>
              <a:t>③无论法人单位是否有独立的工会账户，从工会经费中发给会员的现金和实物，均不计入该法人单位的工资总额。</a:t>
            </a:r>
            <a:endParaRPr lang="en-US" altLang="zh-CN" sz="1800" noProof="1" dirty="0" smtClean="0">
              <a:solidFill>
                <a:srgbClr val="336699"/>
              </a:solidFill>
              <a:latin typeface="微软雅黑" panose="020B0503020204020204" pitchFamily="3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1839595" y="1303655"/>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839436" y="1404938"/>
            <a:ext cx="26212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从业人员工资总额</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custDataLst>
              <p:tags r:id="rId3"/>
            </p:custDataLst>
          </p:nvPr>
        </p:nvSpPr>
        <p:spPr>
          <a:xfrm>
            <a:off x="2474595" y="2216785"/>
            <a:ext cx="3425190" cy="3220720"/>
          </a:xfrm>
          <a:prstGeom prst="rect">
            <a:avLst/>
          </a:prstGeom>
          <a:noFill/>
        </p:spPr>
        <p:txBody>
          <a:bodyPr wrap="square" rtlCol="0">
            <a:noAutofit/>
          </a:bodyPr>
          <a:p>
            <a:pPr marL="36195" marR="0" defTabSz="914400">
              <a:lnSpc>
                <a:spcPct val="150000"/>
              </a:lnSpc>
              <a:spcBef>
                <a:spcPts val="0"/>
              </a:spcBef>
              <a:buClrTx/>
              <a:buSzPct val="85000"/>
              <a:buFont typeface="Wingdings" panose="05000000000000000000" charset="0"/>
              <a:defRPr/>
            </a:pPr>
            <a:r>
              <a:rPr lang="zh-CN" altLang="en-US" sz="2800" b="1" noProof="1" dirty="0" smtClean="0">
                <a:solidFill>
                  <a:srgbClr val="FF0000"/>
                </a:solidFill>
                <a:latin typeface="微软雅黑" panose="020B0503020204020204" pitchFamily="34" charset="-122"/>
                <a:ea typeface="微软雅黑" panose="020B0503020204020204" pitchFamily="34" charset="-122"/>
                <a:sym typeface="+mn-ea"/>
              </a:rPr>
              <a:t>包括：</a:t>
            </a:r>
            <a:endParaRPr lang="zh-CN" altLang="en-US" sz="2800" b="1" noProof="1" dirty="0" smtClean="0">
              <a:solidFill>
                <a:srgbClr val="FF0000"/>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dirty="0" smtClean="0">
                <a:solidFill>
                  <a:srgbClr val="336699"/>
                </a:solidFill>
                <a:latin typeface="微软雅黑" panose="020B0503020204020204" pitchFamily="34" charset="-122"/>
                <a:ea typeface="微软雅黑" panose="020B0503020204020204" pitchFamily="34" charset="-122"/>
                <a:sym typeface="+mn-ea"/>
              </a:rPr>
              <a:t>1.</a:t>
            </a:r>
            <a:r>
              <a:rPr lang="en-US" altLang="zh-CN" sz="2400" dirty="0" smtClean="0">
                <a:solidFill>
                  <a:srgbClr val="336699"/>
                </a:solidFill>
                <a:latin typeface="微软雅黑" panose="020B0503020204020204" pitchFamily="34" charset="-122"/>
                <a:sym typeface="+mn-ea"/>
              </a:rPr>
              <a:t>工资</a:t>
            </a:r>
            <a:endParaRPr lang="en-US" altLang="zh-CN" sz="2400" dirty="0" smtClean="0">
              <a:solidFill>
                <a:srgbClr val="336699"/>
              </a:solidFill>
              <a:latin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dirty="0" smtClean="0">
                <a:solidFill>
                  <a:srgbClr val="336699"/>
                </a:solidFill>
                <a:latin typeface="微软雅黑" panose="020B0503020204020204" pitchFamily="34" charset="-122"/>
                <a:sym typeface="+mn-ea"/>
              </a:rPr>
              <a:t>2.奖金</a:t>
            </a:r>
            <a:endParaRPr lang="en-US" altLang="zh-CN" sz="2400" dirty="0" smtClean="0">
              <a:solidFill>
                <a:srgbClr val="336699"/>
              </a:solidFill>
              <a:latin typeface="微软雅黑" panose="020B0503020204020204" pitchFamily="34" charset="-122"/>
            </a:endParaRPr>
          </a:p>
          <a:p>
            <a:pPr marR="0" algn="l">
              <a:lnSpc>
                <a:spcPct val="150000"/>
              </a:lnSpc>
              <a:spcBef>
                <a:spcPts val="0"/>
              </a:spcBef>
              <a:buClrTx/>
              <a:buSzPct val="85000"/>
              <a:buFont typeface="Wingdings" panose="05000000000000000000" charset="0"/>
              <a:defRPr/>
            </a:pPr>
            <a:r>
              <a:rPr lang="en-US" altLang="zh-CN" sz="2400" dirty="0" smtClean="0">
                <a:solidFill>
                  <a:srgbClr val="336699"/>
                </a:solidFill>
                <a:latin typeface="微软雅黑" panose="020B0503020204020204" pitchFamily="34" charset="-122"/>
                <a:sym typeface="+mn-ea"/>
              </a:rPr>
              <a:t>3.津贴和补贴</a:t>
            </a:r>
            <a:endParaRPr lang="en-US" altLang="zh-CN" sz="2400" dirty="0" smtClean="0">
              <a:solidFill>
                <a:srgbClr val="336699"/>
              </a:solidFill>
              <a:latin typeface="微软雅黑" panose="020B0503020204020204" pitchFamily="34" charset="-122"/>
            </a:endParaRPr>
          </a:p>
          <a:p>
            <a:pPr marR="0" algn="l">
              <a:lnSpc>
                <a:spcPct val="150000"/>
              </a:lnSpc>
              <a:spcBef>
                <a:spcPts val="0"/>
              </a:spcBef>
              <a:buClrTx/>
              <a:buSzPct val="85000"/>
              <a:buFont typeface="Wingdings" panose="05000000000000000000" charset="0"/>
              <a:defRPr/>
            </a:pPr>
            <a:r>
              <a:rPr lang="en-US" altLang="zh-CN" sz="2400" dirty="0" smtClean="0">
                <a:solidFill>
                  <a:srgbClr val="336699"/>
                </a:solidFill>
                <a:latin typeface="微软雅黑" panose="020B0503020204020204" pitchFamily="34" charset="-122"/>
                <a:sym typeface="+mn-ea"/>
              </a:rPr>
              <a:t>4.其他工资</a:t>
            </a:r>
            <a:endParaRPr lang="en-US" altLang="zh-CN" sz="2400" noProof="1" dirty="0"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10406" y="1404938"/>
            <a:ext cx="26212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从业人员工资总额</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custDataLst>
              <p:tags r:id="rId3"/>
            </p:custDataLst>
          </p:nvPr>
        </p:nvSpPr>
        <p:spPr>
          <a:xfrm>
            <a:off x="1419860" y="2157730"/>
            <a:ext cx="8943340" cy="3992245"/>
          </a:xfrm>
          <a:prstGeom prst="rect">
            <a:avLst/>
          </a:prstGeom>
          <a:noFill/>
        </p:spPr>
        <p:txBody>
          <a:bodyPr wrap="square" rtlCol="0">
            <a:noAutofit/>
          </a:bodyPr>
          <a:p>
            <a:pPr marL="36195" marR="0" defTabSz="914400">
              <a:lnSpc>
                <a:spcPct val="150000"/>
              </a:lnSpc>
              <a:spcBef>
                <a:spcPts val="0"/>
              </a:spcBef>
              <a:buClrTx/>
              <a:buSzPct val="85000"/>
              <a:buFont typeface="Wingdings" panose="05000000000000000000" charset="0"/>
              <a:defRPr/>
            </a:pPr>
            <a:r>
              <a:rPr lang="zh-CN" altLang="en-US" sz="2400" b="1" noProof="1" dirty="0" smtClean="0">
                <a:solidFill>
                  <a:srgbClr val="FF0000"/>
                </a:solidFill>
                <a:latin typeface="微软雅黑" panose="020B0503020204020204" pitchFamily="34" charset="-122"/>
                <a:ea typeface="微软雅黑" panose="020B0503020204020204" pitchFamily="34" charset="-122"/>
                <a:sym typeface="+mn-ea"/>
              </a:rPr>
              <a:t>不包括：</a:t>
            </a:r>
            <a:endParaRPr lang="zh-CN" altLang="en-US" sz="2800" b="1" noProof="1" dirty="0" smtClean="0">
              <a:solidFill>
                <a:srgbClr val="FF0000"/>
              </a:solidFill>
              <a:latin typeface="微软雅黑" panose="020B0503020204020204" pitchFamily="34" charset="-122"/>
              <a:ea typeface="微软雅黑" panose="020B0503020204020204" pitchFamily="34" charset="-122"/>
              <a:sym typeface="+mn-ea"/>
            </a:endParaRPr>
          </a:p>
          <a:p>
            <a:pPr marR="0" indent="508000" algn="l"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282533468"/>
                </a:ext>
              </a:extLst>
            </a:pPr>
            <a:r>
              <a:rPr lang="en-US" altLang="zh-CN" sz="2000" noProof="1" dirty="0" smtClean="0">
                <a:solidFill>
                  <a:srgbClr val="336699"/>
                </a:solidFill>
                <a:latin typeface="微软雅黑" panose="020B0503020204020204" pitchFamily="34" charset="-122"/>
                <a:ea typeface="微软雅黑" panose="020B0503020204020204" pitchFamily="34" charset="-122"/>
                <a:sym typeface="+mn-ea"/>
              </a:rPr>
              <a:t>1.</a:t>
            </a:r>
            <a:r>
              <a:rPr lang="en-US" altLang="zh-CN" sz="2000" dirty="0" smtClean="0">
                <a:solidFill>
                  <a:srgbClr val="336699"/>
                </a:solidFill>
                <a:latin typeface="微软雅黑" panose="020B0503020204020204" pitchFamily="34" charset="-122"/>
                <a:sym typeface="+mn-ea"/>
              </a:rPr>
              <a:t>各项社会保险、住房公积金单位缴纳部分。</a:t>
            </a:r>
            <a:endParaRPr lang="en-US" altLang="zh-CN" sz="2000" noProof="1" dirty="0" smtClean="0">
              <a:solidFill>
                <a:srgbClr val="336699"/>
              </a:solidFill>
              <a:latin typeface="微软雅黑" panose="020B0503020204020204" pitchFamily="34" charset="-122"/>
              <a:ea typeface="微软雅黑" panose="020B0503020204020204" pitchFamily="34" charset="-122"/>
              <a:sym typeface="+mn-ea"/>
            </a:endParaRPr>
          </a:p>
          <a:p>
            <a:pPr marR="0" indent="508000" algn="l"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282533468"/>
                </a:ext>
              </a:extLst>
            </a:pPr>
            <a:r>
              <a:rPr lang="en-US" altLang="zh-CN" sz="2000" noProof="1" dirty="0" smtClean="0">
                <a:solidFill>
                  <a:srgbClr val="336699"/>
                </a:solidFill>
                <a:latin typeface="微软雅黑" panose="020B0503020204020204" pitchFamily="34" charset="-122"/>
                <a:ea typeface="微软雅黑" panose="020B0503020204020204" pitchFamily="34" charset="-122"/>
                <a:sym typeface="+mn-ea"/>
              </a:rPr>
              <a:t>2.支付给外单位人员的稿费、讲课费及其他工作报酬。</a:t>
            </a:r>
            <a:endParaRPr lang="en-US" altLang="zh-CN" sz="2000" noProof="1" dirty="0" smtClean="0">
              <a:solidFill>
                <a:srgbClr val="336699"/>
              </a:solidFill>
              <a:latin typeface="微软雅黑" panose="020B0503020204020204" pitchFamily="34" charset="-122"/>
              <a:ea typeface="微软雅黑" panose="020B0503020204020204" pitchFamily="34" charset="-122"/>
              <a:sym typeface="+mn-ea"/>
            </a:endParaRPr>
          </a:p>
          <a:p>
            <a:pPr marR="0" indent="508000" algn="l"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282533468"/>
                </a:ext>
              </a:extLst>
            </a:pPr>
            <a:r>
              <a:rPr lang="en-US" altLang="zh-CN" sz="2000" noProof="1" dirty="0" smtClean="0">
                <a:solidFill>
                  <a:srgbClr val="336699"/>
                </a:solidFill>
                <a:latin typeface="微软雅黑" panose="020B0503020204020204" pitchFamily="34" charset="-122"/>
                <a:ea typeface="微软雅黑" panose="020B0503020204020204" pitchFamily="34" charset="-122"/>
                <a:sym typeface="+mn-ea"/>
              </a:rPr>
              <a:t>3.入股分红、股权激励兑现的收益和各种资本性收益等。</a:t>
            </a:r>
            <a:endParaRPr lang="en-US" altLang="zh-CN" sz="2000" noProof="1" dirty="0" smtClean="0">
              <a:solidFill>
                <a:srgbClr val="336699"/>
              </a:solidFill>
              <a:latin typeface="微软雅黑" panose="020B0503020204020204" pitchFamily="34" charset="-122"/>
              <a:ea typeface="微软雅黑" panose="020B0503020204020204" pitchFamily="34" charset="-122"/>
              <a:sym typeface="+mn-ea"/>
            </a:endParaRPr>
          </a:p>
          <a:p>
            <a:pPr marR="0" indent="508000" algn="l"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282533468"/>
                </a:ext>
              </a:extLst>
            </a:pPr>
            <a:r>
              <a:rPr lang="en-US" altLang="zh-CN" sz="2000" noProof="1" dirty="0" smtClean="0">
                <a:solidFill>
                  <a:srgbClr val="336699"/>
                </a:solidFill>
                <a:latin typeface="微软雅黑" panose="020B0503020204020204" pitchFamily="34" charset="-122"/>
                <a:ea typeface="微软雅黑" panose="020B0503020204020204" pitchFamily="34" charset="-122"/>
                <a:sym typeface="+mn-ea"/>
              </a:rPr>
              <a:t>4.离职补偿金。</a:t>
            </a:r>
            <a:endParaRPr lang="en-US" altLang="zh-CN" sz="2000" noProof="1" dirty="0" smtClean="0">
              <a:solidFill>
                <a:srgbClr val="336699"/>
              </a:solidFill>
              <a:latin typeface="微软雅黑" panose="020B0503020204020204" pitchFamily="34" charset="-122"/>
              <a:ea typeface="微软雅黑" panose="020B0503020204020204" pitchFamily="34" charset="-122"/>
              <a:sym typeface="+mn-ea"/>
            </a:endParaRPr>
          </a:p>
          <a:p>
            <a:pPr marR="0" indent="508000" algn="l"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282533468"/>
                </a:ext>
              </a:extLst>
            </a:pPr>
            <a:r>
              <a:rPr lang="en-US" altLang="zh-CN" sz="2000" noProof="1" dirty="0" smtClean="0">
                <a:solidFill>
                  <a:srgbClr val="336699"/>
                </a:solidFill>
                <a:latin typeface="微软雅黑" panose="020B0503020204020204" pitchFamily="34" charset="-122"/>
                <a:ea typeface="微软雅黑" panose="020B0503020204020204" pitchFamily="34" charset="-122"/>
                <a:sym typeface="+mn-ea"/>
              </a:rPr>
              <a:t>5.用工单位支付给劳务派遣单位的人员工资以外的手续费和管理费。</a:t>
            </a:r>
            <a:endParaRPr lang="en-US" altLang="zh-CN" sz="2000" noProof="1" dirty="0" smtClean="0">
              <a:solidFill>
                <a:srgbClr val="336699"/>
              </a:solidFill>
              <a:latin typeface="微软雅黑" panose="020B0503020204020204" pitchFamily="34" charset="-122"/>
              <a:ea typeface="微软雅黑" panose="020B0503020204020204" pitchFamily="34" charset="-122"/>
              <a:sym typeface="+mn-ea"/>
            </a:endParaRPr>
          </a:p>
          <a:p>
            <a:pPr marR="0" indent="508000" algn="l"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282533468"/>
                </a:ext>
              </a:extLst>
            </a:pPr>
            <a:r>
              <a:rPr lang="en-US" altLang="zh-CN" sz="2000" noProof="1" dirty="0" smtClean="0">
                <a:solidFill>
                  <a:srgbClr val="336699"/>
                </a:solidFill>
                <a:latin typeface="微软雅黑" panose="020B0503020204020204" pitchFamily="34" charset="-122"/>
                <a:ea typeface="微软雅黑" panose="020B0503020204020204" pitchFamily="34" charset="-122"/>
                <a:sym typeface="+mn-ea"/>
              </a:rPr>
              <a:t>6.</a:t>
            </a:r>
            <a:r>
              <a:rPr lang="en-US" altLang="zh-CN" sz="2000" dirty="0" smtClean="0">
                <a:solidFill>
                  <a:srgbClr val="336699"/>
                </a:solidFill>
                <a:latin typeface="微软雅黑" panose="020B0503020204020204" pitchFamily="34" charset="-122"/>
                <a:sym typeface="+mn-ea"/>
              </a:rPr>
              <a:t>有关离休、退休、退职人员待遇的各项支出。</a:t>
            </a:r>
            <a:endParaRPr lang="en-US" altLang="zh-CN" sz="2000" dirty="0" smtClean="0">
              <a:solidFill>
                <a:srgbClr val="336699"/>
              </a:solidFill>
              <a:latin typeface="微软雅黑" panose="020B0503020204020204" pitchFamily="34" charset="-122"/>
              <a:sym typeface="+mn-ea"/>
            </a:endParaRPr>
          </a:p>
          <a:p>
            <a:pPr marR="0" indent="508000" algn="l"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282533468"/>
                </a:ext>
              </a:extLst>
            </a:pPr>
            <a:r>
              <a:rPr lang="en-US" altLang="zh-CN" sz="2000" dirty="0" smtClean="0">
                <a:solidFill>
                  <a:srgbClr val="336699"/>
                </a:solidFill>
                <a:latin typeface="微软雅黑" panose="020B0503020204020204" pitchFamily="34" charset="-122"/>
                <a:sym typeface="+mn-ea"/>
              </a:rPr>
              <a:t>7.病假、事假等情况产生的扣款。</a:t>
            </a:r>
            <a:endParaRPr lang="en-US" altLang="zh-CN" sz="2000" noProof="1" dirty="0"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grpSp>
        <p:nvGrpSpPr>
          <p:cNvPr id="7176" name="组合 36"/>
          <p:cNvGrpSpPr/>
          <p:nvPr/>
        </p:nvGrpSpPr>
        <p:grpSpPr>
          <a:xfrm>
            <a:off x="2403158" y="4695508"/>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7184" name="组合 34"/>
          <p:cNvGrpSpPr/>
          <p:nvPr/>
        </p:nvGrpSpPr>
        <p:grpSpPr>
          <a:xfrm>
            <a:off x="2375535" y="212629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7188" name="组合 35"/>
          <p:cNvGrpSpPr/>
          <p:nvPr/>
        </p:nvGrpSpPr>
        <p:grpSpPr>
          <a:xfrm>
            <a:off x="2374265" y="3406140"/>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itchFamily="2" charset="-122"/>
                <a:cs typeface="+mn-cs"/>
              </a:endParaRPr>
            </a:p>
          </p:txBody>
        </p:sp>
      </p:grpSp>
      <p:sp>
        <p:nvSpPr>
          <p:cNvPr id="7192" name="文本框 39"/>
          <p:cNvSpPr txBox="true"/>
          <p:nvPr/>
        </p:nvSpPr>
        <p:spPr>
          <a:xfrm>
            <a:off x="3594100" y="2184083"/>
            <a:ext cx="4692650" cy="460375"/>
          </a:xfrm>
          <a:prstGeom prst="rect">
            <a:avLst/>
          </a:prstGeom>
          <a:noFill/>
          <a:ln w="9525">
            <a:noFill/>
          </a:ln>
        </p:spPr>
        <p:txBody>
          <a:bodyPr wrap="none" anchor="t" anchorCtr="false">
            <a:spAutoFit/>
          </a:bodyPr>
          <a:p>
            <a:pPr algn="l"/>
            <a:r>
              <a:rPr lang="zh-CN" altLang="en-US" sz="2400" b="1" dirty="0">
                <a:solidFill>
                  <a:srgbClr val="4B649F"/>
                </a:solidFill>
                <a:latin typeface="Arial" panose="02080604020202020204" pitchFamily="34" charset="0"/>
                <a:ea typeface="微软雅黑" panose="020B0503020204020204" pitchFamily="34" charset="-122"/>
              </a:rPr>
              <a:t>第一部分</a:t>
            </a:r>
            <a:r>
              <a:rPr lang="en-US" altLang="zh-CN" sz="2400" b="1" dirty="0">
                <a:solidFill>
                  <a:srgbClr val="4B649F"/>
                </a:solidFill>
                <a:latin typeface="Arial" panose="02080604020202020204" pitchFamily="34" charset="0"/>
                <a:ea typeface="微软雅黑" panose="020B0503020204020204" pitchFamily="34" charset="-122"/>
              </a:rPr>
              <a:t>               </a:t>
            </a:r>
            <a:r>
              <a:rPr lang="zh-CN" altLang="en-US" sz="2400" b="1" dirty="0">
                <a:solidFill>
                  <a:srgbClr val="4B649F"/>
                </a:solidFill>
                <a:sym typeface="+mn-ea"/>
              </a:rPr>
              <a:t>普查对象及表式</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193" name="文本框 40"/>
          <p:cNvSpPr txBox="true"/>
          <p:nvPr/>
        </p:nvSpPr>
        <p:spPr>
          <a:xfrm>
            <a:off x="3594100" y="3463925"/>
            <a:ext cx="4231640" cy="460375"/>
          </a:xfrm>
          <a:prstGeom prst="rect">
            <a:avLst/>
          </a:prstGeom>
          <a:noFill/>
          <a:ln w="9525">
            <a:noFill/>
          </a:ln>
        </p:spPr>
        <p:txBody>
          <a:bodyPr wrap="none" anchor="t" anchorCtr="false">
            <a:spAutoFit/>
          </a:bodyPr>
          <a:p>
            <a:pPr algn="l"/>
            <a:r>
              <a:rPr lang="zh-CN" altLang="en-US" sz="2400" b="1" dirty="0">
                <a:solidFill>
                  <a:srgbClr val="4B649F"/>
                </a:solidFill>
                <a:latin typeface="Arial" panose="02080604020202020204" pitchFamily="34" charset="0"/>
                <a:ea typeface="微软雅黑" panose="020B0503020204020204" pitchFamily="34" charset="-122"/>
              </a:rPr>
              <a:t>第二部分</a:t>
            </a:r>
            <a:r>
              <a:rPr lang="en-US" altLang="zh-CN" sz="2400" b="1" dirty="0">
                <a:solidFill>
                  <a:srgbClr val="4B649F"/>
                </a:solidFill>
                <a:latin typeface="Arial" panose="02080604020202020204" pitchFamily="34" charset="0"/>
                <a:ea typeface="微软雅黑" panose="020B0503020204020204" pitchFamily="34" charset="-122"/>
              </a:rPr>
              <a:t>                     </a:t>
            </a:r>
            <a:r>
              <a:rPr lang="zh-CN" altLang="en-US" sz="2400" b="1" dirty="0">
                <a:solidFill>
                  <a:srgbClr val="4B649F"/>
                </a:solidFill>
                <a:sym typeface="+mn-ea"/>
              </a:rPr>
              <a:t>统计原则</a:t>
            </a:r>
            <a:endParaRPr lang="zh-CN" altLang="en-US" sz="2400" b="1" dirty="0">
              <a:solidFill>
                <a:srgbClr val="4B649F"/>
              </a:solidFill>
              <a:latin typeface="Arial" panose="02080604020202020204" pitchFamily="34" charset="0"/>
              <a:ea typeface="微软雅黑" panose="020B0503020204020204" pitchFamily="34" charset="-122"/>
            </a:endParaRPr>
          </a:p>
        </p:txBody>
      </p:sp>
      <p:sp>
        <p:nvSpPr>
          <p:cNvPr id="7194" name="文本框 41"/>
          <p:cNvSpPr txBox="true"/>
          <p:nvPr/>
        </p:nvSpPr>
        <p:spPr>
          <a:xfrm>
            <a:off x="3618865" y="4749800"/>
            <a:ext cx="4231640" cy="460375"/>
          </a:xfrm>
          <a:prstGeom prst="rect">
            <a:avLst/>
          </a:prstGeom>
          <a:noFill/>
          <a:ln w="9525">
            <a:noFill/>
          </a:ln>
        </p:spPr>
        <p:txBody>
          <a:bodyPr wrap="none" anchor="t" anchorCtr="false">
            <a:spAutoFit/>
          </a:bodyPr>
          <a:p>
            <a:pPr algn="l"/>
            <a:r>
              <a:rPr lang="zh-CN" altLang="en-US" sz="2400" b="1" dirty="0">
                <a:solidFill>
                  <a:srgbClr val="4B649F"/>
                </a:solidFill>
                <a:latin typeface="Arial" panose="02080604020202020204" pitchFamily="34" charset="0"/>
                <a:ea typeface="微软雅黑" panose="020B0503020204020204" pitchFamily="34" charset="-122"/>
              </a:rPr>
              <a:t>第三部分</a:t>
            </a:r>
            <a:r>
              <a:rPr lang="en-US" altLang="zh-CN" sz="2400" b="1" dirty="0">
                <a:solidFill>
                  <a:srgbClr val="4B649F"/>
                </a:solidFill>
                <a:latin typeface="Arial" panose="02080604020202020204" pitchFamily="34" charset="0"/>
                <a:ea typeface="微软雅黑" panose="020B0503020204020204" pitchFamily="34" charset="-122"/>
              </a:rPr>
              <a:t>                     </a:t>
            </a:r>
            <a:r>
              <a:rPr lang="zh-CN" altLang="en-US" sz="2400" b="1" dirty="0">
                <a:solidFill>
                  <a:srgbClr val="4B649F"/>
                </a:solidFill>
                <a:sym typeface="+mn-ea"/>
              </a:rPr>
              <a:t>指标解释</a:t>
            </a:r>
            <a:endParaRPr lang="zh-CN" altLang="en-US" sz="2400" b="1" dirty="0">
              <a:solidFill>
                <a:srgbClr val="4B649F"/>
              </a:solidFill>
              <a:latin typeface="Arial" panose="02080604020202020204" pitchFamily="34" charset="0"/>
              <a:ea typeface="微软雅黑" panose="020B0503020204020204"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441825" y="2686050"/>
            <a:ext cx="4214813" cy="1322388"/>
          </a:xfrm>
          <a:prstGeom prst="rect">
            <a:avLst/>
          </a:prstGeom>
          <a:noFill/>
          <a:ln w="9525">
            <a:noFill/>
          </a:ln>
        </p:spPr>
        <p:txBody>
          <a:bodyPr wrap="none" anchor="t" anchorCtr="false">
            <a:spAutoFit/>
          </a:bodyPr>
          <a:p>
            <a:r>
              <a:rPr lang="zh-CN" altLang="en-US" sz="8000" b="1" dirty="0">
                <a:solidFill>
                  <a:srgbClr val="4B649F"/>
                </a:solidFill>
                <a:latin typeface="Arial" panose="02080604020202020204" pitchFamily="34" charset="0"/>
                <a:ea typeface="微软雅黑" panose="020B0503020204020204" pitchFamily="34" charset="-122"/>
              </a:rPr>
              <a:t>谢</a:t>
            </a:r>
            <a:r>
              <a:rPr lang="en-US" altLang="zh-CN" sz="8000" b="1" dirty="0">
                <a:solidFill>
                  <a:srgbClr val="4B649F"/>
                </a:solidFill>
                <a:latin typeface="Arial" panose="02080604020202020204" pitchFamily="34" charset="0"/>
                <a:ea typeface="微软雅黑" panose="020B0503020204020204" pitchFamily="34" charset="-122"/>
              </a:rPr>
              <a:t>   </a:t>
            </a:r>
            <a:r>
              <a:rPr lang="zh-CN" altLang="en-US" sz="8000" b="1" dirty="0">
                <a:solidFill>
                  <a:srgbClr val="4B649F"/>
                </a:solidFill>
                <a:latin typeface="Arial" panose="02080604020202020204" pitchFamily="34" charset="0"/>
                <a:ea typeface="微软雅黑" panose="020B0503020204020204" pitchFamily="34" charset="-122"/>
              </a:rPr>
              <a:t>谢！</a:t>
            </a:r>
            <a:r>
              <a:rPr lang="zh-CN" altLang="en-US" sz="6600" b="1" dirty="0">
                <a:solidFill>
                  <a:srgbClr val="4B649F"/>
                </a:solidFill>
                <a:latin typeface="Arial" panose="02080604020202020204" pitchFamily="34" charset="0"/>
                <a:ea typeface="微软雅黑" panose="020B0503020204020204" pitchFamily="34" charset="-122"/>
              </a:rPr>
              <a:t> </a:t>
            </a:r>
            <a:endParaRPr lang="zh-CN" altLang="en-US" sz="6600" b="1" dirty="0">
              <a:solidFill>
                <a:srgbClr val="4B649F"/>
              </a:solidFill>
              <a:latin typeface="Arial" panose="02080604020202020204" pitchFamily="34" charset="0"/>
              <a:ea typeface="微软雅黑" panose="020B0503020204020204"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anose="020B0503020204020204" pitchFamily="34" charset="-122"/>
              </a:rPr>
              <a:t>第一部分</a:t>
            </a:r>
            <a:endParaRPr lang="zh-CN" altLang="en-US" sz="4800" dirty="0">
              <a:solidFill>
                <a:srgbClr val="4B649F"/>
              </a:solidFill>
              <a:latin typeface="Arial" panose="02080604020202020204" pitchFamily="34" charset="0"/>
              <a:ea typeface="微软雅黑" panose="020B0503020204020204"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普查对象及表式</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244442" y="1404938"/>
            <a:ext cx="14020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普查对象</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8425" y="2535238"/>
            <a:ext cx="9647238" cy="2676525"/>
          </a:xfrm>
          <a:prstGeom prst="rect">
            <a:avLst/>
          </a:prstGeom>
          <a:noFill/>
        </p:spPr>
        <p:txBody>
          <a:bodyPr wrap="square" rtlCol="0">
            <a:spAutoFit/>
          </a:bodyPr>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普查对象是除金融、铁路部门负责的法人单位以外的二、三产法人单位，包括统计上认定的视同法人单位的产业活动单位。</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包括一套表单位和非一套表单位。</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QQ图片20230318112525"/>
          <p:cNvPicPr>
            <a:picLocks noChangeAspect="true"/>
          </p:cNvPicPr>
          <p:nvPr/>
        </p:nvPicPr>
        <p:blipFill>
          <a:blip r:embed="rId1"/>
          <a:stretch>
            <a:fillRect/>
          </a:stretch>
        </p:blipFill>
        <p:spPr>
          <a:xfrm>
            <a:off x="3618865" y="0"/>
            <a:ext cx="7226935" cy="6858000"/>
          </a:xfrm>
          <a:prstGeom prst="rect">
            <a:avLst/>
          </a:prstGeom>
        </p:spPr>
      </p:pic>
      <p:sp>
        <p:nvSpPr>
          <p:cNvPr id="9218" name="文本框 16"/>
          <p:cNvSpPr txBox="true"/>
          <p:nvPr/>
        </p:nvSpPr>
        <p:spPr>
          <a:xfrm>
            <a:off x="1244442" y="1404938"/>
            <a:ext cx="14020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普查对象</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4" name="文本框 3"/>
          <p:cNvSpPr txBox="true"/>
          <p:nvPr>
            <p:custDataLst>
              <p:tags r:id="rId4"/>
            </p:custDataLst>
          </p:nvPr>
        </p:nvSpPr>
        <p:spPr>
          <a:xfrm>
            <a:off x="457835" y="1941195"/>
            <a:ext cx="3086735" cy="1383665"/>
          </a:xfrm>
          <a:prstGeom prst="rect">
            <a:avLst/>
          </a:prstGeom>
          <a:noFill/>
        </p:spPr>
        <p:txBody>
          <a:bodyPr wrap="square" rtlCol="0">
            <a:spAutoFit/>
          </a:bodyPr>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一套表单位</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网上填报</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QQ图片20230318112345"/>
          <p:cNvPicPr>
            <a:picLocks noChangeAspect="true"/>
          </p:cNvPicPr>
          <p:nvPr/>
        </p:nvPicPr>
        <p:blipFill>
          <a:blip r:embed="rId1"/>
          <a:stretch>
            <a:fillRect/>
          </a:stretch>
        </p:blipFill>
        <p:spPr>
          <a:xfrm>
            <a:off x="2901950" y="538480"/>
            <a:ext cx="8505825" cy="5781675"/>
          </a:xfrm>
          <a:prstGeom prst="rect">
            <a:avLst/>
          </a:prstGeom>
        </p:spPr>
      </p:pic>
      <p:pic>
        <p:nvPicPr>
          <p:cNvPr id="9219" name="图片 17"/>
          <p:cNvPicPr>
            <a:picLocks noChangeAspect="true"/>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4" name="文本框 3"/>
          <p:cNvSpPr txBox="true"/>
          <p:nvPr>
            <p:custDataLst>
              <p:tags r:id="rId4"/>
            </p:custDataLst>
          </p:nvPr>
        </p:nvSpPr>
        <p:spPr>
          <a:xfrm>
            <a:off x="92075" y="2000250"/>
            <a:ext cx="3086735" cy="2030095"/>
          </a:xfrm>
          <a:prstGeom prst="rect">
            <a:avLst/>
          </a:prstGeom>
          <a:noFill/>
        </p:spPr>
        <p:txBody>
          <a:bodyPr wrap="square" rtlCol="0">
            <a:spAutoFit/>
          </a:bodyPr>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非一套表单位</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pitchFamily="34" charset="-122"/>
                <a:ea typeface="微软雅黑" panose="020B0503020204020204" pitchFamily="34" charset="-122"/>
                <a:sym typeface="+mn-ea"/>
              </a:rPr>
              <a:t>普查员上门采集或自主填报</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anose="020B0503020204020204" pitchFamily="34" charset="-122"/>
              </a:rPr>
              <a:t>第二部分</a:t>
            </a:r>
            <a:endParaRPr lang="zh-CN" altLang="en-US" sz="4800" dirty="0">
              <a:solidFill>
                <a:srgbClr val="4B649F"/>
              </a:solidFill>
              <a:latin typeface="Arial" panose="02080604020202020204" pitchFamily="34" charset="0"/>
              <a:ea typeface="微软雅黑" panose="020B0503020204020204"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统计原则</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圆角矩形 13"/>
          <p:cNvSpPr/>
          <p:nvPr>
            <p:custDataLst>
              <p:tags r:id="rId1"/>
            </p:custDataLst>
          </p:nvPr>
        </p:nvSpPr>
        <p:spPr>
          <a:xfrm>
            <a:off x="6345555" y="2526665"/>
            <a:ext cx="4988560" cy="26320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725805" y="2526665"/>
            <a:ext cx="4988560" cy="26320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18" name="文本框 16"/>
          <p:cNvSpPr txBox="true"/>
          <p:nvPr/>
        </p:nvSpPr>
        <p:spPr>
          <a:xfrm>
            <a:off x="1320006" y="1404938"/>
            <a:ext cx="14020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pitchFamily="34" charset="-122"/>
              </a:rPr>
              <a:t>基本原则</a:t>
            </a:r>
            <a:endParaRPr lang="zh-CN" altLang="en-US" sz="2400" b="1" dirty="0">
              <a:solidFill>
                <a:schemeClr val="bg1"/>
              </a:solidFill>
              <a:latin typeface="Arial" panose="02080604020202020204" pitchFamily="34" charset="0"/>
              <a:ea typeface="微软雅黑" panose="020B0503020204020204" pitchFamily="34" charset="-122"/>
            </a:endParaRPr>
          </a:p>
        </p:txBody>
      </p:sp>
      <p:pic>
        <p:nvPicPr>
          <p:cNvPr id="9219" name="图片 17"/>
          <p:cNvPicPr>
            <a:picLocks noChangeAspect="true"/>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9" name="文本框 8"/>
          <p:cNvSpPr txBox="true"/>
          <p:nvPr>
            <p:custDataLst>
              <p:tags r:id="rId4"/>
            </p:custDataLst>
          </p:nvPr>
        </p:nvSpPr>
        <p:spPr>
          <a:xfrm>
            <a:off x="6989445" y="3081020"/>
            <a:ext cx="4275455" cy="1260475"/>
          </a:xfrm>
          <a:prstGeom prst="rect">
            <a:avLst/>
          </a:prstGeom>
          <a:noFill/>
        </p:spPr>
        <p:txBody>
          <a:bodyPr wrap="square" rtlCol="0">
            <a:spAutoFit/>
          </a:bodyPr>
          <a:p>
            <a:pPr marL="36195" marR="0" algn="l" defTabSz="914400">
              <a:lnSpc>
                <a:spcPct val="150000"/>
              </a:lnSpc>
              <a:spcBef>
                <a:spcPts val="0"/>
              </a:spcBef>
              <a:buClrTx/>
              <a:buSzPct val="85000"/>
              <a:buFont typeface="Wingdings" panose="05000000000000000000" charset="0"/>
              <a:defRPr/>
            </a:pPr>
            <a:r>
              <a:rPr lang="zh-CN" altLang="en-US" sz="2400" dirty="0" smtClean="0">
                <a:solidFill>
                  <a:srgbClr val="336699"/>
                </a:solidFill>
                <a:latin typeface="微软雅黑" panose="020B0503020204020204" pitchFamily="34" charset="-122"/>
                <a:sym typeface="+mn-lt"/>
              </a:rPr>
              <a:t>“何时发何时统”原则</a:t>
            </a:r>
            <a:endParaRPr lang="zh-CN" altLang="en-US" sz="2400" dirty="0" smtClean="0">
              <a:solidFill>
                <a:srgbClr val="336699"/>
              </a:solidFill>
              <a:latin typeface="微软雅黑" panose="020B0503020204020204" pitchFamily="34" charset="-122"/>
              <a:sym typeface="+mn-lt"/>
            </a:endParaRPr>
          </a:p>
          <a:p>
            <a:pPr marL="36195" marR="0" algn="l" defTabSz="914400">
              <a:lnSpc>
                <a:spcPct val="150000"/>
              </a:lnSpc>
              <a:spcBef>
                <a:spcPts val="1200"/>
              </a:spcBef>
              <a:buClrTx/>
              <a:buSzPct val="85000"/>
              <a:buFont typeface="Wingdings" panose="05000000000000000000" charset="0"/>
              <a:defRPr/>
            </a:pPr>
            <a:r>
              <a:rPr lang="en-US" altLang="zh-CN" sz="2000" dirty="0" smtClean="0">
                <a:solidFill>
                  <a:srgbClr val="336699"/>
                </a:solidFill>
                <a:latin typeface="微软雅黑" panose="020B0503020204020204" pitchFamily="34" charset="-122"/>
                <a:sym typeface="+mn-lt"/>
              </a:rPr>
              <a:t> </a:t>
            </a:r>
            <a:r>
              <a:rPr lang="zh-CN" altLang="en-US" sz="2000" dirty="0" smtClean="0">
                <a:solidFill>
                  <a:srgbClr val="336699"/>
                </a:solidFill>
                <a:latin typeface="微软雅黑" panose="020B0503020204020204" pitchFamily="34" charset="-122"/>
                <a:sym typeface="+mn-lt"/>
              </a:rPr>
              <a:t>（根据实发时间进行统计）</a:t>
            </a:r>
            <a:endParaRPr lang="zh-CN" altLang="en-US" sz="2000" dirty="0" smtClean="0">
              <a:solidFill>
                <a:srgbClr val="336699"/>
              </a:solidFill>
              <a:latin typeface="微软雅黑" panose="020B0503020204020204" pitchFamily="34" charset="-122"/>
              <a:sym typeface="+mn-lt"/>
            </a:endParaRPr>
          </a:p>
        </p:txBody>
      </p:sp>
      <p:sp>
        <p:nvSpPr>
          <p:cNvPr id="10" name="圆角矩形 9"/>
          <p:cNvSpPr/>
          <p:nvPr>
            <p:custDataLst>
              <p:tags r:id="rId5"/>
            </p:custDataLst>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lt1"/>
                </a:solidFill>
                <a:effectLst/>
                <a:uLnTx/>
                <a:uFillTx/>
                <a:latin typeface="+mn-lt"/>
                <a:ea typeface="+mn-ea"/>
                <a:cs typeface="+mn-cs"/>
              </a:rPr>
              <a:t>基本原则</a:t>
            </a:r>
            <a:endParaRPr kumimoji="0" lang="zh-CN" altLang="en-US" sz="2800" b="1" i="0" u="none" strike="noStrike" kern="1200" cap="none" spc="0" normalizeH="0" baseline="0" noProof="1">
              <a:ln>
                <a:noFill/>
              </a:ln>
              <a:solidFill>
                <a:schemeClr val="lt1"/>
              </a:solidFill>
              <a:effectLst/>
              <a:uLnTx/>
              <a:uFillTx/>
              <a:latin typeface="+mn-lt"/>
              <a:ea typeface="+mn-ea"/>
              <a:cs typeface="+mn-cs"/>
            </a:endParaRPr>
          </a:p>
        </p:txBody>
      </p:sp>
      <p:sp>
        <p:nvSpPr>
          <p:cNvPr id="11" name="文本框 10"/>
          <p:cNvSpPr txBox="true"/>
          <p:nvPr>
            <p:custDataLst>
              <p:tags r:id="rId6"/>
            </p:custDataLst>
          </p:nvPr>
        </p:nvSpPr>
        <p:spPr>
          <a:xfrm>
            <a:off x="1082675" y="2845435"/>
            <a:ext cx="4275455" cy="1994288"/>
          </a:xfrm>
          <a:prstGeom prst="roundRect">
            <a:avLst/>
          </a:prstGeom>
          <a:noFill/>
        </p:spPr>
        <p:txBody>
          <a:bodyPr wrap="square" rtlCol="0">
            <a:spAutoFit/>
          </a:bodyPr>
          <a:p>
            <a:pPr marL="36195" marR="0" defTabSz="914400">
              <a:lnSpc>
                <a:spcPct val="150000"/>
              </a:lnSpc>
              <a:spcBef>
                <a:spcPts val="0"/>
              </a:spcBef>
              <a:buClrTx/>
              <a:buSzPct val="85000"/>
              <a:buFont typeface="Wingdings" panose="05000000000000000000" charset="0"/>
              <a:defRPr/>
            </a:pPr>
            <a:r>
              <a:rPr lang="en-US" altLang="zh-CN" sz="2400" dirty="0" smtClean="0">
                <a:solidFill>
                  <a:srgbClr val="336699"/>
                </a:solidFill>
                <a:latin typeface="微软雅黑" panose="020B0503020204020204" pitchFamily="34" charset="-122"/>
                <a:sym typeface="+mn-lt"/>
              </a:rPr>
              <a:t>“</a:t>
            </a:r>
            <a:r>
              <a:rPr lang="zh-CN" altLang="en-US" sz="2400" dirty="0" smtClean="0">
                <a:solidFill>
                  <a:srgbClr val="336699"/>
                </a:solidFill>
                <a:latin typeface="微软雅黑" panose="020B0503020204020204" pitchFamily="34" charset="-122"/>
                <a:sym typeface="+mn-lt"/>
              </a:rPr>
              <a:t>谁发工资谁统计</a:t>
            </a:r>
            <a:r>
              <a:rPr lang="en-US" altLang="zh-CN" sz="2400" dirty="0" smtClean="0">
                <a:solidFill>
                  <a:srgbClr val="336699"/>
                </a:solidFill>
                <a:latin typeface="微软雅黑" panose="020B0503020204020204" pitchFamily="34" charset="-122"/>
                <a:sym typeface="+mn-lt"/>
              </a:rPr>
              <a:t>”</a:t>
            </a:r>
            <a:r>
              <a:rPr lang="zh-CN" altLang="en-US" sz="2400" dirty="0" smtClean="0">
                <a:solidFill>
                  <a:srgbClr val="336699"/>
                </a:solidFill>
                <a:latin typeface="微软雅黑" panose="020B0503020204020204" pitchFamily="34" charset="-122"/>
                <a:sym typeface="+mn-lt"/>
              </a:rPr>
              <a:t>原则</a:t>
            </a:r>
            <a:endParaRPr lang="zh-CN" altLang="en-US" sz="2400" dirty="0" smtClean="0">
              <a:solidFill>
                <a:srgbClr val="336699"/>
              </a:solidFill>
              <a:latin typeface="微软雅黑" panose="020B0503020204020204" pitchFamily="34" charset="-122"/>
              <a:sym typeface="+mn-lt"/>
            </a:endParaRPr>
          </a:p>
          <a:p>
            <a:pPr marL="36195" marR="0" defTabSz="914400">
              <a:lnSpc>
                <a:spcPct val="150000"/>
              </a:lnSpc>
              <a:spcBef>
                <a:spcPts val="1800"/>
              </a:spcBef>
              <a:buClrTx/>
              <a:buSzPct val="85000"/>
              <a:buFont typeface="Wingdings" panose="05000000000000000000" charset="0"/>
              <a:defRPr/>
            </a:pPr>
            <a:r>
              <a:rPr lang="zh-CN" altLang="en-US" sz="2000" dirty="0" smtClean="0">
                <a:solidFill>
                  <a:srgbClr val="336699"/>
                </a:solidFill>
                <a:latin typeface="微软雅黑" panose="020B0503020204020204" pitchFamily="34" charset="-122"/>
                <a:sym typeface="+mn-lt"/>
              </a:rPr>
              <a:t>劳务派遣人员按照“谁用工谁统计”的原则统计。</a:t>
            </a:r>
            <a:endParaRPr lang="zh-CN" altLang="en-US" sz="2000" noProof="1" dirty="0"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anose="020B0503020204020204" pitchFamily="34" charset="-122"/>
              </a:rPr>
              <a:t>第三部分</a:t>
            </a:r>
            <a:endParaRPr lang="zh-CN" altLang="en-US" sz="4800" dirty="0">
              <a:solidFill>
                <a:srgbClr val="4B649F"/>
              </a:solidFill>
              <a:latin typeface="Arial" panose="02080604020202020204" pitchFamily="34" charset="0"/>
              <a:ea typeface="微软雅黑" panose="020B0503020204020204"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指标解释</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1640</Words>
  <Application>WPS 演示</Application>
  <PresentationFormat>宽屏</PresentationFormat>
  <Paragraphs>149</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6</vt:i4>
      </vt:variant>
      <vt:variant>
        <vt:lpstr>幻灯片标题</vt:lpstr>
      </vt:variant>
      <vt:variant>
        <vt:i4>20</vt:i4>
      </vt:variant>
    </vt:vector>
  </HeadingPairs>
  <TitlesOfParts>
    <vt:vector size="40" baseType="lpstr">
      <vt:lpstr>Arial</vt:lpstr>
      <vt:lpstr>宋体</vt:lpstr>
      <vt:lpstr>Wingdings</vt:lpstr>
      <vt:lpstr>Nimbus Roman No9 L</vt:lpstr>
      <vt:lpstr>微软雅黑</vt:lpstr>
      <vt:lpstr>黑体</vt:lpstr>
      <vt:lpstr>Calibri</vt:lpstr>
      <vt:lpstr>DejaVu Sans</vt:lpstr>
      <vt:lpstr>方正书宋_GBK</vt:lpstr>
      <vt:lpstr>Wingdings</vt:lpstr>
      <vt:lpstr>Cambria Math</vt:lpstr>
      <vt:lpstr>DejaVu Math TeX Gyre</vt:lpstr>
      <vt:lpstr>宋体</vt:lpstr>
      <vt:lpstr>Arial Unicode MS</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66</cp:revision>
  <dcterms:created xsi:type="dcterms:W3CDTF">2023-03-31T07:09:13Z</dcterms:created>
  <dcterms:modified xsi:type="dcterms:W3CDTF">2023-03-31T07:09:13Z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y fmtid="{D5CDD505-2E9C-101B-9397-08002B2CF9AE}" pid="3" name="ICV">
    <vt:lpwstr>A090B6ACA30949A588183F7B7B8790EA</vt:lpwstr>
  </property>
</Properties>
</file>