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notesMasterIdLst>
    <p:notesMasterId r:id="rId10"/>
  </p:notesMasterIdLst>
  <p:sldIdLst>
    <p:sldId id="256" r:id="rId8"/>
    <p:sldId id="262" r:id="rId9"/>
    <p:sldId id="263" r:id="rId11"/>
    <p:sldId id="330" r:id="rId12"/>
    <p:sldId id="326" r:id="rId13"/>
    <p:sldId id="329" r:id="rId14"/>
    <p:sldId id="345" r:id="rId15"/>
    <p:sldId id="346" r:id="rId16"/>
    <p:sldId id="349" r:id="rId17"/>
    <p:sldId id="347" r:id="rId18"/>
    <p:sldId id="350" r:id="rId19"/>
    <p:sldId id="352" r:id="rId20"/>
    <p:sldId id="351" r:id="rId21"/>
    <p:sldId id="353" r:id="rId22"/>
    <p:sldId id="339" r:id="rId23"/>
    <p:sldId id="341" r:id="rId24"/>
    <p:sldId id="342" r:id="rId25"/>
    <p:sldId id="359" r:id="rId26"/>
    <p:sldId id="343" r:id="rId27"/>
    <p:sldId id="360" r:id="rId28"/>
    <p:sldId id="344" r:id="rId29"/>
    <p:sldId id="363" r:id="rId30"/>
    <p:sldId id="364" r:id="rId31"/>
    <p:sldId id="358" r:id="rId32"/>
    <p:sldId id="327" r:id="rId33"/>
    <p:sldId id="355" r:id="rId34"/>
    <p:sldId id="365" r:id="rId35"/>
    <p:sldId id="281" r:id="rId36"/>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80604020202020204" pitchFamily="34" charset="0"/>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649F"/>
    <a:srgbClr val="5E80B0"/>
    <a:srgbClr val="7DB1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275"/>
    <p:restoredTop sz="94660"/>
  </p:normalViewPr>
  <p:slideViewPr>
    <p:cSldViewPr snapToGrid="0" showGuides="1">
      <p:cViewPr varScale="1">
        <p:scale>
          <a:sx n="78" d="100"/>
          <a:sy n="78" d="100"/>
        </p:scale>
        <p:origin x="330" y="60"/>
      </p:cViewPr>
      <p:guideLst>
        <p:guide orient="horz" pos="2162"/>
        <p:guide pos="2966"/>
      </p:guideLst>
    </p:cSldViewPr>
  </p:slideViewPr>
  <p:notesTextViewPr>
    <p:cViewPr>
      <p:scale>
        <a:sx n="1" d="1"/>
        <a:sy n="1" d="1"/>
      </p:scale>
      <p:origin x="0" y="0"/>
    </p:cViewPr>
  </p:notesTextViewPr>
  <p:sorterViewPr>
    <p:cViewPr>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28.xml"/><Relationship Id="rId35" Type="http://schemas.openxmlformats.org/officeDocument/2006/relationships/slide" Target="slides/slide27.xml"/><Relationship Id="rId34" Type="http://schemas.openxmlformats.org/officeDocument/2006/relationships/slide" Target="slides/slide26.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EA1B5F6-2CC1-4263-98E8-E8AE05429F55}" type="doc">
      <dgm:prSet loTypeId="relationship" loCatId="relationship" qsTypeId="urn:microsoft.com/office/officeart/2005/8/quickstyle/simple1" qsCatId="simple" csTypeId="urn:microsoft.com/office/officeart/2005/8/colors/accent1_2" csCatId="accent1" phldr="true"/>
      <dgm:spPr/>
      <dgm:t>
        <a:bodyPr/>
        <a:lstStyle/>
        <a:p>
          <a:endParaRPr lang="zh-CN" altLang="en-US"/>
        </a:p>
      </dgm:t>
    </dgm:pt>
    <dgm:pt modelId="{2043E838-6DBB-4F31-A022-FA9B73F25772}">
      <dgm:prSet phldrT="[文本]"/>
      <dgm:spPr>
        <a:solidFill>
          <a:srgbClr val="79A7B7"/>
        </a:solidFill>
      </dgm:spPr>
      <dgm:t>
        <a:bodyPr/>
        <a:lstStyle/>
        <a:p>
          <a:r>
            <a:rPr lang="zh-CN" altLang="en-US" b="1" dirty="0" smtClean="0">
              <a:latin typeface="微软雅黑" pitchFamily="34" charset="-122"/>
              <a:ea typeface="微软雅黑" pitchFamily="34" charset="-122"/>
            </a:rPr>
            <a:t>工业</a:t>
          </a:r>
          <a:endParaRPr lang="en-US" altLang="zh-CN" b="1"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生产</a:t>
          </a:r>
          <a:endParaRPr lang="zh-CN" altLang="en-US" b="1" dirty="0">
            <a:latin typeface="微软雅黑" pitchFamily="34" charset="-122"/>
            <a:ea typeface="微软雅黑" pitchFamily="34" charset="-122"/>
          </a:endParaRPr>
        </a:p>
      </dgm:t>
    </dgm:pt>
    <dgm:pt modelId="{DBA779F1-08E5-44C3-954D-2397DB028922}" cxnId="{B69247CB-84B6-47EA-822F-DAD19FAB2686}" type="parTrans">
      <dgm:prSet/>
      <dgm:spPr/>
      <dgm:t>
        <a:bodyPr/>
        <a:lstStyle/>
        <a:p>
          <a:endParaRPr lang="zh-CN" altLang="en-US"/>
        </a:p>
      </dgm:t>
    </dgm:pt>
    <dgm:pt modelId="{DE8F9D96-68E6-4CAF-82CE-AF62DB576636}" cxnId="{B69247CB-84B6-47EA-822F-DAD19FAB2686}" type="sibTrans">
      <dgm:prSet/>
      <dgm:spPr/>
      <dgm:t>
        <a:bodyPr/>
        <a:lstStyle/>
        <a:p>
          <a:endParaRPr lang="zh-CN" altLang="en-US"/>
        </a:p>
      </dgm:t>
    </dgm:pt>
    <dgm:pt modelId="{7701D6C8-7D41-44C8-B242-0F72CF6D72EA}">
      <dgm:prSet phldrT="[文本]" phldr="false" custT="true"/>
      <dgm:spPr>
        <a:ln>
          <a:noFill/>
        </a:ln>
      </dgm:spPr>
      <dgm:t>
        <a:bodyPr vert="horz" wrap="square"/>
        <a:p>
          <a:pPr>
            <a:lnSpc>
              <a:spcPct val="100000"/>
            </a:lnSpc>
            <a:spcBef>
              <a:spcPct val="0"/>
            </a:spcBef>
            <a:spcAft>
              <a:spcPct val="15000"/>
            </a:spcAft>
          </a:pPr>
          <a:r>
            <a:rPr lang="zh-CN" altLang="en-US" sz="2000" dirty="0" smtClean="0">
              <a:solidFill>
                <a:srgbClr val="FF0000"/>
              </a:solidFill>
              <a:latin typeface="微软雅黑" pitchFamily="34" charset="-122"/>
              <a:ea typeface="微软雅黑" pitchFamily="34" charset="-122"/>
              <a:sym typeface="+mn-ea"/>
            </a:rPr>
            <a:t>工业生产的原则</a:t>
          </a:r>
          <a:endParaRPr lang="zh-CN" altLang="en-US" sz="2000" dirty="0" smtClean="0">
            <a:solidFill>
              <a:srgbClr val="FF0000"/>
            </a:solidFill>
            <a:latin typeface="微软雅黑" pitchFamily="34" charset="-122"/>
            <a:ea typeface="微软雅黑" pitchFamily="34" charset="-122"/>
            <a:sym typeface="+mn-ea"/>
          </a:endParaRPr>
        </a:p>
      </dgm:t>
    </dgm:pt>
    <dgm:pt modelId="{E74DA959-22E1-4841-92CC-AEF2FECAC7EA}" cxnId="{6E0B5455-C828-4920-9C3B-E6E084B93F51}" type="parTrans">
      <dgm:prSet/>
      <dgm:spPr/>
      <dgm:t>
        <a:bodyPr/>
        <a:lstStyle/>
        <a:p>
          <a:endParaRPr lang="zh-CN" altLang="en-US"/>
        </a:p>
      </dgm:t>
    </dgm:pt>
    <dgm:pt modelId="{254F5E98-AA62-45DF-94CC-A7EC2AF64FAC}" cxnId="{6E0B5455-C828-4920-9C3B-E6E084B93F51}" type="sibTrans">
      <dgm:prSet/>
      <dgm:spPr/>
      <dgm:t>
        <a:bodyPr/>
        <a:lstStyle/>
        <a:p>
          <a:endParaRPr lang="zh-CN" altLang="en-US"/>
        </a:p>
      </dgm:t>
    </dgm:pt>
    <dgm:pt modelId="{AAB1B275-B25D-4CA8-8407-558DA58C1CA3}">
      <dgm:prSet phldr="false" custT="true"/>
      <dgm:spPr/>
      <dgm:t>
        <a:bodyPr vert="horz" wrap="square"/>
        <a:p>
          <a:pPr>
            <a:lnSpc>
              <a:spcPct val="100000"/>
            </a:lnSpc>
            <a:spcBef>
              <a:spcPct val="0"/>
            </a:spcBef>
            <a:spcAft>
              <a:spcPct val="15000"/>
            </a:spcAft>
          </a:pPr>
          <a:r>
            <a:rPr lang="zh-CN" altLang="en-US" sz="1500" dirty="0">
              <a:latin typeface="微软雅黑" pitchFamily="34" charset="-122"/>
              <a:ea typeface="微软雅黑" pitchFamily="34" charset="-122"/>
            </a:rPr>
            <a:t>凡是企业在报告期内生产的最终产品和提供的劳务，均应包括在内。</a:t>
          </a:r>
          <a:r>
            <a:rPr lang="zh-CN" altLang="en-US" sz="1500" b="1" dirty="0">
              <a:solidFill>
                <a:srgbClr val="00B050"/>
              </a:solidFill>
              <a:latin typeface="微软雅黑" pitchFamily="34" charset="-122"/>
              <a:ea typeface="微软雅黑" pitchFamily="34" charset="-122"/>
            </a:rPr>
            <a:t>不管是否在报告期内销售，只要是报告期内生产的，就应包括在内</a:t>
          </a:r>
          <a:r>
            <a:rPr lang="zh-CN" altLang="en-US" sz="1500" dirty="0">
              <a:latin typeface="微软雅黑" pitchFamily="34" charset="-122"/>
              <a:ea typeface="微软雅黑" pitchFamily="34" charset="-122"/>
            </a:rPr>
            <a:t>。</a:t>
          </a:r>
          <a:endParaRPr lang="zh-CN" altLang="en-US" sz="1500" dirty="0">
            <a:latin typeface="微软雅黑" pitchFamily="34" charset="-122"/>
            <a:ea typeface="微软雅黑" pitchFamily="34" charset="-122"/>
          </a:endParaRPr>
        </a:p>
      </dgm:t>
    </dgm:pt>
    <dgm:pt modelId="{D627BEC9-210D-43F2-B2F0-96D9D612B500}" cxnId="{8F9A6E51-4617-4E11-8FBC-4643A4B1D8C0}" type="parTrans">
      <dgm:prSet/>
      <dgm:spPr/>
    </dgm:pt>
    <dgm:pt modelId="{EF77A953-EDDE-4B25-BC4B-01C70ED7EE52}" cxnId="{8F9A6E51-4617-4E11-8FBC-4643A4B1D8C0}" type="sibTrans">
      <dgm:prSet/>
      <dgm:spPr/>
    </dgm:pt>
    <dgm:pt modelId="{86039299-2568-4958-B67B-BF525C27760C}">
      <dgm:prSet phldr="false" custT="true"/>
      <dgm:spPr/>
      <dgm:t>
        <a:bodyPr vert="horz" wrap="square"/>
        <a:p>
          <a:pPr>
            <a:lnSpc>
              <a:spcPct val="100000"/>
            </a:lnSpc>
            <a:spcBef>
              <a:spcPct val="0"/>
            </a:spcBef>
            <a:spcAft>
              <a:spcPct val="15000"/>
            </a:spcAft>
          </a:pPr>
          <a:r>
            <a:rPr lang="zh-CN" altLang="en-US" sz="1500" dirty="0">
              <a:latin typeface="微软雅黑" pitchFamily="34" charset="-122"/>
              <a:ea typeface="微软雅黑" pitchFamily="34" charset="-122"/>
            </a:rPr>
            <a:t>凡不是工业生产的产品，均不得计入工业总产值</a:t>
          </a:r>
          <a:r>
            <a:rPr lang="zh-CN" altLang="en-US" sz="1500" dirty="0">
              <a:latin typeface="微软雅黑" pitchFamily="34" charset="-122"/>
              <a:ea typeface="微软雅黑" pitchFamily="34" charset="-122"/>
            </a:rPr>
            <a:t/>
          </a:r>
          <a:endParaRPr lang="zh-CN" altLang="en-US" sz="1500" dirty="0">
            <a:latin typeface="微软雅黑" pitchFamily="34" charset="-122"/>
            <a:ea typeface="微软雅黑" pitchFamily="34" charset="-122"/>
          </a:endParaRPr>
        </a:p>
      </dgm:t>
    </dgm:pt>
    <dgm:pt modelId="{991A1848-0032-4BC4-9B72-061E2FB583D3}" cxnId="{35357235-E491-4161-BC14-E6B8DD55FCAE}" type="parTrans">
      <dgm:prSet/>
      <dgm:spPr/>
    </dgm:pt>
    <dgm:pt modelId="{03662425-66A4-4868-A550-B3E414BD487F}" cxnId="{35357235-E491-4161-BC14-E6B8DD55FCAE}" type="sibTrans">
      <dgm:prSet/>
      <dgm:spPr/>
    </dgm:pt>
    <dgm:pt modelId="{AFAC6582-2639-4F02-8A19-6FF469ED5F98}">
      <dgm:prSet phldrT="[文本]"/>
      <dgm:spPr>
        <a:solidFill>
          <a:srgbClr val="79A7B7"/>
        </a:solidFill>
      </dgm:spPr>
      <dgm:t>
        <a:bodyPr/>
        <a:lstStyle/>
        <a:p>
          <a:r>
            <a:rPr lang="zh-CN" altLang="en-US" b="1" dirty="0" smtClean="0">
              <a:latin typeface="微软雅黑" pitchFamily="34" charset="-122"/>
              <a:ea typeface="微软雅黑" pitchFamily="34" charset="-122"/>
            </a:rPr>
            <a:t>最终</a:t>
          </a:r>
          <a:endParaRPr lang="en-US" altLang="zh-CN" b="1"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产品</a:t>
          </a:r>
          <a:endParaRPr lang="zh-CN" altLang="en-US" b="1" dirty="0">
            <a:latin typeface="微软雅黑" pitchFamily="34" charset="-122"/>
            <a:ea typeface="微软雅黑" pitchFamily="34" charset="-122"/>
          </a:endParaRPr>
        </a:p>
      </dgm:t>
    </dgm:pt>
    <dgm:pt modelId="{F87F1A53-C9EE-4003-91AE-B3B776E29251}" cxnId="{717E85FA-D060-49CE-B639-43774326C072}" type="parTrans">
      <dgm:prSet/>
      <dgm:spPr/>
      <dgm:t>
        <a:bodyPr/>
        <a:lstStyle/>
        <a:p>
          <a:endParaRPr lang="zh-CN" altLang="en-US"/>
        </a:p>
      </dgm:t>
    </dgm:pt>
    <dgm:pt modelId="{2CA9C1D8-A853-40CE-A7E6-54222FCFD4B4}" cxnId="{717E85FA-D060-49CE-B639-43774326C072}" type="sibTrans">
      <dgm:prSet/>
      <dgm:spPr/>
      <dgm:t>
        <a:bodyPr/>
        <a:lstStyle/>
        <a:p>
          <a:endParaRPr lang="zh-CN" altLang="en-US"/>
        </a:p>
      </dgm:t>
    </dgm:pt>
    <dgm:pt modelId="{FD8E3A3D-0830-4336-89E8-B41113C6B635}">
      <dgm:prSet phldrT="[文本]" phldr="false" custT="true"/>
      <dgm:spPr>
        <a:ln>
          <a:noFill/>
        </a:ln>
      </dgm:spPr>
      <dgm:t>
        <a:bodyPr vert="horz" wrap="square"/>
        <a:p>
          <a:pPr>
            <a:lnSpc>
              <a:spcPct val="100000"/>
            </a:lnSpc>
            <a:spcBef>
              <a:spcPct val="0"/>
            </a:spcBef>
            <a:spcAft>
              <a:spcPct val="15000"/>
            </a:spcAft>
          </a:pPr>
          <a:r>
            <a:rPr lang="zh-CN" altLang="en-US" sz="2000" dirty="0" smtClean="0">
              <a:solidFill>
                <a:srgbClr val="FF0000"/>
              </a:solidFill>
              <a:latin typeface="微软雅黑" pitchFamily="34" charset="-122"/>
              <a:ea typeface="微软雅黑" pitchFamily="34" charset="-122"/>
            </a:rPr>
            <a:t>最终产品的原则</a:t>
          </a:r>
          <a:r>
            <a:rPr lang="zh-CN" altLang="en-US" sz="1400" dirty="0" smtClean="0">
              <a:latin typeface="微软雅黑" pitchFamily="34" charset="-122"/>
              <a:ea typeface="微软雅黑" pitchFamily="34" charset="-122"/>
            </a:rPr>
            <a:t/>
          </a:r>
          <a:endParaRPr lang="zh-CN" altLang="en-US" sz="1400" dirty="0" smtClean="0">
            <a:latin typeface="微软雅黑" pitchFamily="34" charset="-122"/>
            <a:ea typeface="微软雅黑" pitchFamily="34" charset="-122"/>
          </a:endParaRPr>
        </a:p>
      </dgm:t>
    </dgm:pt>
    <dgm:pt modelId="{DC944473-8EB6-44F0-85E6-97581E560329}" cxnId="{E2AA44A7-F3E7-407A-AEC7-F36CFA32F25A}" type="parTrans">
      <dgm:prSet/>
      <dgm:spPr/>
      <dgm:t>
        <a:bodyPr/>
        <a:lstStyle/>
        <a:p>
          <a:endParaRPr lang="zh-CN" altLang="en-US"/>
        </a:p>
      </dgm:t>
    </dgm:pt>
    <dgm:pt modelId="{9FADC277-80D4-4C4D-BA3A-B496C5A1F3FA}" cxnId="{E2AA44A7-F3E7-407A-AEC7-F36CFA32F25A}" type="sibTrans">
      <dgm:prSet/>
      <dgm:spPr/>
      <dgm:t>
        <a:bodyPr/>
        <a:lstStyle/>
        <a:p>
          <a:endParaRPr lang="zh-CN" altLang="en-US"/>
        </a:p>
      </dgm:t>
    </dgm:pt>
    <dgm:pt modelId="{D6125826-63DB-44C6-B438-A1248741794C}">
      <dgm:prSet phldr="false" custT="true"/>
      <dgm:spPr/>
      <dgm:t>
        <a:bodyPr vert="horz" wrap="square"/>
        <a:p>
          <a:pPr>
            <a:lnSpc>
              <a:spcPct val="100000"/>
            </a:lnSpc>
            <a:spcBef>
              <a:spcPct val="0"/>
            </a:spcBef>
            <a:spcAft>
              <a:spcPct val="15000"/>
            </a:spcAft>
          </a:pPr>
          <a:r>
            <a:rPr lang="zh-CN" altLang="en-US" sz="1400" dirty="0" smtClean="0">
              <a:latin typeface="微软雅黑" pitchFamily="34" charset="-122"/>
              <a:ea typeface="微软雅黑" pitchFamily="34" charset="-122"/>
            </a:rPr>
            <a:t>企业生产的成品价值必须是本企业生产的，经检验不再进行任何加工可直接销售或已经销售的</a:t>
          </a:r>
          <a:r>
            <a:rPr lang="zh-CN" altLang="en-US" sz="1400" b="1" dirty="0" smtClean="0">
              <a:solidFill>
                <a:srgbClr val="00B050"/>
              </a:solidFill>
              <a:latin typeface="微软雅黑" pitchFamily="34" charset="-122"/>
              <a:ea typeface="微软雅黑" pitchFamily="34" charset="-122"/>
            </a:rPr>
            <a:t>最终产品（或半成品）</a:t>
          </a:r>
          <a:r>
            <a:rPr lang="zh-CN" altLang="en-US" sz="1400" dirty="0" smtClean="0">
              <a:latin typeface="微软雅黑" pitchFamily="34" charset="-122"/>
              <a:ea typeface="微软雅黑" pitchFamily="34" charset="-122"/>
            </a:rPr>
            <a:t>。 </a:t>
          </a:r>
          <a:r>
            <a:rPr lang="zh-CN" altLang="en-US" sz="1400" i="1" dirty="0">
              <a:solidFill>
                <a:srgbClr val="FF0000"/>
              </a:solidFill>
              <a:latin typeface="微软雅黑" pitchFamily="34" charset="-122"/>
              <a:ea typeface="微软雅黑" pitchFamily="34" charset="-122"/>
            </a:rPr>
            <a:t/>
          </a:r>
          <a:endParaRPr lang="zh-CN" altLang="en-US" sz="1400" i="1" dirty="0">
            <a:solidFill>
              <a:srgbClr val="FF0000"/>
            </a:solidFill>
            <a:latin typeface="微软雅黑" pitchFamily="34" charset="-122"/>
            <a:ea typeface="微软雅黑" pitchFamily="34" charset="-122"/>
          </a:endParaRPr>
        </a:p>
      </dgm:t>
    </dgm:pt>
    <dgm:pt modelId="{592B9237-570F-431C-B620-2E29505C61D2}" cxnId="{85C131E8-0D59-4EAA-884C-FC87E91B4069}" type="parTrans">
      <dgm:prSet/>
      <dgm:spPr/>
    </dgm:pt>
    <dgm:pt modelId="{673149D5-64F3-4602-AAE3-1B560AF9B7DA}" cxnId="{85C131E8-0D59-4EAA-884C-FC87E91B4069}" type="sibTrans">
      <dgm:prSet/>
      <dgm:spPr/>
    </dgm:pt>
    <dgm:pt modelId="{25A37B33-0739-41F0-907F-6287247C710A}">
      <dgm:prSet phldrT="[文本]"/>
      <dgm:spPr>
        <a:solidFill>
          <a:srgbClr val="79A7B7"/>
        </a:solidFill>
      </dgm:spPr>
      <dgm:t>
        <a:bodyPr/>
        <a:lstStyle/>
        <a:p>
          <a:r>
            <a:rPr lang="zh-CN" altLang="en-US" b="1" dirty="0" smtClean="0">
              <a:latin typeface="微软雅黑" pitchFamily="34" charset="-122"/>
              <a:ea typeface="微软雅黑" pitchFamily="34" charset="-122"/>
            </a:rPr>
            <a:t>“不含税”</a:t>
          </a:r>
          <a:endParaRPr lang="zh-CN" altLang="en-US" b="1" dirty="0">
            <a:latin typeface="微软雅黑" pitchFamily="34" charset="-122"/>
            <a:ea typeface="微软雅黑" pitchFamily="34" charset="-122"/>
          </a:endParaRPr>
        </a:p>
      </dgm:t>
    </dgm:pt>
    <dgm:pt modelId="{E0D248D0-1D84-43C8-9354-FF4C2A03DDB8}" cxnId="{F4783A2B-2C9D-42C1-A6EE-CEDFE9BDE0E0}" type="parTrans">
      <dgm:prSet/>
      <dgm:spPr/>
      <dgm:t>
        <a:bodyPr/>
        <a:lstStyle/>
        <a:p>
          <a:endParaRPr lang="zh-CN" altLang="en-US"/>
        </a:p>
      </dgm:t>
    </dgm:pt>
    <dgm:pt modelId="{85D13724-C7CD-4066-B9B2-B7736397DF5F}" cxnId="{F4783A2B-2C9D-42C1-A6EE-CEDFE9BDE0E0}" type="sibTrans">
      <dgm:prSet/>
      <dgm:spPr/>
      <dgm:t>
        <a:bodyPr/>
        <a:lstStyle/>
        <a:p>
          <a:endParaRPr lang="zh-CN" altLang="en-US"/>
        </a:p>
      </dgm:t>
    </dgm:pt>
    <dgm:pt modelId="{120685BE-4316-4BE8-B787-BC770C596575}">
      <dgm:prSet phldrT="[文本]" phldr="false" custT="true"/>
      <dgm:spPr>
        <a:ln>
          <a:noFill/>
        </a:ln>
      </dgm:spPr>
      <dgm:t>
        <a:bodyPr vert="horz" wrap="square"/>
        <a:p>
          <a:pPr>
            <a:lnSpc>
              <a:spcPct val="100000"/>
            </a:lnSpc>
            <a:spcBef>
              <a:spcPct val="0"/>
            </a:spcBef>
            <a:spcAft>
              <a:spcPct val="15000"/>
            </a:spcAft>
          </a:pPr>
          <a:r>
            <a:rPr lang="zh-CN" altLang="en-US" sz="1800" dirty="0" smtClean="0">
              <a:solidFill>
                <a:srgbClr val="FF0000"/>
              </a:solidFill>
              <a:latin typeface="微软雅黑" pitchFamily="34" charset="-122"/>
              <a:ea typeface="微软雅黑" pitchFamily="34" charset="-122"/>
            </a:rPr>
            <a:t>“不含税”的原则</a:t>
          </a:r>
          <a:r>
            <a:rPr lang="zh-CN" altLang="en-US" sz="2000" dirty="0" smtClean="0">
              <a:solidFill>
                <a:srgbClr val="FF0000"/>
              </a:solidFill>
              <a:latin typeface="微软雅黑" pitchFamily="34" charset="-122"/>
              <a:ea typeface="微软雅黑" pitchFamily="34" charset="-122"/>
            </a:rPr>
            <a:t/>
          </a:r>
          <a:endParaRPr lang="zh-CN" altLang="en-US" sz="2000" dirty="0" smtClean="0">
            <a:solidFill>
              <a:srgbClr val="FF0000"/>
            </a:solidFill>
            <a:latin typeface="微软雅黑" pitchFamily="34" charset="-122"/>
            <a:ea typeface="微软雅黑" pitchFamily="34" charset="-122"/>
          </a:endParaRPr>
        </a:p>
      </dgm:t>
    </dgm:pt>
    <dgm:pt modelId="{B74F9C1E-6B18-4B96-825A-DD90E2F19307}" cxnId="{62A7CFC7-7DD6-4564-AC10-0213E5C12C18}" type="parTrans">
      <dgm:prSet/>
      <dgm:spPr/>
      <dgm:t>
        <a:bodyPr/>
        <a:lstStyle/>
        <a:p>
          <a:endParaRPr lang="zh-CN" altLang="en-US"/>
        </a:p>
      </dgm:t>
    </dgm:pt>
    <dgm:pt modelId="{AF44DEA4-2E6F-4DCD-B4B0-3F7910C38418}" cxnId="{62A7CFC7-7DD6-4564-AC10-0213E5C12C18}" type="sibTrans">
      <dgm:prSet/>
      <dgm:spPr/>
      <dgm:t>
        <a:bodyPr/>
        <a:lstStyle/>
        <a:p>
          <a:endParaRPr lang="zh-CN" altLang="en-US"/>
        </a:p>
      </dgm:t>
    </dgm:pt>
    <dgm:pt modelId="{5F74A38E-EBE2-49F2-993C-F25793C7744F}">
      <dgm:prSet phldr="false" custT="true"/>
      <dgm:spPr/>
      <dgm:t>
        <a:bodyPr vert="horz" wrap="square"/>
        <a:p>
          <a:pPr>
            <a:lnSpc>
              <a:spcPct val="100000"/>
            </a:lnSpc>
            <a:spcBef>
              <a:spcPct val="0"/>
            </a:spcBef>
            <a:spcAft>
              <a:spcPct val="15000"/>
            </a:spcAft>
          </a:pPr>
          <a:r>
            <a:rPr lang="zh-CN" altLang="en-US" sz="1700" dirty="0" smtClean="0">
              <a:solidFill>
                <a:schemeClr val="tx1"/>
              </a:solidFill>
              <a:latin typeface="微软雅黑" pitchFamily="34" charset="-122"/>
              <a:ea typeface="微软雅黑" pitchFamily="34" charset="-122"/>
            </a:rPr>
            <a:t>企业在计算工业总产值时，其所依据的基础数据应按</a:t>
          </a:r>
          <a:r>
            <a:rPr lang="zh-CN" altLang="en-US" sz="1700" b="1" dirty="0" smtClean="0">
              <a:solidFill>
                <a:srgbClr val="00B050"/>
              </a:solidFill>
              <a:latin typeface="微软雅黑" pitchFamily="34" charset="-122"/>
              <a:ea typeface="微软雅黑" pitchFamily="34" charset="-122"/>
            </a:rPr>
            <a:t>不含应交增值税</a:t>
          </a:r>
          <a:r>
            <a:rPr lang="zh-CN" altLang="en-US" sz="1700" dirty="0" smtClean="0">
              <a:solidFill>
                <a:schemeClr val="tx1"/>
              </a:solidFill>
              <a:latin typeface="微软雅黑" pitchFamily="34" charset="-122"/>
              <a:ea typeface="微软雅黑" pitchFamily="34" charset="-122"/>
            </a:rPr>
            <a:t>。</a:t>
          </a:r>
          <a:r>
            <a:rPr lang="zh-CN" altLang="en-US" sz="1900" dirty="0" smtClean="0">
              <a:solidFill>
                <a:schemeClr val="bg1"/>
              </a:solidFill>
              <a:latin typeface="微软雅黑" pitchFamily="34" charset="-122"/>
              <a:ea typeface="微软雅黑" pitchFamily="34" charset="-122"/>
            </a:rPr>
            <a:t>（销项税额）的价格来计算。</a:t>
          </a:r>
          <a:r>
            <a:rPr lang="zh-CN" altLang="en-US" sz="1900" dirty="0" smtClean="0">
              <a:solidFill>
                <a:schemeClr val="bg1"/>
              </a:solidFill>
              <a:latin typeface="微软雅黑" pitchFamily="34" charset="-122"/>
              <a:ea typeface="微软雅黑" pitchFamily="34" charset="-122"/>
            </a:rPr>
            <a:t/>
          </a:r>
          <a:endParaRPr lang="zh-CN" altLang="en-US" sz="1900" dirty="0" smtClean="0">
            <a:solidFill>
              <a:schemeClr val="bg1"/>
            </a:solidFill>
            <a:latin typeface="微软雅黑" pitchFamily="34" charset="-122"/>
            <a:ea typeface="微软雅黑" pitchFamily="34" charset="-122"/>
          </a:endParaRPr>
        </a:p>
      </dgm:t>
    </dgm:pt>
    <dgm:pt modelId="{85A7A831-4D87-4BE4-8722-E604F91060C8}" cxnId="{4E654C42-C6DA-4694-83E5-E11C8C58CBF0}" type="parTrans">
      <dgm:prSet/>
      <dgm:spPr/>
    </dgm:pt>
    <dgm:pt modelId="{9A9EA301-964A-4045-9C76-0F8A43901808}" cxnId="{4E654C42-C6DA-4694-83E5-E11C8C58CBF0}" type="sibTrans">
      <dgm:prSet/>
      <dgm:spPr/>
    </dgm:pt>
    <dgm:pt modelId="{0AB58FB6-B530-4037-BB87-B9709BE8719E}">
      <dgm:prSet phldrT="[文本]"/>
      <dgm:spPr>
        <a:solidFill>
          <a:srgbClr val="79A7B7"/>
        </a:solidFill>
      </dgm:spPr>
      <dgm:t>
        <a:bodyPr/>
        <a:lstStyle/>
        <a:p>
          <a:r>
            <a:rPr lang="zh-CN" altLang="en-US" b="1" dirty="0" smtClean="0">
              <a:latin typeface="微软雅黑" pitchFamily="34" charset="-122"/>
              <a:ea typeface="微软雅黑" pitchFamily="34" charset="-122"/>
            </a:rPr>
            <a:t>“工厂法”</a:t>
          </a:r>
          <a:endParaRPr lang="zh-CN" altLang="en-US" b="1" dirty="0">
            <a:latin typeface="微软雅黑" pitchFamily="34" charset="-122"/>
            <a:ea typeface="微软雅黑" pitchFamily="34" charset="-122"/>
          </a:endParaRPr>
        </a:p>
      </dgm:t>
    </dgm:pt>
    <dgm:pt modelId="{4CF04172-BD95-44A2-B7E7-62E0616C3171}" cxnId="{E9B1AFDF-B0FB-4574-B6E9-1C8AF7866ECE}" type="parTrans">
      <dgm:prSet/>
      <dgm:spPr/>
      <dgm:t>
        <a:bodyPr/>
        <a:lstStyle/>
        <a:p>
          <a:endParaRPr lang="zh-CN" altLang="en-US"/>
        </a:p>
      </dgm:t>
    </dgm:pt>
    <dgm:pt modelId="{8E5BBDD3-B8AD-494E-AB93-37FE4900AADF}" cxnId="{E9B1AFDF-B0FB-4574-B6E9-1C8AF7866ECE}" type="sibTrans">
      <dgm:prSet/>
      <dgm:spPr/>
      <dgm:t>
        <a:bodyPr/>
        <a:lstStyle/>
        <a:p>
          <a:endParaRPr lang="zh-CN" altLang="en-US"/>
        </a:p>
      </dgm:t>
    </dgm:pt>
    <dgm:pt modelId="{AB06D1E7-3911-4CD5-B3B2-34D6188A7A90}">
      <dgm:prSet phldrT="[文本]" phldr="false" custT="true"/>
      <dgm:spPr>
        <a:ln>
          <a:noFill/>
        </a:ln>
      </dgm:spPr>
      <dgm:t>
        <a:bodyPr vert="horz" wrap="square"/>
        <a:p>
          <a:pPr>
            <a:lnSpc>
              <a:spcPct val="100000"/>
            </a:lnSpc>
            <a:spcBef>
              <a:spcPct val="0"/>
            </a:spcBef>
            <a:spcAft>
              <a:spcPct val="15000"/>
            </a:spcAft>
          </a:pPr>
          <a:r>
            <a:rPr lang="zh-CN" altLang="en-US" sz="1800" dirty="0" smtClean="0">
              <a:solidFill>
                <a:srgbClr val="FF0000"/>
              </a:solidFill>
              <a:latin typeface="微软雅黑" pitchFamily="34" charset="-122"/>
              <a:ea typeface="微软雅黑" pitchFamily="34" charset="-122"/>
            </a:rPr>
            <a:t>“工厂法”的原则</a:t>
          </a:r>
          <a:r>
            <a:rPr lang="zh-CN" altLang="en-US" sz="1400" dirty="0" smtClean="0">
              <a:latin typeface="微软雅黑" pitchFamily="34" charset="-122"/>
              <a:ea typeface="微软雅黑" pitchFamily="34" charset="-122"/>
            </a:rPr>
            <a:t/>
          </a:r>
          <a:endParaRPr lang="zh-CN" altLang="en-US" sz="1400" dirty="0" smtClean="0">
            <a:latin typeface="微软雅黑" pitchFamily="34" charset="-122"/>
            <a:ea typeface="微软雅黑" pitchFamily="34" charset="-122"/>
          </a:endParaRPr>
        </a:p>
      </dgm:t>
    </dgm:pt>
    <dgm:pt modelId="{AAF96D38-5E82-47DB-8173-2965F5DEFC3E}" cxnId="{080A66FD-C6AC-490F-B31B-6C9A6CBE7212}" type="parTrans">
      <dgm:prSet/>
      <dgm:spPr/>
      <dgm:t>
        <a:bodyPr/>
        <a:lstStyle/>
        <a:p>
          <a:endParaRPr lang="zh-CN" altLang="en-US"/>
        </a:p>
      </dgm:t>
    </dgm:pt>
    <dgm:pt modelId="{F4B63F20-33BC-4403-A4AD-9E975CCDF534}" cxnId="{080A66FD-C6AC-490F-B31B-6C9A6CBE7212}" type="sibTrans">
      <dgm:prSet/>
      <dgm:spPr/>
      <dgm:t>
        <a:bodyPr/>
        <a:lstStyle/>
        <a:p>
          <a:endParaRPr lang="zh-CN" altLang="en-US"/>
        </a:p>
      </dgm:t>
    </dgm:pt>
    <dgm:pt modelId="{C80EDD01-19B5-4BE0-84FD-A3AE26E71074}">
      <dgm:prSet phldr="false" custT="true"/>
      <dgm:spPr/>
      <dgm:t>
        <a:bodyPr vert="horz" wrap="square"/>
        <a:p>
          <a:pPr>
            <a:lnSpc>
              <a:spcPct val="100000"/>
            </a:lnSpc>
            <a:spcBef>
              <a:spcPct val="0"/>
            </a:spcBef>
            <a:spcAft>
              <a:spcPct val="15000"/>
            </a:spcAft>
          </a:pPr>
          <a:r>
            <a:rPr lang="zh-CN" altLang="en-US" sz="1500" dirty="0" smtClean="0">
              <a:latin typeface="微软雅黑" pitchFamily="34" charset="-122"/>
              <a:ea typeface="微软雅黑" pitchFamily="34" charset="-122"/>
            </a:rPr>
            <a:t>以法人单位作为一个整体计算总产值。</a:t>
          </a:r>
          <a:r>
            <a:rPr lang="zh-CN" altLang="en-US" sz="1500" b="1" dirty="0" smtClean="0">
              <a:solidFill>
                <a:srgbClr val="00B050"/>
              </a:solidFill>
              <a:latin typeface="微软雅黑" pitchFamily="34" charset="-122"/>
              <a:ea typeface="微软雅黑" pitchFamily="34" charset="-122"/>
            </a:rPr>
            <a:t>包含下属非独立法人的分公司（分厂、产业活动单位）数据，不包含作为独立法人单位存在的下属子公司以及部分特殊行业的视同法人单位数据</a:t>
          </a:r>
          <a:r>
            <a:rPr lang="zh-CN" altLang="en-US" sz="1500" dirty="0" smtClean="0">
              <a:latin typeface="微软雅黑" pitchFamily="34" charset="-122"/>
              <a:ea typeface="微软雅黑" pitchFamily="34" charset="-122"/>
            </a:rPr>
            <a:t>。</a:t>
          </a:r>
          <a:r>
            <a:rPr lang="en-US" altLang="zh-CN" sz="1500" dirty="0" smtClean="0">
              <a:latin typeface="微软雅黑" pitchFamily="34" charset="-122"/>
              <a:ea typeface="微软雅黑" pitchFamily="34" charset="-122"/>
            </a:rPr>
            <a:t/>
          </a:r>
          <a:endParaRPr lang="en-US" altLang="zh-CN" sz="1500" dirty="0" smtClean="0">
            <a:latin typeface="微软雅黑" pitchFamily="34" charset="-122"/>
            <a:ea typeface="微软雅黑" pitchFamily="34" charset="-122"/>
          </a:endParaRPr>
        </a:p>
      </dgm:t>
    </dgm:pt>
    <dgm:pt modelId="{E3E00D3D-48BB-4542-9DCA-2EA1BC4B1E7C}" cxnId="{4F6AEFC6-65CF-46D1-9483-8E7172677431}" type="parTrans">
      <dgm:prSet/>
      <dgm:spPr/>
    </dgm:pt>
    <dgm:pt modelId="{AFABE928-7F3E-421E-87D4-27B0E9E50597}" cxnId="{4F6AEFC6-65CF-46D1-9483-8E7172677431}" type="sibTrans">
      <dgm:prSet/>
      <dgm:spPr/>
    </dgm:pt>
    <dgm:pt modelId="{ADF8A95B-439C-4BF8-BE81-4376C7C54ABC}" type="pres">
      <dgm:prSet presAssocID="{AEA1B5F6-2CC1-4263-98E8-E8AE05429F55}" presName="cycleMatrixDiagram" presStyleCnt="0">
        <dgm:presLayoutVars>
          <dgm:chMax val="1"/>
          <dgm:dir/>
          <dgm:animLvl val="lvl"/>
          <dgm:resizeHandles val="exact"/>
        </dgm:presLayoutVars>
      </dgm:prSet>
      <dgm:spPr/>
      <dgm:t>
        <a:bodyPr/>
        <a:lstStyle/>
        <a:p>
          <a:endParaRPr lang="zh-CN" altLang="en-US"/>
        </a:p>
      </dgm:t>
    </dgm:pt>
    <dgm:pt modelId="{EA035730-851F-44F8-A0C7-7E1AC89CB514}" type="pres">
      <dgm:prSet presAssocID="{AEA1B5F6-2CC1-4263-98E8-E8AE05429F55}" presName="children" presStyleCnt="0"/>
      <dgm:spPr/>
    </dgm:pt>
    <dgm:pt modelId="{57AEBA18-3DF2-444D-A995-DD559438D0A4}" type="pres">
      <dgm:prSet presAssocID="{AEA1B5F6-2CC1-4263-98E8-E8AE05429F55}" presName="child1group" presStyleCnt="0"/>
      <dgm:spPr/>
    </dgm:pt>
    <dgm:pt modelId="{FD4E855D-81E1-4798-8928-BC8F7AC65F02}" type="pres">
      <dgm:prSet presAssocID="{AEA1B5F6-2CC1-4263-98E8-E8AE05429F55}" presName="child1" presStyleLbl="bgAcc1" presStyleIdx="0" presStyleCnt="4" custScaleX="221419" custScaleY="126718" custLinFactNeighborX="-43103" custLinFactNeighborY="14551"/>
      <dgm:spPr/>
      <dgm:t>
        <a:bodyPr/>
        <a:lstStyle/>
        <a:p>
          <a:endParaRPr lang="zh-CN" altLang="en-US"/>
        </a:p>
      </dgm:t>
    </dgm:pt>
    <dgm:pt modelId="{EF9D9F2B-329A-411C-BCDB-FE072073A638}" type="pres">
      <dgm:prSet presAssocID="{AEA1B5F6-2CC1-4263-98E8-E8AE05429F55}" presName="child1Text" presStyleCnt="0">
        <dgm:presLayoutVars>
          <dgm:bulletEnabled val="true"/>
        </dgm:presLayoutVars>
      </dgm:prSet>
      <dgm:spPr/>
      <dgm:t>
        <a:bodyPr/>
        <a:lstStyle/>
        <a:p>
          <a:endParaRPr lang="zh-CN" altLang="en-US"/>
        </a:p>
      </dgm:t>
    </dgm:pt>
    <dgm:pt modelId="{0A11E6FF-F4A1-4A43-A642-07545F062F17}" type="pres">
      <dgm:prSet presAssocID="{AEA1B5F6-2CC1-4263-98E8-E8AE05429F55}" presName="child2group" presStyleCnt="0"/>
      <dgm:spPr/>
    </dgm:pt>
    <dgm:pt modelId="{99093218-F33F-48B4-A17E-5E07B3D18268}" type="pres">
      <dgm:prSet presAssocID="{AEA1B5F6-2CC1-4263-98E8-E8AE05429F55}" presName="child2" presStyleLbl="bgAcc1" presStyleIdx="1" presStyleCnt="4" custScaleX="225116" custScaleY="132261" custLinFactNeighborX="42243" custLinFactNeighborY="17240"/>
      <dgm:spPr/>
      <dgm:t>
        <a:bodyPr/>
        <a:lstStyle/>
        <a:p>
          <a:endParaRPr lang="zh-CN" altLang="en-US"/>
        </a:p>
      </dgm:t>
    </dgm:pt>
    <dgm:pt modelId="{B73FC330-6707-4B4B-9CA0-D36B4F162CEC}" type="pres">
      <dgm:prSet presAssocID="{AEA1B5F6-2CC1-4263-98E8-E8AE05429F55}" presName="child2Text" presStyleCnt="0">
        <dgm:presLayoutVars>
          <dgm:bulletEnabled val="true"/>
        </dgm:presLayoutVars>
      </dgm:prSet>
      <dgm:spPr/>
      <dgm:t>
        <a:bodyPr/>
        <a:lstStyle/>
        <a:p>
          <a:endParaRPr lang="zh-CN" altLang="en-US"/>
        </a:p>
      </dgm:t>
    </dgm:pt>
    <dgm:pt modelId="{42C31135-08EF-42FD-8F2A-4750CFE10892}" type="pres">
      <dgm:prSet presAssocID="{AEA1B5F6-2CC1-4263-98E8-E8AE05429F55}" presName="child3group" presStyleCnt="0"/>
      <dgm:spPr/>
    </dgm:pt>
    <dgm:pt modelId="{5008F4F2-462B-4D26-BF9D-A4FD2043FCF7}" type="pres">
      <dgm:prSet presAssocID="{AEA1B5F6-2CC1-4263-98E8-E8AE05429F55}" presName="child3" presStyleLbl="bgAcc1" presStyleIdx="2" presStyleCnt="4" custScaleX="224846" custScaleY="137015" custLinFactNeighborX="44697" custLinFactNeighborY="-10145"/>
      <dgm:spPr/>
      <dgm:t>
        <a:bodyPr/>
        <a:lstStyle/>
        <a:p>
          <a:endParaRPr lang="zh-CN" altLang="en-US"/>
        </a:p>
      </dgm:t>
    </dgm:pt>
    <dgm:pt modelId="{5DB63C21-1224-433C-91F6-4FC239CBECD4}" type="pres">
      <dgm:prSet presAssocID="{AEA1B5F6-2CC1-4263-98E8-E8AE05429F55}" presName="child3Text" presStyleCnt="0">
        <dgm:presLayoutVars>
          <dgm:bulletEnabled val="true"/>
        </dgm:presLayoutVars>
      </dgm:prSet>
      <dgm:spPr/>
      <dgm:t>
        <a:bodyPr/>
        <a:lstStyle/>
        <a:p>
          <a:endParaRPr lang="zh-CN" altLang="en-US"/>
        </a:p>
      </dgm:t>
    </dgm:pt>
    <dgm:pt modelId="{49CB1C1B-1337-4946-B921-15A9002FD8AD}" type="pres">
      <dgm:prSet presAssocID="{AEA1B5F6-2CC1-4263-98E8-E8AE05429F55}" presName="child4group" presStyleCnt="0"/>
      <dgm:spPr/>
    </dgm:pt>
    <dgm:pt modelId="{15C7D514-1C3E-44E9-B16C-5277472A92DB}" type="pres">
      <dgm:prSet presAssocID="{AEA1B5F6-2CC1-4263-98E8-E8AE05429F55}" presName="child4" presStyleLbl="bgAcc1" presStyleIdx="3" presStyleCnt="4" custScaleX="225004" custScaleY="141796" custLinFactNeighborX="-39490" custLinFactNeighborY="-9527"/>
      <dgm:spPr/>
      <dgm:t>
        <a:bodyPr/>
        <a:lstStyle/>
        <a:p>
          <a:endParaRPr lang="zh-CN" altLang="en-US"/>
        </a:p>
      </dgm:t>
    </dgm:pt>
    <dgm:pt modelId="{5FCDFEC6-03C5-472F-9F5F-D41387C3E677}" type="pres">
      <dgm:prSet presAssocID="{AEA1B5F6-2CC1-4263-98E8-E8AE05429F55}" presName="child4Text" presStyleCnt="0">
        <dgm:presLayoutVars>
          <dgm:bulletEnabled val="true"/>
        </dgm:presLayoutVars>
      </dgm:prSet>
      <dgm:spPr/>
      <dgm:t>
        <a:bodyPr/>
        <a:lstStyle/>
        <a:p>
          <a:endParaRPr lang="zh-CN" altLang="en-US"/>
        </a:p>
      </dgm:t>
    </dgm:pt>
    <dgm:pt modelId="{C74B336F-4E85-478E-A926-D9735714E1F3}" type="pres">
      <dgm:prSet presAssocID="{AEA1B5F6-2CC1-4263-98E8-E8AE05429F55}" presName="childPlaceholder" presStyleCnt="0"/>
      <dgm:spPr/>
    </dgm:pt>
    <dgm:pt modelId="{C1652453-B128-42B3-B489-FCED5E78CF3F}" type="pres">
      <dgm:prSet presAssocID="{AEA1B5F6-2CC1-4263-98E8-E8AE05429F55}" presName="circle" presStyleCnt="0"/>
      <dgm:spPr/>
    </dgm:pt>
    <dgm:pt modelId="{95531F5B-4550-4671-A6B5-DCFCD8017ACE}" type="pres">
      <dgm:prSet presAssocID="{AEA1B5F6-2CC1-4263-98E8-E8AE05429F55}" presName="quadrant1" presStyleLbl="node1" presStyleIdx="0" presStyleCnt="4">
        <dgm:presLayoutVars>
          <dgm:chMax val="1"/>
          <dgm:bulletEnabled val="true"/>
        </dgm:presLayoutVars>
      </dgm:prSet>
      <dgm:spPr/>
      <dgm:t>
        <a:bodyPr/>
        <a:lstStyle/>
        <a:p>
          <a:endParaRPr lang="zh-CN" altLang="en-US"/>
        </a:p>
      </dgm:t>
    </dgm:pt>
    <dgm:pt modelId="{D1DA6AC5-AA9F-44DA-A4EE-C6D5314098A3}" type="pres">
      <dgm:prSet presAssocID="{AEA1B5F6-2CC1-4263-98E8-E8AE05429F55}" presName="quadrant2" presStyleLbl="node1" presStyleIdx="1" presStyleCnt="4">
        <dgm:presLayoutVars>
          <dgm:chMax val="1"/>
          <dgm:bulletEnabled val="true"/>
        </dgm:presLayoutVars>
      </dgm:prSet>
      <dgm:spPr/>
      <dgm:t>
        <a:bodyPr/>
        <a:lstStyle/>
        <a:p>
          <a:endParaRPr lang="zh-CN" altLang="en-US"/>
        </a:p>
      </dgm:t>
    </dgm:pt>
    <dgm:pt modelId="{BF6C178A-6F8F-4B28-9490-AB28A7FD8DC9}" type="pres">
      <dgm:prSet presAssocID="{AEA1B5F6-2CC1-4263-98E8-E8AE05429F55}" presName="quadrant3" presStyleLbl="node1" presStyleIdx="2" presStyleCnt="4">
        <dgm:presLayoutVars>
          <dgm:chMax val="1"/>
          <dgm:bulletEnabled val="true"/>
        </dgm:presLayoutVars>
      </dgm:prSet>
      <dgm:spPr/>
      <dgm:t>
        <a:bodyPr/>
        <a:lstStyle/>
        <a:p>
          <a:endParaRPr lang="zh-CN" altLang="en-US"/>
        </a:p>
      </dgm:t>
    </dgm:pt>
    <dgm:pt modelId="{AD5B9E89-7E65-42E5-85D0-AD351AB58966}" type="pres">
      <dgm:prSet presAssocID="{AEA1B5F6-2CC1-4263-98E8-E8AE05429F55}" presName="quadrant4" presStyleLbl="node1" presStyleIdx="3" presStyleCnt="4">
        <dgm:presLayoutVars>
          <dgm:chMax val="1"/>
          <dgm:bulletEnabled val="true"/>
        </dgm:presLayoutVars>
      </dgm:prSet>
      <dgm:spPr/>
      <dgm:t>
        <a:bodyPr/>
        <a:lstStyle/>
        <a:p>
          <a:endParaRPr lang="zh-CN" altLang="en-US"/>
        </a:p>
      </dgm:t>
    </dgm:pt>
    <dgm:pt modelId="{DB92BD86-5597-4AF3-BDEC-D6BBD95D3F79}" type="pres">
      <dgm:prSet presAssocID="{AEA1B5F6-2CC1-4263-98E8-E8AE05429F55}" presName="quadrantPlaceholder" presStyleCnt="0"/>
      <dgm:spPr/>
    </dgm:pt>
    <dgm:pt modelId="{2B656C43-E7A1-4F3F-94A9-3F613685CF8B}" type="pres">
      <dgm:prSet presAssocID="{AEA1B5F6-2CC1-4263-98E8-E8AE05429F55}" presName="center1" presStyleLbl="fgShp" presStyleIdx="0" presStyleCnt="2"/>
      <dgm:spPr/>
    </dgm:pt>
    <dgm:pt modelId="{3335A3A5-5ADD-4191-9B91-6A6DAAEAAFC4}" type="pres">
      <dgm:prSet presAssocID="{AEA1B5F6-2CC1-4263-98E8-E8AE05429F55}" presName="center2" presStyleLbl="fgShp" presStyleIdx="1" presStyleCnt="2"/>
      <dgm:spPr/>
    </dgm:pt>
  </dgm:ptLst>
  <dgm:cxnLst>
    <dgm:cxn modelId="{B69247CB-84B6-47EA-822F-DAD19FAB2686}" srcId="{AEA1B5F6-2CC1-4263-98E8-E8AE05429F55}" destId="{2043E838-6DBB-4F31-A022-FA9B73F25772}" srcOrd="0" destOrd="0" parTransId="{DBA779F1-08E5-44C3-954D-2397DB028922}" sibTransId="{DE8F9D96-68E6-4CAF-82CE-AF62DB576636}"/>
    <dgm:cxn modelId="{6E0B5455-C828-4920-9C3B-E6E084B93F51}" srcId="{2043E838-6DBB-4F31-A022-FA9B73F25772}" destId="{7701D6C8-7D41-44C8-B242-0F72CF6D72EA}" srcOrd="0" destOrd="0" parTransId="{E74DA959-22E1-4841-92CC-AEF2FECAC7EA}" sibTransId="{254F5E98-AA62-45DF-94CC-A7EC2AF64FAC}"/>
    <dgm:cxn modelId="{8F9A6E51-4617-4E11-8FBC-4643A4B1D8C0}" srcId="{2043E838-6DBB-4F31-A022-FA9B73F25772}" destId="{AAB1B275-B25D-4CA8-8407-558DA58C1CA3}" srcOrd="1" destOrd="0" parTransId="{D627BEC9-210D-43F2-B2F0-96D9D612B500}" sibTransId="{EF77A953-EDDE-4B25-BC4B-01C70ED7EE52}"/>
    <dgm:cxn modelId="{35357235-E491-4161-BC14-E6B8DD55FCAE}" srcId="{2043E838-6DBB-4F31-A022-FA9B73F25772}" destId="{86039299-2568-4958-B67B-BF525C27760C}" srcOrd="2" destOrd="0" parTransId="{991A1848-0032-4BC4-9B72-061E2FB583D3}" sibTransId="{03662425-66A4-4868-A550-B3E414BD487F}"/>
    <dgm:cxn modelId="{717E85FA-D060-49CE-B639-43774326C072}" srcId="{AEA1B5F6-2CC1-4263-98E8-E8AE05429F55}" destId="{AFAC6582-2639-4F02-8A19-6FF469ED5F98}" srcOrd="1" destOrd="0" parTransId="{F87F1A53-C9EE-4003-91AE-B3B776E29251}" sibTransId="{2CA9C1D8-A853-40CE-A7E6-54222FCFD4B4}"/>
    <dgm:cxn modelId="{E2AA44A7-F3E7-407A-AEC7-F36CFA32F25A}" srcId="{AFAC6582-2639-4F02-8A19-6FF469ED5F98}" destId="{FD8E3A3D-0830-4336-89E8-B41113C6B635}" srcOrd="0" destOrd="1" parTransId="{DC944473-8EB6-44F0-85E6-97581E560329}" sibTransId="{9FADC277-80D4-4C4D-BA3A-B496C5A1F3FA}"/>
    <dgm:cxn modelId="{85C131E8-0D59-4EAA-884C-FC87E91B4069}" srcId="{AFAC6582-2639-4F02-8A19-6FF469ED5F98}" destId="{D6125826-63DB-44C6-B438-A1248741794C}" srcOrd="1" destOrd="1" parTransId="{592B9237-570F-431C-B620-2E29505C61D2}" sibTransId="{673149D5-64F3-4602-AAE3-1B560AF9B7DA}"/>
    <dgm:cxn modelId="{F4783A2B-2C9D-42C1-A6EE-CEDFE9BDE0E0}" srcId="{AEA1B5F6-2CC1-4263-98E8-E8AE05429F55}" destId="{25A37B33-0739-41F0-907F-6287247C710A}" srcOrd="2" destOrd="0" parTransId="{E0D248D0-1D84-43C8-9354-FF4C2A03DDB8}" sibTransId="{85D13724-C7CD-4066-B9B2-B7736397DF5F}"/>
    <dgm:cxn modelId="{62A7CFC7-7DD6-4564-AC10-0213E5C12C18}" srcId="{25A37B33-0739-41F0-907F-6287247C710A}" destId="{120685BE-4316-4BE8-B787-BC770C596575}" srcOrd="0" destOrd="2" parTransId="{B74F9C1E-6B18-4B96-825A-DD90E2F19307}" sibTransId="{AF44DEA4-2E6F-4DCD-B4B0-3F7910C38418}"/>
    <dgm:cxn modelId="{4E654C42-C6DA-4694-83E5-E11C8C58CBF0}" srcId="{25A37B33-0739-41F0-907F-6287247C710A}" destId="{5F74A38E-EBE2-49F2-993C-F25793C7744F}" srcOrd="1" destOrd="2" parTransId="{85A7A831-4D87-4BE4-8722-E604F91060C8}" sibTransId="{9A9EA301-964A-4045-9C76-0F8A43901808}"/>
    <dgm:cxn modelId="{E9B1AFDF-B0FB-4574-B6E9-1C8AF7866ECE}" srcId="{AEA1B5F6-2CC1-4263-98E8-E8AE05429F55}" destId="{0AB58FB6-B530-4037-BB87-B9709BE8719E}" srcOrd="3" destOrd="0" parTransId="{4CF04172-BD95-44A2-B7E7-62E0616C3171}" sibTransId="{8E5BBDD3-B8AD-494E-AB93-37FE4900AADF}"/>
    <dgm:cxn modelId="{080A66FD-C6AC-490F-B31B-6C9A6CBE7212}" srcId="{0AB58FB6-B530-4037-BB87-B9709BE8719E}" destId="{AB06D1E7-3911-4CD5-B3B2-34D6188A7A90}" srcOrd="0" destOrd="3" parTransId="{AAF96D38-5E82-47DB-8173-2965F5DEFC3E}" sibTransId="{F4B63F20-33BC-4403-A4AD-9E975CCDF534}"/>
    <dgm:cxn modelId="{4F6AEFC6-65CF-46D1-9483-8E7172677431}" srcId="{0AB58FB6-B530-4037-BB87-B9709BE8719E}" destId="{C80EDD01-19B5-4BE0-84FD-A3AE26E71074}" srcOrd="1" destOrd="3" parTransId="{E3E00D3D-48BB-4542-9DCA-2EA1BC4B1E7C}" sibTransId="{AFABE928-7F3E-421E-87D4-27B0E9E50597}"/>
    <dgm:cxn modelId="{80F79DD5-9F55-4C68-972B-C0DA302D4174}" type="presOf" srcId="{AEA1B5F6-2CC1-4263-98E8-E8AE05429F55}" destId="{ADF8A95B-439C-4BF8-BE81-4376C7C54ABC}" srcOrd="0" destOrd="0" presId="urn:microsoft.com/office/officeart/2005/8/layout/cycle4"/>
    <dgm:cxn modelId="{84241116-BFFF-45B0-B6E2-23D74FF68F4A}" type="presParOf" srcId="{ADF8A95B-439C-4BF8-BE81-4376C7C54ABC}" destId="{EA035730-851F-44F8-A0C7-7E1AC89CB514}" srcOrd="0" destOrd="0" presId="urn:microsoft.com/office/officeart/2005/8/layout/cycle4"/>
    <dgm:cxn modelId="{A8139403-3A75-49B3-8031-3099C13CD889}" type="presParOf" srcId="{EA035730-851F-44F8-A0C7-7E1AC89CB514}" destId="{57AEBA18-3DF2-444D-A995-DD559438D0A4}" srcOrd="0" destOrd="0" presId="urn:microsoft.com/office/officeart/2005/8/layout/cycle4"/>
    <dgm:cxn modelId="{5F58F1C0-61AC-427F-B72C-B1ADB40A78F7}" type="presParOf" srcId="{57AEBA18-3DF2-444D-A995-DD559438D0A4}" destId="{FD4E855D-81E1-4798-8928-BC8F7AC65F02}" srcOrd="0" destOrd="0" presId="urn:microsoft.com/office/officeart/2005/8/layout/cycle4"/>
    <dgm:cxn modelId="{35CB78B7-32F4-4A58-89C6-7E54A071ED1E}" type="presOf" srcId="{7701D6C8-7D41-44C8-B242-0F72CF6D72EA}" destId="{FD4E855D-81E1-4798-8928-BC8F7AC65F02}" srcOrd="0" destOrd="0" presId="urn:microsoft.com/office/officeart/2005/8/layout/cycle4"/>
    <dgm:cxn modelId="{9E3AAB58-BE04-49E2-881A-05B6CBAB4E1E}" type="presOf" srcId="{AAB1B275-B25D-4CA8-8407-558DA58C1CA3}" destId="{FD4E855D-81E1-4798-8928-BC8F7AC65F02}" srcOrd="0" destOrd="1" presId="urn:microsoft.com/office/officeart/2005/8/layout/cycle4"/>
    <dgm:cxn modelId="{4C1F85F3-409D-4D5D-8C7D-5F989E9EB378}" type="presOf" srcId="{86039299-2568-4958-B67B-BF525C27760C}" destId="{FD4E855D-81E1-4798-8928-BC8F7AC65F02}" srcOrd="0" destOrd="2" presId="urn:microsoft.com/office/officeart/2005/8/layout/cycle4"/>
    <dgm:cxn modelId="{D94FF59C-7852-4C46-816F-4A7F0703A8E6}" type="presParOf" srcId="{57AEBA18-3DF2-444D-A995-DD559438D0A4}" destId="{EF9D9F2B-329A-411C-BCDB-FE072073A638}" srcOrd="1" destOrd="0" presId="urn:microsoft.com/office/officeart/2005/8/layout/cycle4"/>
    <dgm:cxn modelId="{76DFA388-2A39-4367-BE20-07A3D72C7E98}" type="presOf" srcId="{7701D6C8-7D41-44C8-B242-0F72CF6D72EA}" destId="{EF9D9F2B-329A-411C-BCDB-FE072073A638}" srcOrd="1" destOrd="0" presId="urn:microsoft.com/office/officeart/2005/8/layout/cycle4"/>
    <dgm:cxn modelId="{DA2E002C-30DE-4EE5-A5BE-282251F1140E}" type="presOf" srcId="{AAB1B275-B25D-4CA8-8407-558DA58C1CA3}" destId="{EF9D9F2B-329A-411C-BCDB-FE072073A638}" srcOrd="1" destOrd="1" presId="urn:microsoft.com/office/officeart/2005/8/layout/cycle4"/>
    <dgm:cxn modelId="{FD1F7FBD-3B94-4518-ABD5-56119DD913BF}" type="presOf" srcId="{86039299-2568-4958-B67B-BF525C27760C}" destId="{EF9D9F2B-329A-411C-BCDB-FE072073A638}" srcOrd="1" destOrd="2" presId="urn:microsoft.com/office/officeart/2005/8/layout/cycle4"/>
    <dgm:cxn modelId="{806DB8ED-C745-49D1-AECA-1E16AB69A197}" type="presParOf" srcId="{EA035730-851F-44F8-A0C7-7E1AC89CB514}" destId="{0A11E6FF-F4A1-4A43-A642-07545F062F17}" srcOrd="1" destOrd="0" presId="urn:microsoft.com/office/officeart/2005/8/layout/cycle4"/>
    <dgm:cxn modelId="{1EC9D58E-E8D8-410A-85B1-7A70D95B5836}" type="presParOf" srcId="{0A11E6FF-F4A1-4A43-A642-07545F062F17}" destId="{99093218-F33F-48B4-A17E-5E07B3D18268}" srcOrd="0" destOrd="1" presId="urn:microsoft.com/office/officeart/2005/8/layout/cycle4"/>
    <dgm:cxn modelId="{0E98B719-28D7-4A34-B564-DC75204BA5BA}" type="presOf" srcId="{FD8E3A3D-0830-4336-89E8-B41113C6B635}" destId="{99093218-F33F-48B4-A17E-5E07B3D18268}" srcOrd="0" destOrd="0" presId="urn:microsoft.com/office/officeart/2005/8/layout/cycle4"/>
    <dgm:cxn modelId="{71D44D36-144A-41C9-BF49-4055272AF785}" type="presOf" srcId="{D6125826-63DB-44C6-B438-A1248741794C}" destId="{99093218-F33F-48B4-A17E-5E07B3D18268}" srcOrd="0" destOrd="1" presId="urn:microsoft.com/office/officeart/2005/8/layout/cycle4"/>
    <dgm:cxn modelId="{F0EE94F0-3F78-434A-A8CB-52500AD09730}" type="presParOf" srcId="{0A11E6FF-F4A1-4A43-A642-07545F062F17}" destId="{B73FC330-6707-4B4B-9CA0-D36B4F162CEC}" srcOrd="1" destOrd="1" presId="urn:microsoft.com/office/officeart/2005/8/layout/cycle4"/>
    <dgm:cxn modelId="{F198F57D-2362-4E11-BB7A-328465E2D244}" type="presOf" srcId="{FD8E3A3D-0830-4336-89E8-B41113C6B635}" destId="{B73FC330-6707-4B4B-9CA0-D36B4F162CEC}" srcOrd="1" destOrd="0" presId="urn:microsoft.com/office/officeart/2005/8/layout/cycle4"/>
    <dgm:cxn modelId="{403496AE-9BCA-46D0-8E62-0FB7CD078C38}" type="presOf" srcId="{D6125826-63DB-44C6-B438-A1248741794C}" destId="{B73FC330-6707-4B4B-9CA0-D36B4F162CEC}" srcOrd="1" destOrd="1" presId="urn:microsoft.com/office/officeart/2005/8/layout/cycle4"/>
    <dgm:cxn modelId="{AA862CBF-B9F9-43AD-9E59-74BCBFCF8853}" type="presParOf" srcId="{EA035730-851F-44F8-A0C7-7E1AC89CB514}" destId="{42C31135-08EF-42FD-8F2A-4750CFE10892}" srcOrd="2" destOrd="0" presId="urn:microsoft.com/office/officeart/2005/8/layout/cycle4"/>
    <dgm:cxn modelId="{251AC9DC-13C7-4526-80FE-0D5A58F81BF7}" type="presParOf" srcId="{42C31135-08EF-42FD-8F2A-4750CFE10892}" destId="{5008F4F2-462B-4D26-BF9D-A4FD2043FCF7}" srcOrd="0" destOrd="2" presId="urn:microsoft.com/office/officeart/2005/8/layout/cycle4"/>
    <dgm:cxn modelId="{CE08D528-0B56-408D-A94D-AB8EB6036F1C}" type="presOf" srcId="{120685BE-4316-4BE8-B787-BC770C596575}" destId="{5008F4F2-462B-4D26-BF9D-A4FD2043FCF7}" srcOrd="0" destOrd="0" presId="urn:microsoft.com/office/officeart/2005/8/layout/cycle4"/>
    <dgm:cxn modelId="{0BC85CC6-E3DD-41B4-BDEC-FF39009F45B9}" type="presOf" srcId="{5F74A38E-EBE2-49F2-993C-F25793C7744F}" destId="{5008F4F2-462B-4D26-BF9D-A4FD2043FCF7}" srcOrd="0" destOrd="1" presId="urn:microsoft.com/office/officeart/2005/8/layout/cycle4"/>
    <dgm:cxn modelId="{BAA87FD0-5BE7-4C04-AFB7-776B615D2A5D}" type="presParOf" srcId="{42C31135-08EF-42FD-8F2A-4750CFE10892}" destId="{5DB63C21-1224-433C-91F6-4FC239CBECD4}" srcOrd="1" destOrd="2" presId="urn:microsoft.com/office/officeart/2005/8/layout/cycle4"/>
    <dgm:cxn modelId="{1D427849-B9FF-45AE-AAC9-72B530709263}" type="presOf" srcId="{120685BE-4316-4BE8-B787-BC770C596575}" destId="{5DB63C21-1224-433C-91F6-4FC239CBECD4}" srcOrd="1" destOrd="0" presId="urn:microsoft.com/office/officeart/2005/8/layout/cycle4"/>
    <dgm:cxn modelId="{3451B4C4-54B8-4B55-8DD2-79F610F71611}" type="presOf" srcId="{5F74A38E-EBE2-49F2-993C-F25793C7744F}" destId="{5DB63C21-1224-433C-91F6-4FC239CBECD4}" srcOrd="1" destOrd="1" presId="urn:microsoft.com/office/officeart/2005/8/layout/cycle4"/>
    <dgm:cxn modelId="{BDAF313B-82F7-40B1-BF80-AA8FEE3D723B}" type="presParOf" srcId="{EA035730-851F-44F8-A0C7-7E1AC89CB514}" destId="{49CB1C1B-1337-4946-B921-15A9002FD8AD}" srcOrd="3" destOrd="0" presId="urn:microsoft.com/office/officeart/2005/8/layout/cycle4"/>
    <dgm:cxn modelId="{5C1F162B-025E-4EBE-835A-03D4655FF960}" type="presParOf" srcId="{49CB1C1B-1337-4946-B921-15A9002FD8AD}" destId="{15C7D514-1C3E-44E9-B16C-5277472A92DB}" srcOrd="0" destOrd="3" presId="urn:microsoft.com/office/officeart/2005/8/layout/cycle4"/>
    <dgm:cxn modelId="{D3F818E3-F63F-4D5D-A357-1F6C54CE7364}" type="presOf" srcId="{AB06D1E7-3911-4CD5-B3B2-34D6188A7A90}" destId="{15C7D514-1C3E-44E9-B16C-5277472A92DB}" srcOrd="0" destOrd="0" presId="urn:microsoft.com/office/officeart/2005/8/layout/cycle4"/>
    <dgm:cxn modelId="{D0E7A80C-4294-476C-85EB-73F3CB09AF00}" type="presOf" srcId="{C80EDD01-19B5-4BE0-84FD-A3AE26E71074}" destId="{15C7D514-1C3E-44E9-B16C-5277472A92DB}" srcOrd="0" destOrd="1" presId="urn:microsoft.com/office/officeart/2005/8/layout/cycle4"/>
    <dgm:cxn modelId="{23CE414A-4932-4CE3-8425-016B547A2934}" type="presParOf" srcId="{49CB1C1B-1337-4946-B921-15A9002FD8AD}" destId="{5FCDFEC6-03C5-472F-9F5F-D41387C3E677}" srcOrd="1" destOrd="3" presId="urn:microsoft.com/office/officeart/2005/8/layout/cycle4"/>
    <dgm:cxn modelId="{8F587DB9-9543-47BA-8D17-14462AA36C34}" type="presOf" srcId="{AB06D1E7-3911-4CD5-B3B2-34D6188A7A90}" destId="{5FCDFEC6-03C5-472F-9F5F-D41387C3E677}" srcOrd="1" destOrd="0" presId="urn:microsoft.com/office/officeart/2005/8/layout/cycle4"/>
    <dgm:cxn modelId="{D08E467A-FE5E-4036-9EE6-0E8D5C91D013}" type="presOf" srcId="{C80EDD01-19B5-4BE0-84FD-A3AE26E71074}" destId="{5FCDFEC6-03C5-472F-9F5F-D41387C3E677}" srcOrd="1" destOrd="1" presId="urn:microsoft.com/office/officeart/2005/8/layout/cycle4"/>
    <dgm:cxn modelId="{62AA8875-F2E1-4209-B734-F0AFE2F80FE6}" type="presParOf" srcId="{EA035730-851F-44F8-A0C7-7E1AC89CB514}" destId="{C74B336F-4E85-478E-A926-D9735714E1F3}" srcOrd="4" destOrd="0" presId="urn:microsoft.com/office/officeart/2005/8/layout/cycle4"/>
    <dgm:cxn modelId="{05853442-7A20-4D43-ADFA-547E55B3692A}" type="presParOf" srcId="{ADF8A95B-439C-4BF8-BE81-4376C7C54ABC}" destId="{C1652453-B128-42B3-B489-FCED5E78CF3F}" srcOrd="1" destOrd="0" presId="urn:microsoft.com/office/officeart/2005/8/layout/cycle4"/>
    <dgm:cxn modelId="{D7108305-F89C-488B-9685-30953DA1F854}" type="presParOf" srcId="{C1652453-B128-42B3-B489-FCED5E78CF3F}" destId="{95531F5B-4550-4671-A6B5-DCFCD8017ACE}" srcOrd="0" destOrd="1" presId="urn:microsoft.com/office/officeart/2005/8/layout/cycle4"/>
    <dgm:cxn modelId="{36BA5510-3540-49A3-BA74-B3BF8DB460C1}" type="presOf" srcId="{2043E838-6DBB-4F31-A022-FA9B73F25772}" destId="{95531F5B-4550-4671-A6B5-DCFCD8017ACE}" srcOrd="0" destOrd="0" presId="urn:microsoft.com/office/officeart/2005/8/layout/cycle4"/>
    <dgm:cxn modelId="{3E2FA0AB-8457-4967-A953-DBEAF2F35F7B}" type="presParOf" srcId="{C1652453-B128-42B3-B489-FCED5E78CF3F}" destId="{D1DA6AC5-AA9F-44DA-A4EE-C6D5314098A3}" srcOrd="1" destOrd="1" presId="urn:microsoft.com/office/officeart/2005/8/layout/cycle4"/>
    <dgm:cxn modelId="{03D68F96-A7F1-448A-AAA6-99D6B60E3358}" type="presOf" srcId="{AFAC6582-2639-4F02-8A19-6FF469ED5F98}" destId="{D1DA6AC5-AA9F-44DA-A4EE-C6D5314098A3}" srcOrd="0" destOrd="0" presId="urn:microsoft.com/office/officeart/2005/8/layout/cycle4"/>
    <dgm:cxn modelId="{BBAF334F-DB63-43EB-923C-FC83D53E2A73}" type="presParOf" srcId="{C1652453-B128-42B3-B489-FCED5E78CF3F}" destId="{BF6C178A-6F8F-4B28-9490-AB28A7FD8DC9}" srcOrd="2" destOrd="1" presId="urn:microsoft.com/office/officeart/2005/8/layout/cycle4"/>
    <dgm:cxn modelId="{42FD64BE-4D9B-4F32-AFE5-C48C4C87C707}" type="presOf" srcId="{25A37B33-0739-41F0-907F-6287247C710A}" destId="{BF6C178A-6F8F-4B28-9490-AB28A7FD8DC9}" srcOrd="0" destOrd="0" presId="urn:microsoft.com/office/officeart/2005/8/layout/cycle4"/>
    <dgm:cxn modelId="{C06A3D25-73C7-471F-B216-5F522EEAB891}" type="presParOf" srcId="{C1652453-B128-42B3-B489-FCED5E78CF3F}" destId="{AD5B9E89-7E65-42E5-85D0-AD351AB58966}" srcOrd="3" destOrd="1" presId="urn:microsoft.com/office/officeart/2005/8/layout/cycle4"/>
    <dgm:cxn modelId="{39A28F27-BE9C-44C2-A7E0-7B61D5B1FC54}" type="presOf" srcId="{0AB58FB6-B530-4037-BB87-B9709BE8719E}" destId="{AD5B9E89-7E65-42E5-85D0-AD351AB58966}" srcOrd="0" destOrd="0" presId="urn:microsoft.com/office/officeart/2005/8/layout/cycle4"/>
    <dgm:cxn modelId="{3B10A289-9952-4538-AF1A-16149FDF8260}" type="presParOf" srcId="{C1652453-B128-42B3-B489-FCED5E78CF3F}" destId="{DB92BD86-5597-4AF3-BDEC-D6BBD95D3F79}" srcOrd="4" destOrd="1" presId="urn:microsoft.com/office/officeart/2005/8/layout/cycle4"/>
    <dgm:cxn modelId="{C1C98524-7CEF-4F33-BEAB-52636E844CDE}" type="presParOf" srcId="{ADF8A95B-439C-4BF8-BE81-4376C7C54ABC}" destId="{2B656C43-E7A1-4F3F-94A9-3F613685CF8B}" srcOrd="2" destOrd="0" presId="urn:microsoft.com/office/officeart/2005/8/layout/cycle4"/>
    <dgm:cxn modelId="{DF9A8A74-F325-466B-BFB5-E245337A517C}" type="presParOf" srcId="{ADF8A95B-439C-4BF8-BE81-4376C7C54ABC}" destId="{3335A3A5-5ADD-4191-9B91-6A6DAAEAAFC4}" srcOrd="3" destOrd="0" presId="urn:microsoft.com/office/officeart/2005/8/layout/cycle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A103E-2AE4-40FA-8AF3-DC6A9EA6E400}" type="doc">
      <dgm:prSet loTypeId="hierarchy" loCatId="hierarchy" qsTypeId="urn:microsoft.com/office/officeart/2005/8/quickstyle/simple3" qsCatId="simple" csTypeId="urn:microsoft.com/office/officeart/2005/8/colors/accent5_1" csCatId="accent1" phldr="true"/>
      <dgm:spPr/>
      <dgm:t>
        <a:bodyPr/>
        <a:lstStyle/>
        <a:p>
          <a:endParaRPr lang="zh-CN" altLang="en-US"/>
        </a:p>
      </dgm:t>
    </dgm:pt>
    <dgm:pt modelId="{AE1DC0A7-ADEA-4291-BCAD-4866FE959288}">
      <dgm:prSet phldrT="[文本]" custT="true"/>
      <dgm:spPr/>
      <dgm:t>
        <a:bodyPr/>
        <a:lstStyle/>
        <a:p>
          <a:r>
            <a:rPr lang="zh-CN" altLang="en-US" sz="1600" b="1" dirty="0" smtClean="0">
              <a:latin typeface="微软雅黑" pitchFamily="34" charset="-122"/>
              <a:ea typeface="微软雅黑" pitchFamily="34" charset="-122"/>
            </a:rPr>
            <a:t>工业</a:t>
          </a:r>
          <a:endParaRPr lang="en-US" altLang="zh-CN" sz="1600" b="1" dirty="0" smtClean="0">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产品产量</a:t>
          </a:r>
          <a:endParaRPr lang="zh-CN" altLang="en-US" sz="1600" b="1" dirty="0">
            <a:latin typeface="微软雅黑" pitchFamily="34" charset="-122"/>
            <a:ea typeface="微软雅黑" pitchFamily="34" charset="-122"/>
          </a:endParaRPr>
        </a:p>
      </dgm:t>
    </dgm:pt>
    <dgm:pt modelId="{89F222BE-C76F-421E-9B9F-6D0C7BE297C9}" cxnId="{5DF0E027-E85E-49CE-8EAF-7D9769252C1A}" type="parTrans">
      <dgm:prSet/>
      <dgm:spPr/>
      <dgm:t>
        <a:bodyPr/>
        <a:lstStyle/>
        <a:p>
          <a:endParaRPr lang="zh-CN" altLang="en-US">
            <a:latin typeface="微软雅黑" pitchFamily="34" charset="-122"/>
            <a:ea typeface="微软雅黑" pitchFamily="34" charset="-122"/>
          </a:endParaRPr>
        </a:p>
      </dgm:t>
    </dgm:pt>
    <dgm:pt modelId="{61807BE4-F3FB-47B7-829E-C99751F30CC6}" cxnId="{5DF0E027-E85E-49CE-8EAF-7D9769252C1A}" type="sibTrans">
      <dgm:prSet/>
      <dgm:spPr/>
      <dgm:t>
        <a:bodyPr/>
        <a:lstStyle/>
        <a:p>
          <a:endParaRPr lang="zh-CN" altLang="en-US">
            <a:latin typeface="微软雅黑" pitchFamily="34" charset="-122"/>
            <a:ea typeface="微软雅黑" pitchFamily="34" charset="-122"/>
          </a:endParaRPr>
        </a:p>
      </dgm:t>
    </dgm:pt>
    <dgm:pt modelId="{88740F41-42B1-4B64-A981-73E36612D4EA}">
      <dgm:prSet phldrT="[文本]" custT="true"/>
      <dgm:spPr/>
      <dgm:t>
        <a:bodyPr/>
        <a:lstStyle/>
        <a:p>
          <a:r>
            <a:rPr lang="zh-CN" altLang="en-US" sz="1800" b="1" dirty="0" smtClean="0">
              <a:latin typeface="微软雅黑" pitchFamily="34" charset="-122"/>
              <a:ea typeface="微软雅黑" pitchFamily="34" charset="-122"/>
            </a:rPr>
            <a:t>包括</a:t>
          </a:r>
          <a:endParaRPr lang="zh-CN" altLang="en-US" sz="1800" b="1" dirty="0">
            <a:latin typeface="微软雅黑" pitchFamily="34" charset="-122"/>
            <a:ea typeface="微软雅黑" pitchFamily="34" charset="-122"/>
          </a:endParaRPr>
        </a:p>
      </dgm:t>
    </dgm:pt>
    <dgm:pt modelId="{FAFE262A-2EE4-4C1F-A7F5-3D0D475104F4}" cxnId="{C0C4B812-8D95-4068-9087-FC9A4633481F}" type="parTrans">
      <dgm:prSet/>
      <dgm:spPr/>
      <dgm:t>
        <a:bodyPr/>
        <a:lstStyle/>
        <a:p>
          <a:endParaRPr lang="zh-CN" altLang="en-US">
            <a:latin typeface="微软雅黑" pitchFamily="34" charset="-122"/>
            <a:ea typeface="微软雅黑" pitchFamily="34" charset="-122"/>
          </a:endParaRPr>
        </a:p>
      </dgm:t>
    </dgm:pt>
    <dgm:pt modelId="{8A119B3D-4357-4010-9823-3370FB0C2DAE}" cxnId="{C0C4B812-8D95-4068-9087-FC9A4633481F}" type="sibTrans">
      <dgm:prSet/>
      <dgm:spPr/>
      <dgm:t>
        <a:bodyPr/>
        <a:lstStyle/>
        <a:p>
          <a:endParaRPr lang="zh-CN" altLang="en-US">
            <a:latin typeface="微软雅黑" pitchFamily="34" charset="-122"/>
            <a:ea typeface="微软雅黑" pitchFamily="34" charset="-122"/>
          </a:endParaRPr>
        </a:p>
      </dgm:t>
    </dgm:pt>
    <dgm:pt modelId="{F6E05508-0C8A-477D-AA1F-1BD4EA89F8FE}">
      <dgm:prSet phldrT="[文本]" phldr="false" custT="true"/>
      <dgm:spPr/>
      <dgm:t>
        <a:bodyPr vert="horz" wrap="square"/>
        <a:p>
          <a:pPr algn="l">
            <a:lnSpc>
              <a:spcPct val="100000"/>
            </a:lnSpc>
            <a:spcBef>
              <a:spcPct val="0"/>
            </a:spcBef>
            <a:spcAft>
              <a:spcPct val="35000"/>
            </a:spcAft>
          </a:pPr>
          <a:r>
            <a:rPr lang="zh-CN" altLang="en-US" sz="1200" dirty="0" smtClean="0">
              <a:latin typeface="微软雅黑" pitchFamily="34" charset="-122"/>
              <a:ea typeface="微软雅黑" pitchFamily="34" charset="-122"/>
            </a:rPr>
            <a:t>①企业各车间（主要车间、辅助车间、附属品车间及副产品车间）用自备原材料生产的全部产品产量，不论是要销售的商品量还是本企业的自用量，均应统计生产量。</a:t>
          </a:r>
          <a:r>
            <a:rPr lang="zh-CN" altLang="en-US" sz="1200" dirty="0">
              <a:latin typeface="微软雅黑" pitchFamily="34" charset="-122"/>
              <a:ea typeface="微软雅黑" pitchFamily="34" charset="-122"/>
            </a:rPr>
            <a:t/>
          </a:r>
          <a:endParaRPr lang="zh-CN" altLang="en-US" sz="1200" dirty="0">
            <a:latin typeface="微软雅黑" pitchFamily="34" charset="-122"/>
            <a:ea typeface="微软雅黑" pitchFamily="34" charset="-122"/>
          </a:endParaRPr>
        </a:p>
      </dgm:t>
    </dgm:pt>
    <dgm:pt modelId="{C2810E34-040D-4649-A20B-F9128371B33B}" cxnId="{346036E1-4FEA-46B6-8778-6768A59BC2AF}" type="parTrans">
      <dgm:prSet/>
      <dgm:spPr/>
      <dgm:t>
        <a:bodyPr/>
        <a:lstStyle/>
        <a:p>
          <a:endParaRPr lang="zh-CN" altLang="en-US">
            <a:latin typeface="微软雅黑" pitchFamily="34" charset="-122"/>
            <a:ea typeface="微软雅黑" pitchFamily="34" charset="-122"/>
          </a:endParaRPr>
        </a:p>
      </dgm:t>
    </dgm:pt>
    <dgm:pt modelId="{B764D654-49D3-4493-809B-F23AB709C2FB}" cxnId="{346036E1-4FEA-46B6-8778-6768A59BC2AF}" type="sibTrans">
      <dgm:prSet/>
      <dgm:spPr/>
      <dgm:t>
        <a:bodyPr/>
        <a:lstStyle/>
        <a:p>
          <a:endParaRPr lang="zh-CN" altLang="en-US">
            <a:latin typeface="微软雅黑" pitchFamily="34" charset="-122"/>
            <a:ea typeface="微软雅黑" pitchFamily="34" charset="-122"/>
          </a:endParaRPr>
        </a:p>
      </dgm:t>
    </dgm:pt>
    <dgm:pt modelId="{78F1958A-469C-4935-9A87-4BD4BB17BA08}">
      <dgm:prSet phldrT="[文本]" phldr="false" custT="true"/>
      <dgm:spPr/>
      <dgm:t>
        <a:bodyPr vert="horz" wrap="square"/>
        <a:p>
          <a:pPr algn="l">
            <a:lnSpc>
              <a:spcPct val="100000"/>
            </a:lnSpc>
            <a:spcBef>
              <a:spcPct val="0"/>
            </a:spcBef>
            <a:spcAft>
              <a:spcPct val="35000"/>
            </a:spcAft>
          </a:pPr>
          <a:r>
            <a:rPr lang="zh-CN" altLang="en-US" sz="1200" dirty="0" smtClean="0">
              <a:latin typeface="微软雅黑" pitchFamily="34" charset="-122"/>
              <a:ea typeface="微软雅黑" pitchFamily="34" charset="-122"/>
            </a:rPr>
            <a:t>②凡用订货者来料加工生产的产品，并且加工企业只收取加工费的，如果订货者是境内非工业企业和境外企业，其产品生产量由加工企业统计；如果订货者是境内工业企业，产品生产量由委托企业统计，加工企业不统计。</a:t>
          </a:r>
          <a:r>
            <a:rPr lang="zh-CN" altLang="en-US" sz="1200" dirty="0">
              <a:latin typeface="微软雅黑" pitchFamily="34" charset="-122"/>
              <a:ea typeface="微软雅黑" pitchFamily="34" charset="-122"/>
            </a:rPr>
            <a:t/>
          </a:r>
          <a:endParaRPr lang="zh-CN" altLang="en-US" sz="1200" dirty="0">
            <a:latin typeface="微软雅黑" pitchFamily="34" charset="-122"/>
            <a:ea typeface="微软雅黑" pitchFamily="34" charset="-122"/>
          </a:endParaRPr>
        </a:p>
      </dgm:t>
    </dgm:pt>
    <dgm:pt modelId="{14B6FC73-91D0-4366-9534-9B32ADA86329}" cxnId="{669E82F6-8FEC-47A8-9A3B-8DE39CD6DD7A}" type="parTrans">
      <dgm:prSet/>
      <dgm:spPr/>
      <dgm:t>
        <a:bodyPr/>
        <a:lstStyle/>
        <a:p>
          <a:endParaRPr lang="zh-CN" altLang="en-US">
            <a:latin typeface="微软雅黑" pitchFamily="34" charset="-122"/>
            <a:ea typeface="微软雅黑" pitchFamily="34" charset="-122"/>
          </a:endParaRPr>
        </a:p>
      </dgm:t>
    </dgm:pt>
    <dgm:pt modelId="{E119F870-248E-4231-A269-37183B230606}" cxnId="{669E82F6-8FEC-47A8-9A3B-8DE39CD6DD7A}" type="sibTrans">
      <dgm:prSet/>
      <dgm:spPr/>
      <dgm:t>
        <a:bodyPr/>
        <a:lstStyle/>
        <a:p>
          <a:endParaRPr lang="zh-CN" altLang="en-US">
            <a:latin typeface="微软雅黑" pitchFamily="34" charset="-122"/>
            <a:ea typeface="微软雅黑" pitchFamily="34" charset="-122"/>
          </a:endParaRPr>
        </a:p>
      </dgm:t>
    </dgm:pt>
    <dgm:pt modelId="{704A60C7-DFD6-4F74-BADF-20EE270FBFD3}">
      <dgm:prSet phldr="false" custT="true"/>
      <dgm:spPr/>
      <dgm:t>
        <a:bodyPr vert="horz" wrap="square"/>
        <a:p>
          <a:pPr algn="l">
            <a:lnSpc>
              <a:spcPct val="100000"/>
            </a:lnSpc>
            <a:spcBef>
              <a:spcPct val="0"/>
            </a:spcBef>
            <a:spcAft>
              <a:spcPct val="35000"/>
            </a:spcAft>
          </a:pPr>
          <a:r>
            <a:rPr lang="zh-CN" altLang="en-US" sz="1200" dirty="0" smtClean="0">
              <a:latin typeface="微软雅黑" pitchFamily="34" charset="-122"/>
              <a:ea typeface="微软雅黑" pitchFamily="34" charset="-122"/>
            </a:rPr>
            <a:t>③经正式鉴定合格的新产品、自产自用的生产设备、未正式投入生产以前试生产的合格品以及基本建设附产的合格品，都应包括在产品生产量中。</a:t>
          </a:r>
          <a:r>
            <a:rPr lang="zh-CN" altLang="en-US" sz="1200" dirty="0">
              <a:latin typeface="微软雅黑" pitchFamily="34" charset="-122"/>
              <a:ea typeface="微软雅黑" pitchFamily="34" charset="-122"/>
            </a:rPr>
            <a:t/>
          </a:r>
          <a:endParaRPr lang="zh-CN" altLang="en-US" sz="1200" dirty="0">
            <a:latin typeface="微软雅黑" pitchFamily="34" charset="-122"/>
            <a:ea typeface="微软雅黑" pitchFamily="34" charset="-122"/>
          </a:endParaRPr>
        </a:p>
      </dgm:t>
    </dgm:pt>
    <dgm:pt modelId="{297229AA-66D9-440D-83A8-41BFD0BBFFCB}" cxnId="{5F79C986-9DB7-4EC8-9CA2-0BE4150F80CC}" type="parTrans">
      <dgm:prSet/>
      <dgm:spPr/>
      <dgm:t>
        <a:bodyPr/>
        <a:lstStyle/>
        <a:p>
          <a:endParaRPr lang="zh-CN" altLang="en-US">
            <a:latin typeface="微软雅黑" pitchFamily="34" charset="-122"/>
            <a:ea typeface="微软雅黑" pitchFamily="34" charset="-122"/>
          </a:endParaRPr>
        </a:p>
      </dgm:t>
    </dgm:pt>
    <dgm:pt modelId="{F1D3AEFF-CE2B-4047-9BD5-5ADD9A786397}" cxnId="{5F79C986-9DB7-4EC8-9CA2-0BE4150F80CC}" type="sibTrans">
      <dgm:prSet/>
      <dgm:spPr/>
      <dgm:t>
        <a:bodyPr/>
        <a:lstStyle/>
        <a:p>
          <a:endParaRPr lang="zh-CN" altLang="en-US">
            <a:latin typeface="微软雅黑" pitchFamily="34" charset="-122"/>
            <a:ea typeface="微软雅黑" pitchFamily="34" charset="-122"/>
          </a:endParaRPr>
        </a:p>
      </dgm:t>
    </dgm:pt>
    <dgm:pt modelId="{DD54C07C-6D35-421A-9B0B-F06E038357A3}">
      <dgm:prSet phldr="false" custT="true"/>
      <dgm:spPr/>
      <dgm:t>
        <a:bodyPr vert="horz" wrap="square"/>
        <a:p>
          <a:pPr algn="l">
            <a:lnSpc>
              <a:spcPct val="100000"/>
            </a:lnSpc>
            <a:spcBef>
              <a:spcPct val="0"/>
            </a:spcBef>
            <a:spcAft>
              <a:spcPct val="35000"/>
            </a:spcAft>
          </a:pPr>
          <a:r>
            <a:rPr lang="zh-CN" altLang="en-US" sz="1200" dirty="0" smtClean="0">
              <a:latin typeface="微软雅黑" pitchFamily="34" charset="-122"/>
              <a:ea typeface="微软雅黑" pitchFamily="34" charset="-122"/>
            </a:rPr>
            <a:t>④用进口原材料或关键零件生产的产品，或用进口整套散装零件及用进口组装件加工、装配的产品，不论是在国内销售还是外商经销，生产量均统计在国内同种产品生产量中。</a:t>
          </a:r>
          <a:r>
            <a:rPr lang="zh-CN" altLang="en-US" sz="1200" dirty="0">
              <a:latin typeface="微软雅黑" pitchFamily="34" charset="-122"/>
              <a:ea typeface="微软雅黑" pitchFamily="34" charset="-122"/>
            </a:rPr>
            <a:t/>
          </a:r>
          <a:endParaRPr lang="zh-CN" altLang="en-US" sz="1200" dirty="0">
            <a:latin typeface="微软雅黑" pitchFamily="34" charset="-122"/>
            <a:ea typeface="微软雅黑" pitchFamily="34" charset="-122"/>
          </a:endParaRPr>
        </a:p>
      </dgm:t>
    </dgm:pt>
    <dgm:pt modelId="{2E270C09-E743-4DF1-B3F8-0921E9E22077}" cxnId="{E72E3C74-36C4-40E8-9AB4-F39231B79614}" type="parTrans">
      <dgm:prSet/>
      <dgm:spPr/>
      <dgm:t>
        <a:bodyPr/>
        <a:lstStyle/>
        <a:p>
          <a:endParaRPr lang="zh-CN" altLang="en-US">
            <a:latin typeface="微软雅黑" pitchFamily="34" charset="-122"/>
            <a:ea typeface="微软雅黑" pitchFamily="34" charset="-122"/>
          </a:endParaRPr>
        </a:p>
      </dgm:t>
    </dgm:pt>
    <dgm:pt modelId="{32453C80-6108-41D9-9DD2-0CCB9EA9DA19}" cxnId="{E72E3C74-36C4-40E8-9AB4-F39231B79614}" type="sibTrans">
      <dgm:prSet/>
      <dgm:spPr/>
      <dgm:t>
        <a:bodyPr/>
        <a:lstStyle/>
        <a:p>
          <a:endParaRPr lang="zh-CN" altLang="en-US">
            <a:latin typeface="微软雅黑" pitchFamily="34" charset="-122"/>
            <a:ea typeface="微软雅黑" pitchFamily="34" charset="-122"/>
          </a:endParaRPr>
        </a:p>
      </dgm:t>
    </dgm:pt>
    <dgm:pt modelId="{B6845B43-42EA-4871-994E-82DF3CA768AA}">
      <dgm:prSet phldr="false" custT="true"/>
      <dgm:spPr/>
      <dgm:t>
        <a:bodyPr vert="horz" wrap="square"/>
        <a:p>
          <a:pPr algn="l">
            <a:lnSpc>
              <a:spcPct val="100000"/>
            </a:lnSpc>
            <a:spcBef>
              <a:spcPct val="0"/>
            </a:spcBef>
            <a:spcAft>
              <a:spcPct val="35000"/>
            </a:spcAft>
          </a:pPr>
          <a:r>
            <a:rPr lang="zh-CN" altLang="en-US" sz="1200" dirty="0" smtClean="0">
              <a:latin typeface="微软雅黑" pitchFamily="34" charset="-122"/>
              <a:ea typeface="微软雅黑" pitchFamily="34" charset="-122"/>
            </a:rPr>
            <a:t>⑤在我国国土范围内的外商投资和港、澳、台商投资工业企业生产的产品，其生产量全部统计在国内同种产品生产量中。</a:t>
          </a:r>
          <a:r>
            <a:rPr lang="zh-CN" altLang="en-US" sz="1200" dirty="0">
              <a:latin typeface="微软雅黑" pitchFamily="34" charset="-122"/>
              <a:ea typeface="微软雅黑" pitchFamily="34" charset="-122"/>
            </a:rPr>
            <a:t/>
          </a:r>
          <a:endParaRPr lang="zh-CN" altLang="en-US" sz="1200" dirty="0">
            <a:latin typeface="微软雅黑" pitchFamily="34" charset="-122"/>
            <a:ea typeface="微软雅黑" pitchFamily="34" charset="-122"/>
          </a:endParaRPr>
        </a:p>
      </dgm:t>
    </dgm:pt>
    <dgm:pt modelId="{872F0D18-8AD6-40C0-9521-0DDF57A365F7}" cxnId="{38841420-1EC7-439F-AE8C-A64A45C18113}" type="parTrans">
      <dgm:prSet/>
      <dgm:spPr/>
      <dgm:t>
        <a:bodyPr/>
        <a:lstStyle/>
        <a:p>
          <a:endParaRPr lang="zh-CN" altLang="en-US">
            <a:latin typeface="微软雅黑" pitchFamily="34" charset="-122"/>
            <a:ea typeface="微软雅黑" pitchFamily="34" charset="-122"/>
          </a:endParaRPr>
        </a:p>
      </dgm:t>
    </dgm:pt>
    <dgm:pt modelId="{1328E145-5C7E-460F-A4BA-3240134C01F6}" cxnId="{38841420-1EC7-439F-AE8C-A64A45C18113}" type="sibTrans">
      <dgm:prSet/>
      <dgm:spPr/>
      <dgm:t>
        <a:bodyPr/>
        <a:lstStyle/>
        <a:p>
          <a:endParaRPr lang="zh-CN" altLang="en-US">
            <a:latin typeface="微软雅黑" pitchFamily="34" charset="-122"/>
            <a:ea typeface="微软雅黑" pitchFamily="34" charset="-122"/>
          </a:endParaRPr>
        </a:p>
      </dgm:t>
    </dgm:pt>
    <dgm:pt modelId="{66FC2F62-1969-4FC2-9E94-AEF8FB7342AA}">
      <dgm:prSet phldrT="[文本]" custT="true"/>
      <dgm:spPr/>
      <dgm:t>
        <a:bodyPr/>
        <a:lstStyle/>
        <a:p>
          <a:r>
            <a:rPr lang="zh-CN" altLang="en-US" sz="1800" b="1" dirty="0" smtClean="0">
              <a:latin typeface="微软雅黑" pitchFamily="34" charset="-122"/>
              <a:ea typeface="微软雅黑" pitchFamily="34" charset="-122"/>
            </a:rPr>
            <a:t>不包括</a:t>
          </a:r>
          <a:endParaRPr lang="zh-CN" altLang="en-US" sz="1800" b="1" dirty="0">
            <a:latin typeface="微软雅黑" pitchFamily="34" charset="-122"/>
            <a:ea typeface="微软雅黑" pitchFamily="34" charset="-122"/>
          </a:endParaRPr>
        </a:p>
      </dgm:t>
    </dgm:pt>
    <dgm:pt modelId="{9DA25D95-5A03-4CD2-AAA7-A7E2834C7308}" cxnId="{275672F4-1FCC-46C5-A989-6426FE249BB3}" type="parTrans">
      <dgm:prSet/>
      <dgm:spPr/>
      <dgm:t>
        <a:bodyPr/>
        <a:lstStyle/>
        <a:p>
          <a:endParaRPr lang="zh-CN" altLang="en-US">
            <a:latin typeface="微软雅黑" pitchFamily="34" charset="-122"/>
            <a:ea typeface="微软雅黑" pitchFamily="34" charset="-122"/>
          </a:endParaRPr>
        </a:p>
      </dgm:t>
    </dgm:pt>
    <dgm:pt modelId="{5CE7D51C-49D4-49C2-AA73-7FEA97E5D306}" cxnId="{275672F4-1FCC-46C5-A989-6426FE249BB3}" type="sibTrans">
      <dgm:prSet/>
      <dgm:spPr/>
      <dgm:t>
        <a:bodyPr/>
        <a:lstStyle/>
        <a:p>
          <a:endParaRPr lang="zh-CN" altLang="en-US">
            <a:latin typeface="微软雅黑" pitchFamily="34" charset="-122"/>
            <a:ea typeface="微软雅黑" pitchFamily="34" charset="-122"/>
          </a:endParaRPr>
        </a:p>
      </dgm:t>
    </dgm:pt>
    <dgm:pt modelId="{7B372415-84DC-427F-A03F-859C62E9426F}">
      <dgm:prSet phldrT="[文本]" phldr="false" custT="false"/>
      <dgm:spPr/>
      <dgm:t>
        <a:bodyPr vert="horz" wrap="square"/>
        <a:p>
          <a:pPr algn="l">
            <a:lnSpc>
              <a:spcPct val="100000"/>
            </a:lnSpc>
            <a:spcBef>
              <a:spcPct val="0"/>
            </a:spcBef>
            <a:spcAft>
              <a:spcPct val="35000"/>
            </a:spcAft>
          </a:pPr>
          <a:r>
            <a:rPr lang="zh-CN" altLang="en-US" dirty="0" smtClean="0">
              <a:latin typeface="微软雅黑" pitchFamily="34" charset="-122"/>
              <a:ea typeface="微软雅黑" pitchFamily="34" charset="-122"/>
            </a:rPr>
            <a:t>①在生产工业产品的同时，产生的下脚余料或废料。</a:t>
          </a:r>
          <a:r>
            <a:rPr lang="zh-CN" altLang="en-US" dirty="0">
              <a:latin typeface="微软雅黑" pitchFamily="34" charset="-122"/>
              <a:ea typeface="微软雅黑" pitchFamily="34" charset="-122"/>
            </a:rPr>
            <a:t/>
          </a:r>
          <a:endParaRPr lang="zh-CN" altLang="en-US" dirty="0">
            <a:latin typeface="微软雅黑" pitchFamily="34" charset="-122"/>
            <a:ea typeface="微软雅黑" pitchFamily="34" charset="-122"/>
          </a:endParaRPr>
        </a:p>
      </dgm:t>
    </dgm:pt>
    <dgm:pt modelId="{5138913B-DBCF-4C66-BEF8-611FF7EFE23C}" cxnId="{CAE9ED66-FAB2-49DA-AF62-DF4D935FF2CE}" type="parTrans">
      <dgm:prSet/>
      <dgm:spPr/>
      <dgm:t>
        <a:bodyPr/>
        <a:lstStyle/>
        <a:p>
          <a:endParaRPr lang="zh-CN" altLang="en-US">
            <a:latin typeface="微软雅黑" pitchFamily="34" charset="-122"/>
            <a:ea typeface="微软雅黑" pitchFamily="34" charset="-122"/>
          </a:endParaRPr>
        </a:p>
      </dgm:t>
    </dgm:pt>
    <dgm:pt modelId="{BAB3E89A-764D-4FAE-B527-D4B7E2777DE0}" cxnId="{CAE9ED66-FAB2-49DA-AF62-DF4D935FF2CE}" type="sibTrans">
      <dgm:prSet/>
      <dgm:spPr/>
      <dgm:t>
        <a:bodyPr/>
        <a:lstStyle/>
        <a:p>
          <a:endParaRPr lang="zh-CN" altLang="en-US">
            <a:latin typeface="微软雅黑" pitchFamily="34" charset="-122"/>
            <a:ea typeface="微软雅黑" pitchFamily="34" charset="-122"/>
          </a:endParaRPr>
        </a:p>
      </dgm:t>
    </dgm:pt>
    <dgm:pt modelId="{1DD02760-E212-4CBE-8CDB-7DE9252839C0}">
      <dgm:prSet phldr="false" custT="true"/>
      <dgm:spPr/>
      <dgm:t>
        <a:bodyPr vert="horz" wrap="square"/>
        <a:p>
          <a:pPr algn="l">
            <a:lnSpc>
              <a:spcPct val="100000"/>
            </a:lnSpc>
            <a:spcBef>
              <a:spcPct val="0"/>
            </a:spcBef>
            <a:spcAft>
              <a:spcPct val="35000"/>
            </a:spcAft>
          </a:pPr>
          <a:r>
            <a:rPr lang="zh-CN" altLang="en-US" sz="1400" dirty="0" smtClean="0">
              <a:latin typeface="微软雅黑" pitchFamily="34" charset="-122"/>
              <a:ea typeface="微软雅黑" pitchFamily="34" charset="-122"/>
            </a:rPr>
            <a:t>②投入生产过程中的原材料没有完全消耗掉，而加以回收、提浓，再供本企业自用的。</a:t>
          </a:r>
          <a:r>
            <a:rPr lang="zh-CN" altLang="en-US" sz="1400" dirty="0" smtClean="0">
              <a:latin typeface="微软雅黑" pitchFamily="34" charset="-122"/>
              <a:ea typeface="微软雅黑" pitchFamily="34" charset="-122"/>
            </a:rPr>
            <a:t/>
          </a:r>
          <a:endParaRPr lang="zh-CN" altLang="en-US" sz="1400" dirty="0" smtClean="0">
            <a:latin typeface="微软雅黑" pitchFamily="34" charset="-122"/>
            <a:ea typeface="微软雅黑" pitchFamily="34" charset="-122"/>
          </a:endParaRPr>
        </a:p>
      </dgm:t>
    </dgm:pt>
    <dgm:pt modelId="{3542B1B5-6B9D-4DB6-B209-3EE8AAF48C25}" cxnId="{33C7615A-6A42-4698-B5A1-0D95606E2BDC}" type="parTrans">
      <dgm:prSet/>
      <dgm:spPr/>
      <dgm:t>
        <a:bodyPr/>
        <a:lstStyle/>
        <a:p>
          <a:endParaRPr lang="zh-CN" altLang="en-US">
            <a:latin typeface="微软雅黑" pitchFamily="34" charset="-122"/>
            <a:ea typeface="微软雅黑" pitchFamily="34" charset="-122"/>
          </a:endParaRPr>
        </a:p>
      </dgm:t>
    </dgm:pt>
    <dgm:pt modelId="{B751F0BB-0FCD-4EB2-B31E-9B4E09F23D5B}" cxnId="{33C7615A-6A42-4698-B5A1-0D95606E2BDC}" type="sibTrans">
      <dgm:prSet/>
      <dgm:spPr/>
      <dgm:t>
        <a:bodyPr/>
        <a:lstStyle/>
        <a:p>
          <a:endParaRPr lang="zh-CN" altLang="en-US">
            <a:latin typeface="微软雅黑" pitchFamily="34" charset="-122"/>
            <a:ea typeface="微软雅黑" pitchFamily="34" charset="-122"/>
          </a:endParaRPr>
        </a:p>
      </dgm:t>
    </dgm:pt>
    <dgm:pt modelId="{DD1868FF-C811-4742-B90C-A724A956391C}">
      <dgm:prSet phldr="false" custT="false"/>
      <dgm:spPr/>
      <dgm:t>
        <a:bodyPr vert="horz" wrap="square"/>
        <a:p>
          <a:pPr algn="l">
            <a:lnSpc>
              <a:spcPct val="100000"/>
            </a:lnSpc>
            <a:spcBef>
              <a:spcPct val="0"/>
            </a:spcBef>
            <a:spcAft>
              <a:spcPct val="35000"/>
            </a:spcAft>
          </a:pPr>
          <a:r>
            <a:rPr lang="zh-CN" altLang="en-US" dirty="0" smtClean="0">
              <a:latin typeface="微软雅黑" pitchFamily="34" charset="-122"/>
              <a:ea typeface="微软雅黑" pitchFamily="34" charset="-122"/>
            </a:rPr>
            <a:t>③企业从外购进的工业品，未经本企业任何加工的，不得作为本企业的产品生产量统计。</a:t>
          </a:r>
          <a:r>
            <a:rPr lang="zh-CN" altLang="en-US" dirty="0">
              <a:latin typeface="微软雅黑" pitchFamily="34" charset="-122"/>
              <a:ea typeface="微软雅黑" pitchFamily="34" charset="-122"/>
            </a:rPr>
            <a:t/>
          </a:r>
          <a:endParaRPr lang="zh-CN" altLang="en-US" dirty="0">
            <a:latin typeface="微软雅黑" pitchFamily="34" charset="-122"/>
            <a:ea typeface="微软雅黑" pitchFamily="34" charset="-122"/>
          </a:endParaRPr>
        </a:p>
      </dgm:t>
    </dgm:pt>
    <dgm:pt modelId="{EBB58ED9-D015-4F7D-A54A-CBF72B560D8E}" cxnId="{9B49046D-D286-4945-8D47-A6E0C7966988}" type="parTrans">
      <dgm:prSet/>
      <dgm:spPr/>
      <dgm:t>
        <a:bodyPr/>
        <a:lstStyle/>
        <a:p>
          <a:endParaRPr lang="zh-CN" altLang="en-US">
            <a:latin typeface="微软雅黑" pitchFamily="34" charset="-122"/>
            <a:ea typeface="微软雅黑" pitchFamily="34" charset="-122"/>
          </a:endParaRPr>
        </a:p>
      </dgm:t>
    </dgm:pt>
    <dgm:pt modelId="{4B20244E-2382-4DBF-B3CE-A8C64F1CC03E}" cxnId="{9B49046D-D286-4945-8D47-A6E0C7966988}" type="sibTrans">
      <dgm:prSet/>
      <dgm:spPr/>
      <dgm:t>
        <a:bodyPr/>
        <a:lstStyle/>
        <a:p>
          <a:endParaRPr lang="zh-CN" altLang="en-US">
            <a:latin typeface="微软雅黑" pitchFamily="34" charset="-122"/>
            <a:ea typeface="微软雅黑" pitchFamily="34" charset="-122"/>
          </a:endParaRPr>
        </a:p>
      </dgm:t>
    </dgm:pt>
    <dgm:pt modelId="{D30CE8A8-5BA5-4492-A94F-E2720C4BC076}">
      <dgm:prSet phldr="false" custT="false"/>
      <dgm:spPr/>
      <dgm:t>
        <a:bodyPr vert="horz" wrap="square"/>
        <a:p>
          <a:pPr algn="l">
            <a:lnSpc>
              <a:spcPct val="100000"/>
            </a:lnSpc>
            <a:spcBef>
              <a:spcPct val="0"/>
            </a:spcBef>
            <a:spcAft>
              <a:spcPct val="35000"/>
            </a:spcAft>
          </a:pPr>
          <a:r>
            <a:rPr lang="zh-CN" altLang="en-US" dirty="0" smtClean="0">
              <a:latin typeface="微软雅黑" pitchFamily="34" charset="-122"/>
              <a:ea typeface="微软雅黑" pitchFamily="34" charset="-122"/>
            </a:rPr>
            <a:t>④因检验产品质量而做的破坏性试验使用的产品。（如灯泡耐久实验、手机电池充放电实验过程中使用的相应产品）。</a:t>
          </a:r>
          <a:r>
            <a:rPr lang="zh-CN" altLang="en-US" dirty="0" smtClean="0">
              <a:latin typeface="微软雅黑" pitchFamily="34" charset="-122"/>
              <a:ea typeface="微软雅黑" pitchFamily="34" charset="-122"/>
            </a:rPr>
            <a:t/>
          </a:r>
          <a:endParaRPr lang="zh-CN" altLang="en-US" dirty="0" smtClean="0">
            <a:latin typeface="微软雅黑" pitchFamily="34" charset="-122"/>
            <a:ea typeface="微软雅黑" pitchFamily="34" charset="-122"/>
          </a:endParaRPr>
        </a:p>
      </dgm:t>
    </dgm:pt>
    <dgm:pt modelId="{A27AE48D-0BA1-4621-BE7D-1DBA339C07D2}" cxnId="{45676894-7F56-4382-9918-2D10C36D92EB}" type="parTrans">
      <dgm:prSet/>
      <dgm:spPr/>
      <dgm:t>
        <a:bodyPr/>
        <a:lstStyle/>
        <a:p>
          <a:endParaRPr lang="zh-CN" altLang="en-US">
            <a:latin typeface="微软雅黑" pitchFamily="34" charset="-122"/>
            <a:ea typeface="微软雅黑" pitchFamily="34" charset="-122"/>
          </a:endParaRPr>
        </a:p>
      </dgm:t>
    </dgm:pt>
    <dgm:pt modelId="{DC0E8C44-4365-42F5-9A45-52AC4F39D21C}" cxnId="{45676894-7F56-4382-9918-2D10C36D92EB}" type="sibTrans">
      <dgm:prSet/>
      <dgm:spPr/>
      <dgm:t>
        <a:bodyPr/>
        <a:lstStyle/>
        <a:p>
          <a:endParaRPr lang="zh-CN" altLang="en-US">
            <a:latin typeface="微软雅黑" pitchFamily="34" charset="-122"/>
            <a:ea typeface="微软雅黑" pitchFamily="34" charset="-122"/>
          </a:endParaRPr>
        </a:p>
      </dgm:t>
    </dgm:pt>
    <dgm:pt modelId="{8B5AA9E5-91F7-41F3-B08A-3068F516943E}" type="pres">
      <dgm:prSet presAssocID="{8B7A103E-2AE4-40FA-8AF3-DC6A9EA6E400}" presName="diagram" presStyleCnt="0">
        <dgm:presLayoutVars>
          <dgm:chPref val="1"/>
          <dgm:dir/>
          <dgm:animOne val="branch"/>
          <dgm:animLvl val="lvl"/>
          <dgm:resizeHandles val="exact"/>
        </dgm:presLayoutVars>
      </dgm:prSet>
      <dgm:spPr/>
      <dgm:t>
        <a:bodyPr/>
        <a:lstStyle/>
        <a:p>
          <a:endParaRPr lang="zh-CN" altLang="en-US"/>
        </a:p>
      </dgm:t>
    </dgm:pt>
    <dgm:pt modelId="{BF1AFF5A-4B46-44D4-AEBF-EC102657683E}" type="pres">
      <dgm:prSet presAssocID="{AE1DC0A7-ADEA-4291-BCAD-4866FE959288}" presName="root1" presStyleCnt="0"/>
      <dgm:spPr/>
    </dgm:pt>
    <dgm:pt modelId="{52129098-0388-4402-B140-6942F3E6ED2C}" type="pres">
      <dgm:prSet presAssocID="{AE1DC0A7-ADEA-4291-BCAD-4866FE959288}" presName="LevelOneTextNode" presStyleLbl="node0" presStyleIdx="0" presStyleCnt="1" custScaleY="211154" custLinFactX="-39362" custLinFactNeighborX="-100000" custLinFactNeighborY="-3478">
        <dgm:presLayoutVars>
          <dgm:chPref val="3"/>
        </dgm:presLayoutVars>
      </dgm:prSet>
      <dgm:spPr/>
      <dgm:t>
        <a:bodyPr/>
        <a:lstStyle/>
        <a:p>
          <a:endParaRPr lang="zh-CN" altLang="en-US"/>
        </a:p>
      </dgm:t>
    </dgm:pt>
    <dgm:pt modelId="{FBC01097-49B6-4D7C-9DDB-4EDB58467458}" type="pres">
      <dgm:prSet presAssocID="{AE1DC0A7-ADEA-4291-BCAD-4866FE959288}" presName="level2hierChild" presStyleCnt="0"/>
      <dgm:spPr/>
    </dgm:pt>
    <dgm:pt modelId="{3AFFC9F7-1CA6-4F0D-9B51-2EC45A126090}" type="pres">
      <dgm:prSet presAssocID="{FAFE262A-2EE4-4C1F-A7F5-3D0D475104F4}" presName="conn2-1" presStyleLbl="parChTrans1D2" presStyleIdx="0" presStyleCnt="2"/>
      <dgm:spPr/>
      <dgm:t>
        <a:bodyPr/>
        <a:lstStyle/>
        <a:p>
          <a:endParaRPr lang="zh-CN" altLang="en-US"/>
        </a:p>
      </dgm:t>
    </dgm:pt>
    <dgm:pt modelId="{922F98B4-3578-4A6C-A67F-222E65E82972}" type="pres">
      <dgm:prSet presAssocID="{FAFE262A-2EE4-4C1F-A7F5-3D0D475104F4}" presName="connTx" presStyleCnt="0"/>
      <dgm:spPr/>
      <dgm:t>
        <a:bodyPr/>
        <a:lstStyle/>
        <a:p>
          <a:endParaRPr lang="zh-CN" altLang="en-US"/>
        </a:p>
      </dgm:t>
    </dgm:pt>
    <dgm:pt modelId="{9D1C35D0-5807-4266-8196-FA5FE8CACD4F}" type="pres">
      <dgm:prSet presAssocID="{88740F41-42B1-4B64-A981-73E36612D4EA}" presName="root2" presStyleCnt="0"/>
      <dgm:spPr/>
    </dgm:pt>
    <dgm:pt modelId="{62EA88CB-55EC-4A97-951F-4463F6ECDC40}" type="pres">
      <dgm:prSet presAssocID="{88740F41-42B1-4B64-A981-73E36612D4EA}" presName="LevelTwoTextNode" presStyleLbl="node2" presStyleIdx="0" presStyleCnt="2" custLinFactY="2597" custLinFactNeighborX="-25981" custLinFactNeighborY="100000">
        <dgm:presLayoutVars>
          <dgm:chPref val="3"/>
        </dgm:presLayoutVars>
      </dgm:prSet>
      <dgm:spPr/>
      <dgm:t>
        <a:bodyPr/>
        <a:lstStyle/>
        <a:p>
          <a:endParaRPr lang="zh-CN" altLang="en-US"/>
        </a:p>
      </dgm:t>
    </dgm:pt>
    <dgm:pt modelId="{73B31288-9ABA-4568-847A-C611C512D19E}" type="pres">
      <dgm:prSet presAssocID="{88740F41-42B1-4B64-A981-73E36612D4EA}" presName="level3hierChild" presStyleCnt="0"/>
      <dgm:spPr/>
    </dgm:pt>
    <dgm:pt modelId="{76E028EC-D688-4D01-B4A1-C92CEAA0D176}" type="pres">
      <dgm:prSet presAssocID="{C2810E34-040D-4649-A20B-F9128371B33B}" presName="conn2-1" presStyleLbl="parChTrans1D3" presStyleIdx="0" presStyleCnt="9"/>
      <dgm:spPr/>
      <dgm:t>
        <a:bodyPr/>
        <a:lstStyle/>
        <a:p>
          <a:endParaRPr lang="zh-CN" altLang="en-US"/>
        </a:p>
      </dgm:t>
    </dgm:pt>
    <dgm:pt modelId="{78082098-CDA0-4F5D-9433-66E576FB437B}" type="pres">
      <dgm:prSet presAssocID="{C2810E34-040D-4649-A20B-F9128371B33B}" presName="connTx" presStyleCnt="0"/>
      <dgm:spPr/>
      <dgm:t>
        <a:bodyPr/>
        <a:lstStyle/>
        <a:p>
          <a:endParaRPr lang="zh-CN" altLang="en-US"/>
        </a:p>
      </dgm:t>
    </dgm:pt>
    <dgm:pt modelId="{077E9008-D60F-4C86-A7A3-D0FE62E97DC7}" type="pres">
      <dgm:prSet presAssocID="{F6E05508-0C8A-477D-AA1F-1BD4EA89F8FE}" presName="root2" presStyleCnt="0"/>
      <dgm:spPr/>
    </dgm:pt>
    <dgm:pt modelId="{A2379999-47B4-4DD0-8B0E-0F235830B09B}" type="pres">
      <dgm:prSet presAssocID="{F6E05508-0C8A-477D-AA1F-1BD4EA89F8FE}" presName="LevelTwoTextNode" presStyleLbl="node3" presStyleIdx="0" presStyleCnt="9" custScaleX="799646">
        <dgm:presLayoutVars>
          <dgm:chPref val="3"/>
        </dgm:presLayoutVars>
      </dgm:prSet>
      <dgm:spPr/>
      <dgm:t>
        <a:bodyPr/>
        <a:lstStyle/>
        <a:p>
          <a:endParaRPr lang="zh-CN" altLang="en-US"/>
        </a:p>
      </dgm:t>
    </dgm:pt>
    <dgm:pt modelId="{824DD411-946E-4277-A4C1-A0AE359424D7}" type="pres">
      <dgm:prSet presAssocID="{F6E05508-0C8A-477D-AA1F-1BD4EA89F8FE}" presName="level3hierChild" presStyleCnt="0"/>
      <dgm:spPr/>
    </dgm:pt>
    <dgm:pt modelId="{CFD6995E-C862-4365-AEEB-86EA8B7F595B}" type="pres">
      <dgm:prSet presAssocID="{14B6FC73-91D0-4366-9534-9B32ADA86329}" presName="conn2-1" presStyleLbl="parChTrans1D3" presStyleIdx="1" presStyleCnt="9"/>
      <dgm:spPr/>
      <dgm:t>
        <a:bodyPr/>
        <a:lstStyle/>
        <a:p>
          <a:endParaRPr lang="zh-CN" altLang="en-US"/>
        </a:p>
      </dgm:t>
    </dgm:pt>
    <dgm:pt modelId="{6F9DFD1B-3E70-4F8C-BFBC-02C71F9AA410}" type="pres">
      <dgm:prSet presAssocID="{14B6FC73-91D0-4366-9534-9B32ADA86329}" presName="connTx" presStyleCnt="0"/>
      <dgm:spPr/>
      <dgm:t>
        <a:bodyPr/>
        <a:lstStyle/>
        <a:p>
          <a:endParaRPr lang="zh-CN" altLang="en-US"/>
        </a:p>
      </dgm:t>
    </dgm:pt>
    <dgm:pt modelId="{DA096FEC-D29F-4555-9634-3892AF863416}" type="pres">
      <dgm:prSet presAssocID="{78F1958A-469C-4935-9A87-4BD4BB17BA08}" presName="root2" presStyleCnt="0"/>
      <dgm:spPr/>
    </dgm:pt>
    <dgm:pt modelId="{38E74BB9-9FF3-47D6-B4C4-A15989D0DEF5}" type="pres">
      <dgm:prSet presAssocID="{78F1958A-469C-4935-9A87-4BD4BB17BA08}" presName="LevelTwoTextNode" presStyleLbl="node3" presStyleIdx="1" presStyleCnt="9" custScaleX="799646">
        <dgm:presLayoutVars>
          <dgm:chPref val="3"/>
        </dgm:presLayoutVars>
      </dgm:prSet>
      <dgm:spPr/>
      <dgm:t>
        <a:bodyPr/>
        <a:lstStyle/>
        <a:p>
          <a:endParaRPr lang="zh-CN" altLang="en-US"/>
        </a:p>
      </dgm:t>
    </dgm:pt>
    <dgm:pt modelId="{DC713930-FF0E-4585-8512-36876992F298}" type="pres">
      <dgm:prSet presAssocID="{78F1958A-469C-4935-9A87-4BD4BB17BA08}" presName="level3hierChild" presStyleCnt="0"/>
      <dgm:spPr/>
    </dgm:pt>
    <dgm:pt modelId="{3114742F-2E69-4763-8BD1-24F7FCDFA158}" type="pres">
      <dgm:prSet presAssocID="{297229AA-66D9-440D-83A8-41BFD0BBFFCB}" presName="conn2-1" presStyleLbl="parChTrans1D3" presStyleIdx="2" presStyleCnt="9"/>
      <dgm:spPr/>
      <dgm:t>
        <a:bodyPr/>
        <a:lstStyle/>
        <a:p>
          <a:endParaRPr lang="zh-CN" altLang="en-US"/>
        </a:p>
      </dgm:t>
    </dgm:pt>
    <dgm:pt modelId="{4E6D1381-002E-4C45-BC16-761F569D1C82}" type="pres">
      <dgm:prSet presAssocID="{297229AA-66D9-440D-83A8-41BFD0BBFFCB}" presName="connTx" presStyleCnt="0"/>
      <dgm:spPr/>
      <dgm:t>
        <a:bodyPr/>
        <a:lstStyle/>
        <a:p>
          <a:endParaRPr lang="zh-CN" altLang="en-US"/>
        </a:p>
      </dgm:t>
    </dgm:pt>
    <dgm:pt modelId="{B0AA1747-4ABE-41AA-9C8F-412439174D41}" type="pres">
      <dgm:prSet presAssocID="{704A60C7-DFD6-4F74-BADF-20EE270FBFD3}" presName="root2" presStyleCnt="0"/>
      <dgm:spPr/>
    </dgm:pt>
    <dgm:pt modelId="{67623A64-88A3-4B4C-8F3D-2570DEE277B2}" type="pres">
      <dgm:prSet presAssocID="{704A60C7-DFD6-4F74-BADF-20EE270FBFD3}" presName="LevelTwoTextNode" presStyleLbl="node3" presStyleIdx="2" presStyleCnt="9" custScaleX="799646">
        <dgm:presLayoutVars>
          <dgm:chPref val="3"/>
        </dgm:presLayoutVars>
      </dgm:prSet>
      <dgm:spPr/>
      <dgm:t>
        <a:bodyPr/>
        <a:lstStyle/>
        <a:p>
          <a:endParaRPr lang="zh-CN" altLang="en-US"/>
        </a:p>
      </dgm:t>
    </dgm:pt>
    <dgm:pt modelId="{BBAE1D29-F6B9-46E2-9DB4-E8ED96CFAA9C}" type="pres">
      <dgm:prSet presAssocID="{704A60C7-DFD6-4F74-BADF-20EE270FBFD3}" presName="level3hierChild" presStyleCnt="0"/>
      <dgm:spPr/>
    </dgm:pt>
    <dgm:pt modelId="{C5B52C5E-9E4D-4D7C-83E0-0D2A92B80BEC}" type="pres">
      <dgm:prSet presAssocID="{2E270C09-E743-4DF1-B3F8-0921E9E22077}" presName="conn2-1" presStyleLbl="parChTrans1D3" presStyleIdx="3" presStyleCnt="9"/>
      <dgm:spPr/>
      <dgm:t>
        <a:bodyPr/>
        <a:lstStyle/>
        <a:p>
          <a:endParaRPr lang="zh-CN" altLang="en-US"/>
        </a:p>
      </dgm:t>
    </dgm:pt>
    <dgm:pt modelId="{E137DBC0-6AF4-4564-A6D4-CA4221469716}" type="pres">
      <dgm:prSet presAssocID="{2E270C09-E743-4DF1-B3F8-0921E9E22077}" presName="connTx" presStyleCnt="0"/>
      <dgm:spPr/>
      <dgm:t>
        <a:bodyPr/>
        <a:lstStyle/>
        <a:p>
          <a:endParaRPr lang="zh-CN" altLang="en-US"/>
        </a:p>
      </dgm:t>
    </dgm:pt>
    <dgm:pt modelId="{A7259D49-1A30-4CB4-AB25-0AE388F25414}" type="pres">
      <dgm:prSet presAssocID="{DD54C07C-6D35-421A-9B0B-F06E038357A3}" presName="root2" presStyleCnt="0"/>
      <dgm:spPr/>
    </dgm:pt>
    <dgm:pt modelId="{BA449DD0-0D70-4C0C-9709-D85A5A229349}" type="pres">
      <dgm:prSet presAssocID="{DD54C07C-6D35-421A-9B0B-F06E038357A3}" presName="LevelTwoTextNode" presStyleLbl="node3" presStyleIdx="3" presStyleCnt="9" custScaleX="802005">
        <dgm:presLayoutVars>
          <dgm:chPref val="3"/>
        </dgm:presLayoutVars>
      </dgm:prSet>
      <dgm:spPr/>
      <dgm:t>
        <a:bodyPr/>
        <a:lstStyle/>
        <a:p>
          <a:endParaRPr lang="zh-CN" altLang="en-US"/>
        </a:p>
      </dgm:t>
    </dgm:pt>
    <dgm:pt modelId="{6C6C97CA-1069-488E-A3A5-ABABE823BA8A}" type="pres">
      <dgm:prSet presAssocID="{DD54C07C-6D35-421A-9B0B-F06E038357A3}" presName="level3hierChild" presStyleCnt="0"/>
      <dgm:spPr/>
    </dgm:pt>
    <dgm:pt modelId="{7F662213-6CC9-4EB3-8C6E-B863C6CC9E5B}" type="pres">
      <dgm:prSet presAssocID="{872F0D18-8AD6-40C0-9521-0DDF57A365F7}" presName="conn2-1" presStyleLbl="parChTrans1D3" presStyleIdx="4" presStyleCnt="9"/>
      <dgm:spPr/>
      <dgm:t>
        <a:bodyPr/>
        <a:lstStyle/>
        <a:p>
          <a:endParaRPr lang="zh-CN" altLang="en-US"/>
        </a:p>
      </dgm:t>
    </dgm:pt>
    <dgm:pt modelId="{5646B119-2DFA-4E01-BEFA-824D2C7B5BFC}" type="pres">
      <dgm:prSet presAssocID="{872F0D18-8AD6-40C0-9521-0DDF57A365F7}" presName="connTx" presStyleCnt="0"/>
      <dgm:spPr/>
      <dgm:t>
        <a:bodyPr/>
        <a:lstStyle/>
        <a:p>
          <a:endParaRPr lang="zh-CN" altLang="en-US"/>
        </a:p>
      </dgm:t>
    </dgm:pt>
    <dgm:pt modelId="{88FA7E46-1EAA-470C-A016-3FF6EE0A5082}" type="pres">
      <dgm:prSet presAssocID="{B6845B43-42EA-4871-994E-82DF3CA768AA}" presName="root2" presStyleCnt="0"/>
      <dgm:spPr/>
    </dgm:pt>
    <dgm:pt modelId="{73688932-1B88-4152-BEA3-85E7859B4411}" type="pres">
      <dgm:prSet presAssocID="{B6845B43-42EA-4871-994E-82DF3CA768AA}" presName="LevelTwoTextNode" presStyleLbl="node3" presStyleIdx="4" presStyleCnt="9" custScaleX="801387">
        <dgm:presLayoutVars>
          <dgm:chPref val="3"/>
        </dgm:presLayoutVars>
      </dgm:prSet>
      <dgm:spPr/>
      <dgm:t>
        <a:bodyPr/>
        <a:lstStyle/>
        <a:p>
          <a:endParaRPr lang="zh-CN" altLang="en-US"/>
        </a:p>
      </dgm:t>
    </dgm:pt>
    <dgm:pt modelId="{30DCA81F-22FC-43BD-AA8E-A8DF1805E4DF}" type="pres">
      <dgm:prSet presAssocID="{B6845B43-42EA-4871-994E-82DF3CA768AA}" presName="level3hierChild" presStyleCnt="0"/>
      <dgm:spPr/>
    </dgm:pt>
    <dgm:pt modelId="{0B12AB63-90C7-4E26-B3A2-E820321DC4A8}" type="pres">
      <dgm:prSet presAssocID="{9DA25D95-5A03-4CD2-AAA7-A7E2834C7308}" presName="conn2-1" presStyleLbl="parChTrans1D2" presStyleIdx="1" presStyleCnt="2"/>
      <dgm:spPr/>
      <dgm:t>
        <a:bodyPr/>
        <a:lstStyle/>
        <a:p>
          <a:endParaRPr lang="zh-CN" altLang="en-US"/>
        </a:p>
      </dgm:t>
    </dgm:pt>
    <dgm:pt modelId="{2E719172-4D5B-4CF3-894F-6BB6D7966F8E}" type="pres">
      <dgm:prSet presAssocID="{9DA25D95-5A03-4CD2-AAA7-A7E2834C7308}" presName="connTx" presStyleCnt="0"/>
      <dgm:spPr/>
      <dgm:t>
        <a:bodyPr/>
        <a:lstStyle/>
        <a:p>
          <a:endParaRPr lang="zh-CN" altLang="en-US"/>
        </a:p>
      </dgm:t>
    </dgm:pt>
    <dgm:pt modelId="{C9BB79AB-EBCD-40B3-9F17-65B446575B73}" type="pres">
      <dgm:prSet presAssocID="{66FC2F62-1969-4FC2-9E94-AEF8FB7342AA}" presName="root2" presStyleCnt="0"/>
      <dgm:spPr/>
    </dgm:pt>
    <dgm:pt modelId="{5F0AB01D-094B-4B66-8912-2BD7F8118F37}" type="pres">
      <dgm:prSet presAssocID="{66FC2F62-1969-4FC2-9E94-AEF8FB7342AA}" presName="LevelTwoTextNode" presStyleLbl="node2" presStyleIdx="1" presStyleCnt="2" custLinFactNeighborX="-32170" custLinFactNeighborY="-12172">
        <dgm:presLayoutVars>
          <dgm:chPref val="3"/>
        </dgm:presLayoutVars>
      </dgm:prSet>
      <dgm:spPr/>
      <dgm:t>
        <a:bodyPr/>
        <a:lstStyle/>
        <a:p>
          <a:endParaRPr lang="zh-CN" altLang="en-US"/>
        </a:p>
      </dgm:t>
    </dgm:pt>
    <dgm:pt modelId="{92ED007A-0922-4EC6-9E9B-AD5DE47B3517}" type="pres">
      <dgm:prSet presAssocID="{66FC2F62-1969-4FC2-9E94-AEF8FB7342AA}" presName="level3hierChild" presStyleCnt="0"/>
      <dgm:spPr/>
    </dgm:pt>
    <dgm:pt modelId="{CBA027DE-3DA7-4E91-85B3-FCB94D70CED6}" type="pres">
      <dgm:prSet presAssocID="{5138913B-DBCF-4C66-BEF8-611FF7EFE23C}" presName="conn2-1" presStyleLbl="parChTrans1D3" presStyleIdx="5" presStyleCnt="9"/>
      <dgm:spPr/>
      <dgm:t>
        <a:bodyPr/>
        <a:lstStyle/>
        <a:p>
          <a:endParaRPr lang="zh-CN" altLang="en-US"/>
        </a:p>
      </dgm:t>
    </dgm:pt>
    <dgm:pt modelId="{98BD8C02-1947-4384-AAB1-E78007D2DB30}" type="pres">
      <dgm:prSet presAssocID="{5138913B-DBCF-4C66-BEF8-611FF7EFE23C}" presName="connTx" presStyleCnt="0"/>
      <dgm:spPr/>
      <dgm:t>
        <a:bodyPr/>
        <a:lstStyle/>
        <a:p>
          <a:endParaRPr lang="zh-CN" altLang="en-US"/>
        </a:p>
      </dgm:t>
    </dgm:pt>
    <dgm:pt modelId="{2B280F9E-D349-47F6-A2F9-8621B2CBA89C}" type="pres">
      <dgm:prSet presAssocID="{7B372415-84DC-427F-A03F-859C62E9426F}" presName="root2" presStyleCnt="0"/>
      <dgm:spPr/>
    </dgm:pt>
    <dgm:pt modelId="{91663DD9-8DBB-4BE3-A720-2876CB592284}" type="pres">
      <dgm:prSet presAssocID="{7B372415-84DC-427F-A03F-859C62E9426F}" presName="LevelTwoTextNode" presStyleLbl="node3" presStyleIdx="5" presStyleCnt="9" custScaleX="803746">
        <dgm:presLayoutVars>
          <dgm:chPref val="3"/>
        </dgm:presLayoutVars>
      </dgm:prSet>
      <dgm:spPr/>
      <dgm:t>
        <a:bodyPr/>
        <a:lstStyle/>
        <a:p>
          <a:endParaRPr lang="zh-CN" altLang="en-US"/>
        </a:p>
      </dgm:t>
    </dgm:pt>
    <dgm:pt modelId="{5DBFE46E-9C2C-4E49-A8D4-4DB3C2034EA7}" type="pres">
      <dgm:prSet presAssocID="{7B372415-84DC-427F-A03F-859C62E9426F}" presName="level3hierChild" presStyleCnt="0"/>
      <dgm:spPr/>
    </dgm:pt>
    <dgm:pt modelId="{20434809-D964-4E2D-9EDB-4DE3F674E217}" type="pres">
      <dgm:prSet presAssocID="{3542B1B5-6B9D-4DB6-B209-3EE8AAF48C25}" presName="conn2-1" presStyleLbl="parChTrans1D3" presStyleIdx="6" presStyleCnt="9"/>
      <dgm:spPr/>
      <dgm:t>
        <a:bodyPr/>
        <a:lstStyle/>
        <a:p>
          <a:endParaRPr lang="zh-CN" altLang="en-US"/>
        </a:p>
      </dgm:t>
    </dgm:pt>
    <dgm:pt modelId="{8CBD1501-AFD1-47BE-BF56-5744ECBD5E04}" type="pres">
      <dgm:prSet presAssocID="{3542B1B5-6B9D-4DB6-B209-3EE8AAF48C25}" presName="connTx" presStyleCnt="0"/>
      <dgm:spPr/>
      <dgm:t>
        <a:bodyPr/>
        <a:lstStyle/>
        <a:p>
          <a:endParaRPr lang="zh-CN" altLang="en-US"/>
        </a:p>
      </dgm:t>
    </dgm:pt>
    <dgm:pt modelId="{CAC54931-5093-47D2-AFF6-41936E852402}" type="pres">
      <dgm:prSet presAssocID="{1DD02760-E212-4CBE-8CDB-7DE9252839C0}" presName="root2" presStyleCnt="0"/>
      <dgm:spPr/>
    </dgm:pt>
    <dgm:pt modelId="{9885197E-59BB-4879-BB50-E95D80EE10CD}" type="pres">
      <dgm:prSet presAssocID="{1DD02760-E212-4CBE-8CDB-7DE9252839C0}" presName="LevelTwoTextNode" presStyleLbl="node3" presStyleIdx="6" presStyleCnt="9" custScaleX="802005">
        <dgm:presLayoutVars>
          <dgm:chPref val="3"/>
        </dgm:presLayoutVars>
      </dgm:prSet>
      <dgm:spPr/>
      <dgm:t>
        <a:bodyPr/>
        <a:lstStyle/>
        <a:p>
          <a:endParaRPr lang="zh-CN" altLang="en-US"/>
        </a:p>
      </dgm:t>
    </dgm:pt>
    <dgm:pt modelId="{1EA813B3-4833-45EC-A943-71BE79C06A01}" type="pres">
      <dgm:prSet presAssocID="{1DD02760-E212-4CBE-8CDB-7DE9252839C0}" presName="level3hierChild" presStyleCnt="0"/>
      <dgm:spPr/>
    </dgm:pt>
    <dgm:pt modelId="{F97BC1F4-9896-4D4F-951E-DFDADE8A8B5F}" type="pres">
      <dgm:prSet presAssocID="{EBB58ED9-D015-4F7D-A54A-CBF72B560D8E}" presName="conn2-1" presStyleLbl="parChTrans1D3" presStyleIdx="7" presStyleCnt="9"/>
      <dgm:spPr/>
      <dgm:t>
        <a:bodyPr/>
        <a:lstStyle/>
        <a:p>
          <a:endParaRPr lang="zh-CN" altLang="en-US"/>
        </a:p>
      </dgm:t>
    </dgm:pt>
    <dgm:pt modelId="{B3826EE6-49EE-41FB-95F2-6CFED3889E2D}" type="pres">
      <dgm:prSet presAssocID="{EBB58ED9-D015-4F7D-A54A-CBF72B560D8E}" presName="connTx" presStyleCnt="0"/>
      <dgm:spPr/>
      <dgm:t>
        <a:bodyPr/>
        <a:lstStyle/>
        <a:p>
          <a:endParaRPr lang="zh-CN" altLang="en-US"/>
        </a:p>
      </dgm:t>
    </dgm:pt>
    <dgm:pt modelId="{6390E9C8-2B25-45ED-9DBA-F5FF3A332D0E}" type="pres">
      <dgm:prSet presAssocID="{DD1868FF-C811-4742-B90C-A724A956391C}" presName="root2" presStyleCnt="0"/>
      <dgm:spPr/>
    </dgm:pt>
    <dgm:pt modelId="{DDD56C52-F604-4F3B-851E-A9080C7F5DC6}" type="pres">
      <dgm:prSet presAssocID="{DD1868FF-C811-4742-B90C-A724A956391C}" presName="LevelTwoTextNode" presStyleLbl="node3" presStyleIdx="7" presStyleCnt="9" custScaleX="800264">
        <dgm:presLayoutVars>
          <dgm:chPref val="3"/>
        </dgm:presLayoutVars>
      </dgm:prSet>
      <dgm:spPr/>
      <dgm:t>
        <a:bodyPr/>
        <a:lstStyle/>
        <a:p>
          <a:endParaRPr lang="zh-CN" altLang="en-US"/>
        </a:p>
      </dgm:t>
    </dgm:pt>
    <dgm:pt modelId="{3511237E-E889-4697-88F6-D214B275C1C2}" type="pres">
      <dgm:prSet presAssocID="{DD1868FF-C811-4742-B90C-A724A956391C}" presName="level3hierChild" presStyleCnt="0"/>
      <dgm:spPr/>
    </dgm:pt>
    <dgm:pt modelId="{A7C43C06-C3D1-44D1-B02D-EE3A2AA502EC}" type="pres">
      <dgm:prSet presAssocID="{A27AE48D-0BA1-4621-BE7D-1DBA339C07D2}" presName="conn2-1" presStyleLbl="parChTrans1D3" presStyleIdx="8" presStyleCnt="9"/>
      <dgm:spPr/>
      <dgm:t>
        <a:bodyPr/>
        <a:lstStyle/>
        <a:p>
          <a:endParaRPr lang="zh-CN" altLang="en-US"/>
        </a:p>
      </dgm:t>
    </dgm:pt>
    <dgm:pt modelId="{7B9A797A-E156-4688-B066-DCA0A7DD2725}" type="pres">
      <dgm:prSet presAssocID="{A27AE48D-0BA1-4621-BE7D-1DBA339C07D2}" presName="connTx" presStyleCnt="0"/>
      <dgm:spPr/>
      <dgm:t>
        <a:bodyPr/>
        <a:lstStyle/>
        <a:p>
          <a:endParaRPr lang="zh-CN" altLang="en-US"/>
        </a:p>
      </dgm:t>
    </dgm:pt>
    <dgm:pt modelId="{E7C3E048-769D-4BE1-9A1C-2983AFE4EBF1}" type="pres">
      <dgm:prSet presAssocID="{D30CE8A8-5BA5-4492-A94F-E2720C4BC076}" presName="root2" presStyleCnt="0"/>
      <dgm:spPr/>
    </dgm:pt>
    <dgm:pt modelId="{D149A07B-9E58-4D9D-ADD8-10DE94D46C84}" type="pres">
      <dgm:prSet presAssocID="{D30CE8A8-5BA5-4492-A94F-E2720C4BC076}" presName="LevelTwoTextNode" presStyleLbl="node3" presStyleIdx="8" presStyleCnt="9" custScaleX="798543" custLinFactNeighborX="2601" custLinFactNeighborY="-3478">
        <dgm:presLayoutVars>
          <dgm:chPref val="3"/>
        </dgm:presLayoutVars>
      </dgm:prSet>
      <dgm:spPr/>
      <dgm:t>
        <a:bodyPr/>
        <a:lstStyle/>
        <a:p>
          <a:endParaRPr lang="zh-CN" altLang="en-US"/>
        </a:p>
      </dgm:t>
    </dgm:pt>
    <dgm:pt modelId="{F4319AD5-8CC7-4498-9A79-A925B5489E79}" type="pres">
      <dgm:prSet presAssocID="{D30CE8A8-5BA5-4492-A94F-E2720C4BC076}" presName="level3hierChild" presStyleCnt="0"/>
      <dgm:spPr/>
    </dgm:pt>
  </dgm:ptLst>
  <dgm:cxnLst>
    <dgm:cxn modelId="{5DF0E027-E85E-49CE-8EAF-7D9769252C1A}" srcId="{8B7A103E-2AE4-40FA-8AF3-DC6A9EA6E400}" destId="{AE1DC0A7-ADEA-4291-BCAD-4866FE959288}" srcOrd="0" destOrd="0" parTransId="{89F222BE-C76F-421E-9B9F-6D0C7BE297C9}" sibTransId="{61807BE4-F3FB-47B7-829E-C99751F30CC6}"/>
    <dgm:cxn modelId="{C0C4B812-8D95-4068-9087-FC9A4633481F}" srcId="{AE1DC0A7-ADEA-4291-BCAD-4866FE959288}" destId="{88740F41-42B1-4B64-A981-73E36612D4EA}" srcOrd="0" destOrd="0" parTransId="{FAFE262A-2EE4-4C1F-A7F5-3D0D475104F4}" sibTransId="{8A119B3D-4357-4010-9823-3370FB0C2DAE}"/>
    <dgm:cxn modelId="{346036E1-4FEA-46B6-8778-6768A59BC2AF}" srcId="{88740F41-42B1-4B64-A981-73E36612D4EA}" destId="{F6E05508-0C8A-477D-AA1F-1BD4EA89F8FE}" srcOrd="0" destOrd="0" parTransId="{C2810E34-040D-4649-A20B-F9128371B33B}" sibTransId="{B764D654-49D3-4493-809B-F23AB709C2FB}"/>
    <dgm:cxn modelId="{669E82F6-8FEC-47A8-9A3B-8DE39CD6DD7A}" srcId="{88740F41-42B1-4B64-A981-73E36612D4EA}" destId="{78F1958A-469C-4935-9A87-4BD4BB17BA08}" srcOrd="1" destOrd="0" parTransId="{14B6FC73-91D0-4366-9534-9B32ADA86329}" sibTransId="{E119F870-248E-4231-A269-37183B230606}"/>
    <dgm:cxn modelId="{5F79C986-9DB7-4EC8-9CA2-0BE4150F80CC}" srcId="{88740F41-42B1-4B64-A981-73E36612D4EA}" destId="{704A60C7-DFD6-4F74-BADF-20EE270FBFD3}" srcOrd="2" destOrd="0" parTransId="{297229AA-66D9-440D-83A8-41BFD0BBFFCB}" sibTransId="{F1D3AEFF-CE2B-4047-9BD5-5ADD9A786397}"/>
    <dgm:cxn modelId="{E72E3C74-36C4-40E8-9AB4-F39231B79614}" srcId="{88740F41-42B1-4B64-A981-73E36612D4EA}" destId="{DD54C07C-6D35-421A-9B0B-F06E038357A3}" srcOrd="3" destOrd="0" parTransId="{2E270C09-E743-4DF1-B3F8-0921E9E22077}" sibTransId="{32453C80-6108-41D9-9DD2-0CCB9EA9DA19}"/>
    <dgm:cxn modelId="{38841420-1EC7-439F-AE8C-A64A45C18113}" srcId="{88740F41-42B1-4B64-A981-73E36612D4EA}" destId="{B6845B43-42EA-4871-994E-82DF3CA768AA}" srcOrd="4" destOrd="0" parTransId="{872F0D18-8AD6-40C0-9521-0DDF57A365F7}" sibTransId="{1328E145-5C7E-460F-A4BA-3240134C01F6}"/>
    <dgm:cxn modelId="{275672F4-1FCC-46C5-A989-6426FE249BB3}" srcId="{AE1DC0A7-ADEA-4291-BCAD-4866FE959288}" destId="{66FC2F62-1969-4FC2-9E94-AEF8FB7342AA}" srcOrd="1" destOrd="0" parTransId="{9DA25D95-5A03-4CD2-AAA7-A7E2834C7308}" sibTransId="{5CE7D51C-49D4-49C2-AA73-7FEA97E5D306}"/>
    <dgm:cxn modelId="{CAE9ED66-FAB2-49DA-AF62-DF4D935FF2CE}" srcId="{66FC2F62-1969-4FC2-9E94-AEF8FB7342AA}" destId="{7B372415-84DC-427F-A03F-859C62E9426F}" srcOrd="0" destOrd="1" parTransId="{5138913B-DBCF-4C66-BEF8-611FF7EFE23C}" sibTransId="{BAB3E89A-764D-4FAE-B527-D4B7E2777DE0}"/>
    <dgm:cxn modelId="{33C7615A-6A42-4698-B5A1-0D95606E2BDC}" srcId="{66FC2F62-1969-4FC2-9E94-AEF8FB7342AA}" destId="{1DD02760-E212-4CBE-8CDB-7DE9252839C0}" srcOrd="1" destOrd="1" parTransId="{3542B1B5-6B9D-4DB6-B209-3EE8AAF48C25}" sibTransId="{B751F0BB-0FCD-4EB2-B31E-9B4E09F23D5B}"/>
    <dgm:cxn modelId="{9B49046D-D286-4945-8D47-A6E0C7966988}" srcId="{66FC2F62-1969-4FC2-9E94-AEF8FB7342AA}" destId="{DD1868FF-C811-4742-B90C-A724A956391C}" srcOrd="2" destOrd="1" parTransId="{EBB58ED9-D015-4F7D-A54A-CBF72B560D8E}" sibTransId="{4B20244E-2382-4DBF-B3CE-A8C64F1CC03E}"/>
    <dgm:cxn modelId="{45676894-7F56-4382-9918-2D10C36D92EB}" srcId="{66FC2F62-1969-4FC2-9E94-AEF8FB7342AA}" destId="{D30CE8A8-5BA5-4492-A94F-E2720C4BC076}" srcOrd="3" destOrd="1" parTransId="{A27AE48D-0BA1-4621-BE7D-1DBA339C07D2}" sibTransId="{DC0E8C44-4365-42F5-9A45-52AC4F39D21C}"/>
    <dgm:cxn modelId="{D7FB5335-49B8-4D57-A02C-F7691659E910}" type="presOf" srcId="{8B7A103E-2AE4-40FA-8AF3-DC6A9EA6E400}" destId="{8B5AA9E5-91F7-41F3-B08A-3068F516943E}" srcOrd="0" destOrd="0" presId="urn:microsoft.com/office/officeart/2005/8/layout/hierarchy2"/>
    <dgm:cxn modelId="{0D6D4DFF-950F-46FD-BA0D-16D397640FC7}" type="presParOf" srcId="{8B5AA9E5-91F7-41F3-B08A-3068F516943E}" destId="{BF1AFF5A-4B46-44D4-AEBF-EC102657683E}" srcOrd="0" destOrd="0" presId="urn:microsoft.com/office/officeart/2005/8/layout/hierarchy2"/>
    <dgm:cxn modelId="{8DB79486-E69C-4DA5-9C71-1CF32EAA34DE}" type="presParOf" srcId="{BF1AFF5A-4B46-44D4-AEBF-EC102657683E}" destId="{52129098-0388-4402-B140-6942F3E6ED2C}" srcOrd="0" destOrd="0" presId="urn:microsoft.com/office/officeart/2005/8/layout/hierarchy2"/>
    <dgm:cxn modelId="{2D93C3BD-C6BF-426F-9D7E-942AA09B9B2B}" type="presOf" srcId="{AE1DC0A7-ADEA-4291-BCAD-4866FE959288}" destId="{52129098-0388-4402-B140-6942F3E6ED2C}" srcOrd="0" destOrd="0" presId="urn:microsoft.com/office/officeart/2005/8/layout/hierarchy2"/>
    <dgm:cxn modelId="{7D1AF8A0-EBB6-4E6B-97D8-46EC382B8104}" type="presParOf" srcId="{BF1AFF5A-4B46-44D4-AEBF-EC102657683E}" destId="{FBC01097-49B6-4D7C-9DDB-4EDB58467458}" srcOrd="1" destOrd="0" presId="urn:microsoft.com/office/officeart/2005/8/layout/hierarchy2"/>
    <dgm:cxn modelId="{12C9A56F-C03C-4987-A39E-D4AA38F51F53}" type="presParOf" srcId="{FBC01097-49B6-4D7C-9DDB-4EDB58467458}" destId="{3AFFC9F7-1CA6-4F0D-9B51-2EC45A126090}" srcOrd="0" destOrd="1" presId="urn:microsoft.com/office/officeart/2005/8/layout/hierarchy2"/>
    <dgm:cxn modelId="{FD049B39-3CD4-4B65-B5D8-FEFEE0E2EF8D}" type="presOf" srcId="{FAFE262A-2EE4-4C1F-A7F5-3D0D475104F4}" destId="{3AFFC9F7-1CA6-4F0D-9B51-2EC45A126090}" srcOrd="0" destOrd="0" presId="urn:microsoft.com/office/officeart/2005/8/layout/hierarchy2"/>
    <dgm:cxn modelId="{B72A0781-B270-4C7B-B48B-BABBE461D684}" type="presParOf" srcId="{3AFFC9F7-1CA6-4F0D-9B51-2EC45A126090}" destId="{922F98B4-3578-4A6C-A67F-222E65E82972}" srcOrd="0" destOrd="0" presId="urn:microsoft.com/office/officeart/2005/8/layout/hierarchy2"/>
    <dgm:cxn modelId="{4C8E4A62-45E3-4BD4-A570-F85305B72443}" type="presOf" srcId="{FAFE262A-2EE4-4C1F-A7F5-3D0D475104F4}" destId="{922F98B4-3578-4A6C-A67F-222E65E82972}" srcOrd="1" destOrd="0" presId="urn:microsoft.com/office/officeart/2005/8/layout/hierarchy2"/>
    <dgm:cxn modelId="{DD908DC8-AC5A-4E8D-B229-53FF47CD9149}" type="presParOf" srcId="{FBC01097-49B6-4D7C-9DDB-4EDB58467458}" destId="{9D1C35D0-5807-4266-8196-FA5FE8CACD4F}" srcOrd="1" destOrd="1" presId="urn:microsoft.com/office/officeart/2005/8/layout/hierarchy2"/>
    <dgm:cxn modelId="{A643E35E-85A4-4958-A8DA-BC15AFB11349}" type="presParOf" srcId="{9D1C35D0-5807-4266-8196-FA5FE8CACD4F}" destId="{62EA88CB-55EC-4A97-951F-4463F6ECDC40}" srcOrd="0" destOrd="1" presId="urn:microsoft.com/office/officeart/2005/8/layout/hierarchy2"/>
    <dgm:cxn modelId="{11D65E26-B4D1-4DEC-AF4C-3D9100267AE9}" type="presOf" srcId="{88740F41-42B1-4B64-A981-73E36612D4EA}" destId="{62EA88CB-55EC-4A97-951F-4463F6ECDC40}" srcOrd="0" destOrd="0" presId="urn:microsoft.com/office/officeart/2005/8/layout/hierarchy2"/>
    <dgm:cxn modelId="{36DF8AF0-6C44-4C14-88FB-0FDE8CCB97D8}" type="presParOf" srcId="{9D1C35D0-5807-4266-8196-FA5FE8CACD4F}" destId="{73B31288-9ABA-4568-847A-C611C512D19E}" srcOrd="1" destOrd="1" presId="urn:microsoft.com/office/officeart/2005/8/layout/hierarchy2"/>
    <dgm:cxn modelId="{8E124DEE-CA04-4735-8872-14B466753666}" type="presParOf" srcId="{73B31288-9ABA-4568-847A-C611C512D19E}" destId="{76E028EC-D688-4D01-B4A1-C92CEAA0D176}" srcOrd="0" destOrd="1" presId="urn:microsoft.com/office/officeart/2005/8/layout/hierarchy2"/>
    <dgm:cxn modelId="{BBFB836F-5D98-4059-931F-A76655F6A41C}" type="presOf" srcId="{C2810E34-040D-4649-A20B-F9128371B33B}" destId="{76E028EC-D688-4D01-B4A1-C92CEAA0D176}" srcOrd="0" destOrd="0" presId="urn:microsoft.com/office/officeart/2005/8/layout/hierarchy2"/>
    <dgm:cxn modelId="{92E813CE-0B89-44A7-8CA0-80C47CD475F2}" type="presParOf" srcId="{76E028EC-D688-4D01-B4A1-C92CEAA0D176}" destId="{78082098-CDA0-4F5D-9433-66E576FB437B}" srcOrd="0" destOrd="0" presId="urn:microsoft.com/office/officeart/2005/8/layout/hierarchy2"/>
    <dgm:cxn modelId="{5822760A-CF4E-4FC1-92DA-EBD6A12ED663}" type="presOf" srcId="{C2810E34-040D-4649-A20B-F9128371B33B}" destId="{78082098-CDA0-4F5D-9433-66E576FB437B}" srcOrd="1" destOrd="0" presId="urn:microsoft.com/office/officeart/2005/8/layout/hierarchy2"/>
    <dgm:cxn modelId="{D462CBC9-4F87-4492-A30E-A40EFB57A1DF}" type="presParOf" srcId="{73B31288-9ABA-4568-847A-C611C512D19E}" destId="{077E9008-D60F-4C86-A7A3-D0FE62E97DC7}" srcOrd="1" destOrd="1" presId="urn:microsoft.com/office/officeart/2005/8/layout/hierarchy2"/>
    <dgm:cxn modelId="{2502B65E-034A-446D-82A1-775D1C8DC59A}" type="presParOf" srcId="{077E9008-D60F-4C86-A7A3-D0FE62E97DC7}" destId="{A2379999-47B4-4DD0-8B0E-0F235830B09B}" srcOrd="0" destOrd="1" presId="urn:microsoft.com/office/officeart/2005/8/layout/hierarchy2"/>
    <dgm:cxn modelId="{B8BD8422-8A70-49CB-B105-0A781254B943}" type="presOf" srcId="{F6E05508-0C8A-477D-AA1F-1BD4EA89F8FE}" destId="{A2379999-47B4-4DD0-8B0E-0F235830B09B}" srcOrd="0" destOrd="0" presId="urn:microsoft.com/office/officeart/2005/8/layout/hierarchy2"/>
    <dgm:cxn modelId="{C105D9D8-A12B-4EC9-9081-D4946BA7512A}" type="presParOf" srcId="{077E9008-D60F-4C86-A7A3-D0FE62E97DC7}" destId="{824DD411-946E-4277-A4C1-A0AE359424D7}" srcOrd="1" destOrd="1" presId="urn:microsoft.com/office/officeart/2005/8/layout/hierarchy2"/>
    <dgm:cxn modelId="{1A61AD0D-F7F1-4B95-9252-3759EA9B2FB4}" type="presParOf" srcId="{73B31288-9ABA-4568-847A-C611C512D19E}" destId="{CFD6995E-C862-4365-AEEB-86EA8B7F595B}" srcOrd="2" destOrd="1" presId="urn:microsoft.com/office/officeart/2005/8/layout/hierarchy2"/>
    <dgm:cxn modelId="{50A4BEFB-063F-44C2-8BED-A27F239F286D}" type="presOf" srcId="{14B6FC73-91D0-4366-9534-9B32ADA86329}" destId="{CFD6995E-C862-4365-AEEB-86EA8B7F595B}" srcOrd="0" destOrd="0" presId="urn:microsoft.com/office/officeart/2005/8/layout/hierarchy2"/>
    <dgm:cxn modelId="{611000FA-6C65-44C7-96C7-8F756D0D25B2}" type="presParOf" srcId="{CFD6995E-C862-4365-AEEB-86EA8B7F595B}" destId="{6F9DFD1B-3E70-4F8C-BFBC-02C71F9AA410}" srcOrd="0" destOrd="2" presId="urn:microsoft.com/office/officeart/2005/8/layout/hierarchy2"/>
    <dgm:cxn modelId="{55355C11-6303-4D70-8ED8-A7E720B4859F}" type="presOf" srcId="{14B6FC73-91D0-4366-9534-9B32ADA86329}" destId="{6F9DFD1B-3E70-4F8C-BFBC-02C71F9AA410}" srcOrd="1" destOrd="0" presId="urn:microsoft.com/office/officeart/2005/8/layout/hierarchy2"/>
    <dgm:cxn modelId="{624190B0-BE92-4F5C-9645-3D0D5CEA0666}" type="presParOf" srcId="{73B31288-9ABA-4568-847A-C611C512D19E}" destId="{DA096FEC-D29F-4555-9634-3892AF863416}" srcOrd="3" destOrd="1" presId="urn:microsoft.com/office/officeart/2005/8/layout/hierarchy2"/>
    <dgm:cxn modelId="{A1BDA687-FB9E-4DB8-869E-812676DEA0ED}" type="presParOf" srcId="{DA096FEC-D29F-4555-9634-3892AF863416}" destId="{38E74BB9-9FF3-47D6-B4C4-A15989D0DEF5}" srcOrd="0" destOrd="3" presId="urn:microsoft.com/office/officeart/2005/8/layout/hierarchy2"/>
    <dgm:cxn modelId="{FFF0B874-5F9A-4BC3-B47F-9B55F7F6207B}" type="presOf" srcId="{78F1958A-469C-4935-9A87-4BD4BB17BA08}" destId="{38E74BB9-9FF3-47D6-B4C4-A15989D0DEF5}" srcOrd="0" destOrd="0" presId="urn:microsoft.com/office/officeart/2005/8/layout/hierarchy2"/>
    <dgm:cxn modelId="{EC7A5D95-78C9-4A53-A9EC-67F2E56A4D1E}" type="presParOf" srcId="{DA096FEC-D29F-4555-9634-3892AF863416}" destId="{DC713930-FF0E-4585-8512-36876992F298}" srcOrd="1" destOrd="3" presId="urn:microsoft.com/office/officeart/2005/8/layout/hierarchy2"/>
    <dgm:cxn modelId="{3EC806F6-B912-4B89-92AD-FFB4C2D2D2E7}" type="presParOf" srcId="{73B31288-9ABA-4568-847A-C611C512D19E}" destId="{3114742F-2E69-4763-8BD1-24F7FCDFA158}" srcOrd="4" destOrd="1" presId="urn:microsoft.com/office/officeart/2005/8/layout/hierarchy2"/>
    <dgm:cxn modelId="{82EA4CF5-27E8-4283-8279-DE5AF580145D}" type="presOf" srcId="{297229AA-66D9-440D-83A8-41BFD0BBFFCB}" destId="{3114742F-2E69-4763-8BD1-24F7FCDFA158}" srcOrd="0" destOrd="0" presId="urn:microsoft.com/office/officeart/2005/8/layout/hierarchy2"/>
    <dgm:cxn modelId="{FE5DB2C7-4167-4BC2-907C-16C9CC7775B9}" type="presParOf" srcId="{3114742F-2E69-4763-8BD1-24F7FCDFA158}" destId="{4E6D1381-002E-4C45-BC16-761F569D1C82}" srcOrd="0" destOrd="4" presId="urn:microsoft.com/office/officeart/2005/8/layout/hierarchy2"/>
    <dgm:cxn modelId="{D8754E64-38E2-4712-9435-9BC8040FC173}" type="presOf" srcId="{297229AA-66D9-440D-83A8-41BFD0BBFFCB}" destId="{4E6D1381-002E-4C45-BC16-761F569D1C82}" srcOrd="1" destOrd="0" presId="urn:microsoft.com/office/officeart/2005/8/layout/hierarchy2"/>
    <dgm:cxn modelId="{BEA2EFE9-BB92-4578-BDCF-43DF8E1CBC3A}" type="presParOf" srcId="{73B31288-9ABA-4568-847A-C611C512D19E}" destId="{B0AA1747-4ABE-41AA-9C8F-412439174D41}" srcOrd="5" destOrd="1" presId="urn:microsoft.com/office/officeart/2005/8/layout/hierarchy2"/>
    <dgm:cxn modelId="{340CA094-0930-4957-B62C-6D436920D6C9}" type="presParOf" srcId="{B0AA1747-4ABE-41AA-9C8F-412439174D41}" destId="{67623A64-88A3-4B4C-8F3D-2570DEE277B2}" srcOrd="0" destOrd="5" presId="urn:microsoft.com/office/officeart/2005/8/layout/hierarchy2"/>
    <dgm:cxn modelId="{BB855142-AA0C-4CBC-ABDB-10071019BEDE}" type="presOf" srcId="{704A60C7-DFD6-4F74-BADF-20EE270FBFD3}" destId="{67623A64-88A3-4B4C-8F3D-2570DEE277B2}" srcOrd="0" destOrd="0" presId="urn:microsoft.com/office/officeart/2005/8/layout/hierarchy2"/>
    <dgm:cxn modelId="{ACD53B40-1BD9-408F-B097-062AA714756C}" type="presParOf" srcId="{B0AA1747-4ABE-41AA-9C8F-412439174D41}" destId="{BBAE1D29-F6B9-46E2-9DB4-E8ED96CFAA9C}" srcOrd="1" destOrd="5" presId="urn:microsoft.com/office/officeart/2005/8/layout/hierarchy2"/>
    <dgm:cxn modelId="{A42C4FC1-2E05-438F-9A62-B40113332F45}" type="presParOf" srcId="{73B31288-9ABA-4568-847A-C611C512D19E}" destId="{C5B52C5E-9E4D-4D7C-83E0-0D2A92B80BEC}" srcOrd="6" destOrd="1" presId="urn:microsoft.com/office/officeart/2005/8/layout/hierarchy2"/>
    <dgm:cxn modelId="{6810F77B-1429-412D-BC9D-164206D8797D}" type="presOf" srcId="{2E270C09-E743-4DF1-B3F8-0921E9E22077}" destId="{C5B52C5E-9E4D-4D7C-83E0-0D2A92B80BEC}" srcOrd="0" destOrd="0" presId="urn:microsoft.com/office/officeart/2005/8/layout/hierarchy2"/>
    <dgm:cxn modelId="{BAB447D5-BD75-4ADF-B7FE-E5A7CF8A1859}" type="presParOf" srcId="{C5B52C5E-9E4D-4D7C-83E0-0D2A92B80BEC}" destId="{E137DBC0-6AF4-4564-A6D4-CA4221469716}" srcOrd="0" destOrd="6" presId="urn:microsoft.com/office/officeart/2005/8/layout/hierarchy2"/>
    <dgm:cxn modelId="{FF70F0B8-E08D-4C51-8E39-7EC90393BF4B}" type="presOf" srcId="{2E270C09-E743-4DF1-B3F8-0921E9E22077}" destId="{E137DBC0-6AF4-4564-A6D4-CA4221469716}" srcOrd="1" destOrd="0" presId="urn:microsoft.com/office/officeart/2005/8/layout/hierarchy2"/>
    <dgm:cxn modelId="{05102222-9FDA-4974-BBC6-4DBD86CDA106}" type="presParOf" srcId="{73B31288-9ABA-4568-847A-C611C512D19E}" destId="{A7259D49-1A30-4CB4-AB25-0AE388F25414}" srcOrd="7" destOrd="1" presId="urn:microsoft.com/office/officeart/2005/8/layout/hierarchy2"/>
    <dgm:cxn modelId="{E8D2C3CD-994A-49C7-BC21-8927B655F695}" type="presParOf" srcId="{A7259D49-1A30-4CB4-AB25-0AE388F25414}" destId="{BA449DD0-0D70-4C0C-9709-D85A5A229349}" srcOrd="0" destOrd="7" presId="urn:microsoft.com/office/officeart/2005/8/layout/hierarchy2"/>
    <dgm:cxn modelId="{05568345-D1C8-4DF8-AEDC-631D32096117}" type="presOf" srcId="{DD54C07C-6D35-421A-9B0B-F06E038357A3}" destId="{BA449DD0-0D70-4C0C-9709-D85A5A229349}" srcOrd="0" destOrd="0" presId="urn:microsoft.com/office/officeart/2005/8/layout/hierarchy2"/>
    <dgm:cxn modelId="{12D68E67-7D61-454A-8F8E-2F2B2173619D}" type="presParOf" srcId="{A7259D49-1A30-4CB4-AB25-0AE388F25414}" destId="{6C6C97CA-1069-488E-A3A5-ABABE823BA8A}" srcOrd="1" destOrd="7" presId="urn:microsoft.com/office/officeart/2005/8/layout/hierarchy2"/>
    <dgm:cxn modelId="{5DE3D9AB-B3E3-4397-916C-64223A89D410}" type="presParOf" srcId="{73B31288-9ABA-4568-847A-C611C512D19E}" destId="{7F662213-6CC9-4EB3-8C6E-B863C6CC9E5B}" srcOrd="8" destOrd="1" presId="urn:microsoft.com/office/officeart/2005/8/layout/hierarchy2"/>
    <dgm:cxn modelId="{37E85D38-21A9-4FA0-93C0-67BE0B022198}" type="presOf" srcId="{872F0D18-8AD6-40C0-9521-0DDF57A365F7}" destId="{7F662213-6CC9-4EB3-8C6E-B863C6CC9E5B}" srcOrd="0" destOrd="0" presId="urn:microsoft.com/office/officeart/2005/8/layout/hierarchy2"/>
    <dgm:cxn modelId="{E59534A4-D9D4-4CF9-B125-C84C5BEED429}" type="presParOf" srcId="{7F662213-6CC9-4EB3-8C6E-B863C6CC9E5B}" destId="{5646B119-2DFA-4E01-BEFA-824D2C7B5BFC}" srcOrd="0" destOrd="8" presId="urn:microsoft.com/office/officeart/2005/8/layout/hierarchy2"/>
    <dgm:cxn modelId="{1B7ACEC6-7597-4F06-B026-F531EA213E9E}" type="presOf" srcId="{872F0D18-8AD6-40C0-9521-0DDF57A365F7}" destId="{5646B119-2DFA-4E01-BEFA-824D2C7B5BFC}" srcOrd="1" destOrd="0" presId="urn:microsoft.com/office/officeart/2005/8/layout/hierarchy2"/>
    <dgm:cxn modelId="{4E37EFE8-11B4-433B-B93B-0367C2CAF840}" type="presParOf" srcId="{73B31288-9ABA-4568-847A-C611C512D19E}" destId="{88FA7E46-1EAA-470C-A016-3FF6EE0A5082}" srcOrd="9" destOrd="1" presId="urn:microsoft.com/office/officeart/2005/8/layout/hierarchy2"/>
    <dgm:cxn modelId="{AB8E7705-46CC-485D-9494-54CAF3DAE8EB}" type="presParOf" srcId="{88FA7E46-1EAA-470C-A016-3FF6EE0A5082}" destId="{73688932-1B88-4152-BEA3-85E7859B4411}" srcOrd="0" destOrd="9" presId="urn:microsoft.com/office/officeart/2005/8/layout/hierarchy2"/>
    <dgm:cxn modelId="{9E0628E6-38DE-45C5-986F-29FF1703E330}" type="presOf" srcId="{B6845B43-42EA-4871-994E-82DF3CA768AA}" destId="{73688932-1B88-4152-BEA3-85E7859B4411}" srcOrd="0" destOrd="0" presId="urn:microsoft.com/office/officeart/2005/8/layout/hierarchy2"/>
    <dgm:cxn modelId="{04725EE6-3ACA-41EF-80A0-141EC8A4AE94}" type="presParOf" srcId="{88FA7E46-1EAA-470C-A016-3FF6EE0A5082}" destId="{30DCA81F-22FC-43BD-AA8E-A8DF1805E4DF}" srcOrd="1" destOrd="9" presId="urn:microsoft.com/office/officeart/2005/8/layout/hierarchy2"/>
    <dgm:cxn modelId="{5564F821-2D46-4950-A036-A66507C24780}" type="presParOf" srcId="{FBC01097-49B6-4D7C-9DDB-4EDB58467458}" destId="{0B12AB63-90C7-4E26-B3A2-E820321DC4A8}" srcOrd="2" destOrd="1" presId="urn:microsoft.com/office/officeart/2005/8/layout/hierarchy2"/>
    <dgm:cxn modelId="{5BAAFE2B-5AB5-46B2-A256-ABB5905080F2}" type="presOf" srcId="{9DA25D95-5A03-4CD2-AAA7-A7E2834C7308}" destId="{0B12AB63-90C7-4E26-B3A2-E820321DC4A8}" srcOrd="0" destOrd="0" presId="urn:microsoft.com/office/officeart/2005/8/layout/hierarchy2"/>
    <dgm:cxn modelId="{89973B6D-77E6-46E1-911E-0A2FEEF119F7}" type="presParOf" srcId="{0B12AB63-90C7-4E26-B3A2-E820321DC4A8}" destId="{2E719172-4D5B-4CF3-894F-6BB6D7966F8E}" srcOrd="0" destOrd="2" presId="urn:microsoft.com/office/officeart/2005/8/layout/hierarchy2"/>
    <dgm:cxn modelId="{1D8C561D-ED07-4875-A1C3-E3CF575B07B7}" type="presOf" srcId="{9DA25D95-5A03-4CD2-AAA7-A7E2834C7308}" destId="{2E719172-4D5B-4CF3-894F-6BB6D7966F8E}" srcOrd="1" destOrd="0" presId="urn:microsoft.com/office/officeart/2005/8/layout/hierarchy2"/>
    <dgm:cxn modelId="{9CC4EFD1-8E9E-4A00-964B-5582E8A81905}" type="presParOf" srcId="{FBC01097-49B6-4D7C-9DDB-4EDB58467458}" destId="{C9BB79AB-EBCD-40B3-9F17-65B446575B73}" srcOrd="3" destOrd="1" presId="urn:microsoft.com/office/officeart/2005/8/layout/hierarchy2"/>
    <dgm:cxn modelId="{4BBA8C28-7BE2-4BE3-A2C4-C2ACF08623E0}" type="presParOf" srcId="{C9BB79AB-EBCD-40B3-9F17-65B446575B73}" destId="{5F0AB01D-094B-4B66-8912-2BD7F8118F37}" srcOrd="0" destOrd="3" presId="urn:microsoft.com/office/officeart/2005/8/layout/hierarchy2"/>
    <dgm:cxn modelId="{B14ECFDF-727A-44E3-87E0-48FA4A26FFAF}" type="presOf" srcId="{66FC2F62-1969-4FC2-9E94-AEF8FB7342AA}" destId="{5F0AB01D-094B-4B66-8912-2BD7F8118F37}" srcOrd="0" destOrd="0" presId="urn:microsoft.com/office/officeart/2005/8/layout/hierarchy2"/>
    <dgm:cxn modelId="{DCA7910E-2809-4A12-A2DD-7DFF3FE6A4F1}" type="presParOf" srcId="{C9BB79AB-EBCD-40B3-9F17-65B446575B73}" destId="{92ED007A-0922-4EC6-9E9B-AD5DE47B3517}" srcOrd="1" destOrd="3" presId="urn:microsoft.com/office/officeart/2005/8/layout/hierarchy2"/>
    <dgm:cxn modelId="{1BBAADD3-AFA7-4472-806A-72BF19F33FAD}" type="presParOf" srcId="{92ED007A-0922-4EC6-9E9B-AD5DE47B3517}" destId="{CBA027DE-3DA7-4E91-85B3-FCB94D70CED6}" srcOrd="0" destOrd="1" presId="urn:microsoft.com/office/officeart/2005/8/layout/hierarchy2"/>
    <dgm:cxn modelId="{1AEFB7BB-C595-45D5-A25E-AF1690D7D912}" type="presOf" srcId="{5138913B-DBCF-4C66-BEF8-611FF7EFE23C}" destId="{CBA027DE-3DA7-4E91-85B3-FCB94D70CED6}" srcOrd="0" destOrd="0" presId="urn:microsoft.com/office/officeart/2005/8/layout/hierarchy2"/>
    <dgm:cxn modelId="{00805BAA-C6EE-45A0-980D-4C28BC4F9B50}" type="presParOf" srcId="{CBA027DE-3DA7-4E91-85B3-FCB94D70CED6}" destId="{98BD8C02-1947-4384-AAB1-E78007D2DB30}" srcOrd="0" destOrd="0" presId="urn:microsoft.com/office/officeart/2005/8/layout/hierarchy2"/>
    <dgm:cxn modelId="{9B5639B3-D2F2-4FF6-995A-4BA5AAF6E001}" type="presOf" srcId="{5138913B-DBCF-4C66-BEF8-611FF7EFE23C}" destId="{98BD8C02-1947-4384-AAB1-E78007D2DB30}" srcOrd="1" destOrd="0" presId="urn:microsoft.com/office/officeart/2005/8/layout/hierarchy2"/>
    <dgm:cxn modelId="{8CF7DDD9-8C74-41E6-9887-1A06365E8365}" type="presParOf" srcId="{92ED007A-0922-4EC6-9E9B-AD5DE47B3517}" destId="{2B280F9E-D349-47F6-A2F9-8621B2CBA89C}" srcOrd="1" destOrd="1" presId="urn:microsoft.com/office/officeart/2005/8/layout/hierarchy2"/>
    <dgm:cxn modelId="{99C525E7-66EC-4A3B-AE56-572382612751}" type="presParOf" srcId="{2B280F9E-D349-47F6-A2F9-8621B2CBA89C}" destId="{91663DD9-8DBB-4BE3-A720-2876CB592284}" srcOrd="0" destOrd="1" presId="urn:microsoft.com/office/officeart/2005/8/layout/hierarchy2"/>
    <dgm:cxn modelId="{CAF6998F-A9F3-4B13-996A-30A7A4EBDD4D}" type="presOf" srcId="{7B372415-84DC-427F-A03F-859C62E9426F}" destId="{91663DD9-8DBB-4BE3-A720-2876CB592284}" srcOrd="0" destOrd="0" presId="urn:microsoft.com/office/officeart/2005/8/layout/hierarchy2"/>
    <dgm:cxn modelId="{5523D9E7-D50C-4A23-9A7C-7AF23052B85B}" type="presParOf" srcId="{2B280F9E-D349-47F6-A2F9-8621B2CBA89C}" destId="{5DBFE46E-9C2C-4E49-A8D4-4DB3C2034EA7}" srcOrd="1" destOrd="1" presId="urn:microsoft.com/office/officeart/2005/8/layout/hierarchy2"/>
    <dgm:cxn modelId="{8192ABE6-D65B-4845-A280-68ACF783D896}" type="presParOf" srcId="{92ED007A-0922-4EC6-9E9B-AD5DE47B3517}" destId="{20434809-D964-4E2D-9EDB-4DE3F674E217}" srcOrd="2" destOrd="1" presId="urn:microsoft.com/office/officeart/2005/8/layout/hierarchy2"/>
    <dgm:cxn modelId="{33FCCE62-6C22-4724-A09A-CB74BF41AA71}" type="presOf" srcId="{3542B1B5-6B9D-4DB6-B209-3EE8AAF48C25}" destId="{20434809-D964-4E2D-9EDB-4DE3F674E217}" srcOrd="0" destOrd="0" presId="urn:microsoft.com/office/officeart/2005/8/layout/hierarchy2"/>
    <dgm:cxn modelId="{6BFCA2F4-3A09-4BA6-85D7-9DA92E2A229D}" type="presParOf" srcId="{20434809-D964-4E2D-9EDB-4DE3F674E217}" destId="{8CBD1501-AFD1-47BE-BF56-5744ECBD5E04}" srcOrd="0" destOrd="2" presId="urn:microsoft.com/office/officeart/2005/8/layout/hierarchy2"/>
    <dgm:cxn modelId="{78088A02-AA4A-4FF8-BDE0-5D6BC9C7E60E}" type="presOf" srcId="{3542B1B5-6B9D-4DB6-B209-3EE8AAF48C25}" destId="{8CBD1501-AFD1-47BE-BF56-5744ECBD5E04}" srcOrd="1" destOrd="0" presId="urn:microsoft.com/office/officeart/2005/8/layout/hierarchy2"/>
    <dgm:cxn modelId="{8B6337F3-E052-4C22-B9A8-461B879F8370}" type="presParOf" srcId="{92ED007A-0922-4EC6-9E9B-AD5DE47B3517}" destId="{CAC54931-5093-47D2-AFF6-41936E852402}" srcOrd="3" destOrd="1" presId="urn:microsoft.com/office/officeart/2005/8/layout/hierarchy2"/>
    <dgm:cxn modelId="{65B83349-4F7B-4010-B4CA-A549DC2939C0}" type="presParOf" srcId="{CAC54931-5093-47D2-AFF6-41936E852402}" destId="{9885197E-59BB-4879-BB50-E95D80EE10CD}" srcOrd="0" destOrd="3" presId="urn:microsoft.com/office/officeart/2005/8/layout/hierarchy2"/>
    <dgm:cxn modelId="{AAB49BF4-612D-4E40-B53E-A51F2F53EB24}" type="presOf" srcId="{1DD02760-E212-4CBE-8CDB-7DE9252839C0}" destId="{9885197E-59BB-4879-BB50-E95D80EE10CD}" srcOrd="0" destOrd="0" presId="urn:microsoft.com/office/officeart/2005/8/layout/hierarchy2"/>
    <dgm:cxn modelId="{DCE5F29E-C62C-4F3C-9D50-698E5ECFE473}" type="presParOf" srcId="{CAC54931-5093-47D2-AFF6-41936E852402}" destId="{1EA813B3-4833-45EC-A943-71BE79C06A01}" srcOrd="1" destOrd="3" presId="urn:microsoft.com/office/officeart/2005/8/layout/hierarchy2"/>
    <dgm:cxn modelId="{7E7B920C-C0AD-4580-9696-FB3EF3E88ED3}" type="presParOf" srcId="{92ED007A-0922-4EC6-9E9B-AD5DE47B3517}" destId="{F97BC1F4-9896-4D4F-951E-DFDADE8A8B5F}" srcOrd="4" destOrd="1" presId="urn:microsoft.com/office/officeart/2005/8/layout/hierarchy2"/>
    <dgm:cxn modelId="{75835F2D-4FF5-44AA-9129-B1B07AC548D7}" type="presOf" srcId="{EBB58ED9-D015-4F7D-A54A-CBF72B560D8E}" destId="{F97BC1F4-9896-4D4F-951E-DFDADE8A8B5F}" srcOrd="0" destOrd="0" presId="urn:microsoft.com/office/officeart/2005/8/layout/hierarchy2"/>
    <dgm:cxn modelId="{3EAD69B3-B121-47FF-AA42-38E3D98342B4}" type="presParOf" srcId="{F97BC1F4-9896-4D4F-951E-DFDADE8A8B5F}" destId="{B3826EE6-49EE-41FB-95F2-6CFED3889E2D}" srcOrd="0" destOrd="4" presId="urn:microsoft.com/office/officeart/2005/8/layout/hierarchy2"/>
    <dgm:cxn modelId="{0E5254B4-87C7-493E-A0A0-2F2C312D8624}" type="presOf" srcId="{EBB58ED9-D015-4F7D-A54A-CBF72B560D8E}" destId="{B3826EE6-49EE-41FB-95F2-6CFED3889E2D}" srcOrd="1" destOrd="0" presId="urn:microsoft.com/office/officeart/2005/8/layout/hierarchy2"/>
    <dgm:cxn modelId="{1CFBAF4B-03A5-4439-9C73-C4479EF4ED26}" type="presParOf" srcId="{92ED007A-0922-4EC6-9E9B-AD5DE47B3517}" destId="{6390E9C8-2B25-45ED-9DBA-F5FF3A332D0E}" srcOrd="5" destOrd="1" presId="urn:microsoft.com/office/officeart/2005/8/layout/hierarchy2"/>
    <dgm:cxn modelId="{909DC589-F52E-4A35-A06E-B72FC6D2B4D2}" type="presParOf" srcId="{6390E9C8-2B25-45ED-9DBA-F5FF3A332D0E}" destId="{DDD56C52-F604-4F3B-851E-A9080C7F5DC6}" srcOrd="0" destOrd="5" presId="urn:microsoft.com/office/officeart/2005/8/layout/hierarchy2"/>
    <dgm:cxn modelId="{DB643843-A95B-4248-82FA-6F4B662DAF87}" type="presOf" srcId="{DD1868FF-C811-4742-B90C-A724A956391C}" destId="{DDD56C52-F604-4F3B-851E-A9080C7F5DC6}" srcOrd="0" destOrd="0" presId="urn:microsoft.com/office/officeart/2005/8/layout/hierarchy2"/>
    <dgm:cxn modelId="{79BF07C3-9317-4BD9-99B4-C76982D4C6DC}" type="presParOf" srcId="{6390E9C8-2B25-45ED-9DBA-F5FF3A332D0E}" destId="{3511237E-E889-4697-88F6-D214B275C1C2}" srcOrd="1" destOrd="5" presId="urn:microsoft.com/office/officeart/2005/8/layout/hierarchy2"/>
    <dgm:cxn modelId="{5DD197A4-D895-4A79-BEE7-5276E6EE569F}" type="presParOf" srcId="{92ED007A-0922-4EC6-9E9B-AD5DE47B3517}" destId="{A7C43C06-C3D1-44D1-B02D-EE3A2AA502EC}" srcOrd="6" destOrd="1" presId="urn:microsoft.com/office/officeart/2005/8/layout/hierarchy2"/>
    <dgm:cxn modelId="{A50E69E3-2C13-4B94-946F-2748DC8A9122}" type="presOf" srcId="{A27AE48D-0BA1-4621-BE7D-1DBA339C07D2}" destId="{A7C43C06-C3D1-44D1-B02D-EE3A2AA502EC}" srcOrd="0" destOrd="0" presId="urn:microsoft.com/office/officeart/2005/8/layout/hierarchy2"/>
    <dgm:cxn modelId="{0154D13D-D749-48BF-A145-015E63480434}" type="presParOf" srcId="{A7C43C06-C3D1-44D1-B02D-EE3A2AA502EC}" destId="{7B9A797A-E156-4688-B066-DCA0A7DD2725}" srcOrd="0" destOrd="6" presId="urn:microsoft.com/office/officeart/2005/8/layout/hierarchy2"/>
    <dgm:cxn modelId="{77B821D3-49D4-44DC-8098-B31077A6DBCF}" type="presOf" srcId="{A27AE48D-0BA1-4621-BE7D-1DBA339C07D2}" destId="{7B9A797A-E156-4688-B066-DCA0A7DD2725}" srcOrd="1" destOrd="0" presId="urn:microsoft.com/office/officeart/2005/8/layout/hierarchy2"/>
    <dgm:cxn modelId="{3F30A21C-6E5F-4346-BF25-BAD256608433}" type="presParOf" srcId="{92ED007A-0922-4EC6-9E9B-AD5DE47B3517}" destId="{E7C3E048-769D-4BE1-9A1C-2983AFE4EBF1}" srcOrd="7" destOrd="1" presId="urn:microsoft.com/office/officeart/2005/8/layout/hierarchy2"/>
    <dgm:cxn modelId="{0ED9A746-2FBF-4761-BA65-B3D2AE44C813}" type="presParOf" srcId="{E7C3E048-769D-4BE1-9A1C-2983AFE4EBF1}" destId="{D149A07B-9E58-4D9D-ADD8-10DE94D46C84}" srcOrd="0" destOrd="7" presId="urn:microsoft.com/office/officeart/2005/8/layout/hierarchy2"/>
    <dgm:cxn modelId="{03969BDF-4865-4BED-B592-197E60D726DE}" type="presOf" srcId="{D30CE8A8-5BA5-4492-A94F-E2720C4BC076}" destId="{D149A07B-9E58-4D9D-ADD8-10DE94D46C84}" srcOrd="0" destOrd="0" presId="urn:microsoft.com/office/officeart/2005/8/layout/hierarchy2"/>
    <dgm:cxn modelId="{75E2CB6F-E0D5-4B95-9336-AFC3A91BA968}" type="presParOf" srcId="{E7C3E048-769D-4BE1-9A1C-2983AFE4EBF1}" destId="{F4319AD5-8CC7-4498-9A79-A925B5489E79}" srcOrd="1" destOrd="7"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A2700-A7E4-4BAD-B544-3A157195990F}" type="doc">
      <dgm:prSet loTypeId="urn:microsoft.com/office/officeart/2005/8/layout/cycle8" loCatId="cycle" qsTypeId="urn:microsoft.com/office/officeart/2005/8/quickstyle/simple1" qsCatId="simple" csTypeId="urn:microsoft.com/office/officeart/2005/8/colors/accent1_2" csCatId="accent1" phldr="true"/>
      <dgm:spPr/>
    </dgm:pt>
    <dgm:pt modelId="{9C6C2FDA-3D2D-45CE-9DAB-A553AB15E51F}">
      <dgm:prSet phldrT="[文本]"/>
      <dgm:spPr>
        <a:solidFill>
          <a:srgbClr val="79A7B7"/>
        </a:solidFill>
      </dgm:spPr>
      <dgm:t>
        <a:bodyPr/>
        <a:lstStyle/>
        <a:p>
          <a:r>
            <a:rPr lang="zh-CN" altLang="en-US" dirty="0" smtClean="0"/>
            <a:t>统计</a:t>
          </a:r>
          <a:endParaRPr lang="en-US" altLang="zh-CN" dirty="0" smtClean="0"/>
        </a:p>
        <a:p>
          <a:r>
            <a:rPr lang="zh-CN" altLang="en-US" dirty="0" smtClean="0"/>
            <a:t>时间</a:t>
          </a:r>
          <a:endParaRPr lang="zh-CN" altLang="en-US" dirty="0"/>
        </a:p>
      </dgm:t>
    </dgm:pt>
    <dgm:pt modelId="{5761CC1D-2AB6-4C01-BC05-4E1BF481EDED}" cxnId="{C9F725FE-59E8-4A60-916A-4407E0AB728D}" type="parTrans">
      <dgm:prSet/>
      <dgm:spPr/>
      <dgm:t>
        <a:bodyPr/>
        <a:lstStyle/>
        <a:p>
          <a:endParaRPr lang="zh-CN" altLang="en-US"/>
        </a:p>
      </dgm:t>
    </dgm:pt>
    <dgm:pt modelId="{E41E5748-6613-4A06-8A61-E18388DACE40}" cxnId="{C9F725FE-59E8-4A60-916A-4407E0AB728D}" type="sibTrans">
      <dgm:prSet/>
      <dgm:spPr/>
      <dgm:t>
        <a:bodyPr/>
        <a:lstStyle/>
        <a:p>
          <a:endParaRPr lang="zh-CN" altLang="en-US"/>
        </a:p>
      </dgm:t>
    </dgm:pt>
    <dgm:pt modelId="{D1D07B73-6682-47FB-B61C-6B9A85B7A8FC}">
      <dgm:prSet phldrT="[文本]"/>
      <dgm:spPr>
        <a:solidFill>
          <a:srgbClr val="79A7B7"/>
        </a:solidFill>
      </dgm:spPr>
      <dgm:t>
        <a:bodyPr/>
        <a:lstStyle/>
        <a:p>
          <a:r>
            <a:rPr lang="zh-CN" altLang="en-US" dirty="0" smtClean="0"/>
            <a:t>准确度量</a:t>
          </a:r>
          <a:endParaRPr lang="zh-CN" altLang="en-US" dirty="0"/>
        </a:p>
      </dgm:t>
    </dgm:pt>
    <dgm:pt modelId="{BF0B8304-E7B8-4300-A5B5-0FA22DE5FF50}" cxnId="{D18C9825-B01C-44A3-8CF0-7D470F2904DB}" type="parTrans">
      <dgm:prSet/>
      <dgm:spPr/>
      <dgm:t>
        <a:bodyPr/>
        <a:lstStyle/>
        <a:p>
          <a:endParaRPr lang="zh-CN" altLang="en-US"/>
        </a:p>
      </dgm:t>
    </dgm:pt>
    <dgm:pt modelId="{5FDB24A3-A050-446F-9E9B-A42597BCE7EC}" cxnId="{D18C9825-B01C-44A3-8CF0-7D470F2904DB}" type="sibTrans">
      <dgm:prSet/>
      <dgm:spPr/>
      <dgm:t>
        <a:bodyPr/>
        <a:lstStyle/>
        <a:p>
          <a:endParaRPr lang="zh-CN" altLang="en-US"/>
        </a:p>
      </dgm:t>
    </dgm:pt>
    <dgm:pt modelId="{889CD21D-B882-44CE-834E-F1E466FE39D7}">
      <dgm:prSet phldrT="[文本]"/>
      <dgm:spPr>
        <a:solidFill>
          <a:srgbClr val="79A7B7"/>
        </a:solidFill>
      </dgm:spPr>
      <dgm:t>
        <a:bodyPr/>
        <a:lstStyle/>
        <a:p>
          <a:r>
            <a:rPr lang="zh-CN" altLang="en-US" dirty="0" smtClean="0"/>
            <a:t>产品质量标准</a:t>
          </a:r>
          <a:endParaRPr lang="zh-CN" altLang="en-US" dirty="0"/>
        </a:p>
      </dgm:t>
    </dgm:pt>
    <dgm:pt modelId="{70495A51-DF16-4AFE-B6B7-0E2BB2544351}" cxnId="{7924ED90-FF81-4DF3-BBE6-3E4BF366CAAD}" type="parTrans">
      <dgm:prSet/>
      <dgm:spPr/>
      <dgm:t>
        <a:bodyPr/>
        <a:lstStyle/>
        <a:p>
          <a:endParaRPr lang="zh-CN" altLang="en-US"/>
        </a:p>
      </dgm:t>
    </dgm:pt>
    <dgm:pt modelId="{1A0E326B-887A-4BA6-9958-6B273B1DF6BE}" cxnId="{7924ED90-FF81-4DF3-BBE6-3E4BF366CAAD}" type="sibTrans">
      <dgm:prSet/>
      <dgm:spPr/>
      <dgm:t>
        <a:bodyPr/>
        <a:lstStyle/>
        <a:p>
          <a:endParaRPr lang="zh-CN" altLang="en-US"/>
        </a:p>
      </dgm:t>
    </dgm:pt>
    <dgm:pt modelId="{523126D6-CD2A-4546-84EF-F791415374BC}" type="pres">
      <dgm:prSet presAssocID="{4DFA2700-A7E4-4BAD-B544-3A157195990F}" presName="compositeShape" presStyleCnt="0">
        <dgm:presLayoutVars>
          <dgm:chMax val="7"/>
          <dgm:dir/>
          <dgm:resizeHandles val="exact"/>
        </dgm:presLayoutVars>
      </dgm:prSet>
      <dgm:spPr/>
    </dgm:pt>
    <dgm:pt modelId="{DC2F0BB7-2E42-403B-B492-A648AADE9F81}" type="pres">
      <dgm:prSet presAssocID="{4DFA2700-A7E4-4BAD-B544-3A157195990F}" presName="wedge1" presStyleLbl="node1" presStyleIdx="0" presStyleCnt="3"/>
      <dgm:spPr/>
      <dgm:t>
        <a:bodyPr/>
        <a:lstStyle/>
        <a:p>
          <a:endParaRPr lang="zh-CN" altLang="en-US"/>
        </a:p>
      </dgm:t>
    </dgm:pt>
    <dgm:pt modelId="{3BEBADDB-A0B8-4CAC-AA4C-2F16F7044A37}" type="pres">
      <dgm:prSet presAssocID="{4DFA2700-A7E4-4BAD-B544-3A157195990F}" presName="dummy1a" presStyleCnt="0"/>
      <dgm:spPr/>
    </dgm:pt>
    <dgm:pt modelId="{8F014A01-5277-4C5A-9C02-73FE98846398}" type="pres">
      <dgm:prSet presAssocID="{4DFA2700-A7E4-4BAD-B544-3A157195990F}" presName="dummy1b" presStyleCnt="0"/>
      <dgm:spPr/>
    </dgm:pt>
    <dgm:pt modelId="{966DDFA9-FD6D-4CFA-82F6-CEF219FBB71D}" type="pres">
      <dgm:prSet presAssocID="{4DFA2700-A7E4-4BAD-B544-3A157195990F}" presName="wedge1Tx" presStyleLbl="node1" presStyleIdx="0" presStyleCnt="3">
        <dgm:presLayoutVars>
          <dgm:chMax val="0"/>
          <dgm:chPref val="0"/>
          <dgm:bulletEnabled val="true"/>
        </dgm:presLayoutVars>
      </dgm:prSet>
      <dgm:spPr/>
      <dgm:t>
        <a:bodyPr/>
        <a:lstStyle/>
        <a:p>
          <a:endParaRPr lang="zh-CN" altLang="en-US"/>
        </a:p>
      </dgm:t>
    </dgm:pt>
    <dgm:pt modelId="{F0A953FE-21AA-42C0-96BE-A7FB4E378D9B}" type="pres">
      <dgm:prSet presAssocID="{4DFA2700-A7E4-4BAD-B544-3A157195990F}" presName="wedge2" presStyleLbl="node1" presStyleIdx="1" presStyleCnt="3"/>
      <dgm:spPr/>
      <dgm:t>
        <a:bodyPr/>
        <a:lstStyle/>
        <a:p>
          <a:endParaRPr lang="zh-CN" altLang="en-US"/>
        </a:p>
      </dgm:t>
    </dgm:pt>
    <dgm:pt modelId="{57E3E6E1-D7FF-4051-A312-D7066C1764B2}" type="pres">
      <dgm:prSet presAssocID="{4DFA2700-A7E4-4BAD-B544-3A157195990F}" presName="dummy2a" presStyleCnt="0"/>
      <dgm:spPr/>
    </dgm:pt>
    <dgm:pt modelId="{C9AD883B-BD5A-4D02-9DDC-F5A5831BACF0}" type="pres">
      <dgm:prSet presAssocID="{4DFA2700-A7E4-4BAD-B544-3A157195990F}" presName="dummy2b" presStyleCnt="0"/>
      <dgm:spPr/>
    </dgm:pt>
    <dgm:pt modelId="{D98A5018-285A-4CED-A8CA-C0FC85239B6C}" type="pres">
      <dgm:prSet presAssocID="{4DFA2700-A7E4-4BAD-B544-3A157195990F}" presName="wedge2Tx" presStyleLbl="node1" presStyleIdx="1" presStyleCnt="3">
        <dgm:presLayoutVars>
          <dgm:chMax val="0"/>
          <dgm:chPref val="0"/>
          <dgm:bulletEnabled val="true"/>
        </dgm:presLayoutVars>
      </dgm:prSet>
      <dgm:spPr/>
      <dgm:t>
        <a:bodyPr/>
        <a:lstStyle/>
        <a:p>
          <a:endParaRPr lang="zh-CN" altLang="en-US"/>
        </a:p>
      </dgm:t>
    </dgm:pt>
    <dgm:pt modelId="{0B8E58BF-9258-419A-8322-5E2F722AD281}" type="pres">
      <dgm:prSet presAssocID="{4DFA2700-A7E4-4BAD-B544-3A157195990F}" presName="wedge3" presStyleLbl="node1" presStyleIdx="2" presStyleCnt="3"/>
      <dgm:spPr/>
      <dgm:t>
        <a:bodyPr/>
        <a:lstStyle/>
        <a:p>
          <a:endParaRPr lang="zh-CN" altLang="en-US"/>
        </a:p>
      </dgm:t>
    </dgm:pt>
    <dgm:pt modelId="{5DF200D9-C8F6-4CE9-B576-7DB8E0860314}" type="pres">
      <dgm:prSet presAssocID="{4DFA2700-A7E4-4BAD-B544-3A157195990F}" presName="dummy3a" presStyleCnt="0"/>
      <dgm:spPr/>
    </dgm:pt>
    <dgm:pt modelId="{69635020-6AF4-4C67-AEE6-2B4D0E5BC846}" type="pres">
      <dgm:prSet presAssocID="{4DFA2700-A7E4-4BAD-B544-3A157195990F}" presName="dummy3b" presStyleCnt="0"/>
      <dgm:spPr/>
    </dgm:pt>
    <dgm:pt modelId="{8A4780DF-F257-4318-9861-00E76B92E3CA}" type="pres">
      <dgm:prSet presAssocID="{4DFA2700-A7E4-4BAD-B544-3A157195990F}" presName="wedge3Tx" presStyleLbl="node1" presStyleIdx="2" presStyleCnt="3">
        <dgm:presLayoutVars>
          <dgm:chMax val="0"/>
          <dgm:chPref val="0"/>
          <dgm:bulletEnabled val="true"/>
        </dgm:presLayoutVars>
      </dgm:prSet>
      <dgm:spPr/>
      <dgm:t>
        <a:bodyPr/>
        <a:lstStyle/>
        <a:p>
          <a:endParaRPr lang="zh-CN" altLang="en-US"/>
        </a:p>
      </dgm:t>
    </dgm:pt>
    <dgm:pt modelId="{8F95951D-BDAF-407B-A436-D8617E009442}" type="pres">
      <dgm:prSet presAssocID="{E41E5748-6613-4A06-8A61-E18388DACE40}" presName="arrowWedge1" presStyleLbl="fgSibTrans2D1" presStyleIdx="0" presStyleCnt="3"/>
      <dgm:spPr/>
    </dgm:pt>
    <dgm:pt modelId="{91502629-893C-4E4B-BEDF-970051E7949E}" type="pres">
      <dgm:prSet presAssocID="{5FDB24A3-A050-446F-9E9B-A42597BCE7EC}" presName="arrowWedge2" presStyleLbl="fgSibTrans2D1" presStyleIdx="1" presStyleCnt="3"/>
      <dgm:spPr/>
    </dgm:pt>
    <dgm:pt modelId="{257619B2-5674-40E0-97FB-83EC66C179E5}" type="pres">
      <dgm:prSet presAssocID="{1A0E326B-887A-4BA6-9958-6B273B1DF6BE}" presName="arrowWedge3" presStyleLbl="fgSibTrans2D1" presStyleIdx="2" presStyleCnt="3"/>
      <dgm:spPr/>
    </dgm:pt>
  </dgm:ptLst>
  <dgm:cxnLst>
    <dgm:cxn modelId="{B7A4A20E-B343-439A-9F78-8079BCB4A877}" type="presOf" srcId="{D1D07B73-6682-47FB-B61C-6B9A85B7A8FC}" destId="{D98A5018-285A-4CED-A8CA-C0FC85239B6C}" srcOrd="1" destOrd="0" presId="urn:microsoft.com/office/officeart/2005/8/layout/cycle8"/>
    <dgm:cxn modelId="{63DDDA85-D454-4AC7-9704-BF8AA8391BF7}" type="presOf" srcId="{9C6C2FDA-3D2D-45CE-9DAB-A553AB15E51F}" destId="{DC2F0BB7-2E42-403B-B492-A648AADE9F81}" srcOrd="0" destOrd="0" presId="urn:microsoft.com/office/officeart/2005/8/layout/cycle8"/>
    <dgm:cxn modelId="{7924ED90-FF81-4DF3-BBE6-3E4BF366CAAD}" srcId="{4DFA2700-A7E4-4BAD-B544-3A157195990F}" destId="{889CD21D-B882-44CE-834E-F1E466FE39D7}" srcOrd="2" destOrd="0" parTransId="{70495A51-DF16-4AFE-B6B7-0E2BB2544351}" sibTransId="{1A0E326B-887A-4BA6-9958-6B273B1DF6BE}"/>
    <dgm:cxn modelId="{D40F955D-564F-4196-A57C-2ABDC10427B7}" type="presOf" srcId="{4DFA2700-A7E4-4BAD-B544-3A157195990F}" destId="{523126D6-CD2A-4546-84EF-F791415374BC}" srcOrd="0" destOrd="0" presId="urn:microsoft.com/office/officeart/2005/8/layout/cycle8"/>
    <dgm:cxn modelId="{87C227DB-E63C-4650-AB36-30D97C424421}" type="presOf" srcId="{9C6C2FDA-3D2D-45CE-9DAB-A553AB15E51F}" destId="{966DDFA9-FD6D-4CFA-82F6-CEF219FBB71D}" srcOrd="1" destOrd="0" presId="urn:microsoft.com/office/officeart/2005/8/layout/cycle8"/>
    <dgm:cxn modelId="{4E223BE9-431E-4595-940A-30FA4E379CF5}" type="presOf" srcId="{889CD21D-B882-44CE-834E-F1E466FE39D7}" destId="{0B8E58BF-9258-419A-8322-5E2F722AD281}" srcOrd="0" destOrd="0" presId="urn:microsoft.com/office/officeart/2005/8/layout/cycle8"/>
    <dgm:cxn modelId="{28E1A3A1-BB8D-4FD3-BB7E-D25272BB84D1}" type="presOf" srcId="{D1D07B73-6682-47FB-B61C-6B9A85B7A8FC}" destId="{F0A953FE-21AA-42C0-96BE-A7FB4E378D9B}" srcOrd="0" destOrd="0" presId="urn:microsoft.com/office/officeart/2005/8/layout/cycle8"/>
    <dgm:cxn modelId="{C9F725FE-59E8-4A60-916A-4407E0AB728D}" srcId="{4DFA2700-A7E4-4BAD-B544-3A157195990F}" destId="{9C6C2FDA-3D2D-45CE-9DAB-A553AB15E51F}" srcOrd="0" destOrd="0" parTransId="{5761CC1D-2AB6-4C01-BC05-4E1BF481EDED}" sibTransId="{E41E5748-6613-4A06-8A61-E18388DACE40}"/>
    <dgm:cxn modelId="{D18C9825-B01C-44A3-8CF0-7D470F2904DB}" srcId="{4DFA2700-A7E4-4BAD-B544-3A157195990F}" destId="{D1D07B73-6682-47FB-B61C-6B9A85B7A8FC}" srcOrd="1" destOrd="0" parTransId="{BF0B8304-E7B8-4300-A5B5-0FA22DE5FF50}" sibTransId="{5FDB24A3-A050-446F-9E9B-A42597BCE7EC}"/>
    <dgm:cxn modelId="{3DAA6F1D-660E-4337-A3D7-6DBD25FC7A6E}" type="presOf" srcId="{889CD21D-B882-44CE-834E-F1E466FE39D7}" destId="{8A4780DF-F257-4318-9861-00E76B92E3CA}" srcOrd="1" destOrd="0" presId="urn:microsoft.com/office/officeart/2005/8/layout/cycle8"/>
    <dgm:cxn modelId="{F71F539D-3FC6-42A0-9FA0-982548F135BF}" type="presParOf" srcId="{523126D6-CD2A-4546-84EF-F791415374BC}" destId="{DC2F0BB7-2E42-403B-B492-A648AADE9F81}" srcOrd="0" destOrd="0" presId="urn:microsoft.com/office/officeart/2005/8/layout/cycle8"/>
    <dgm:cxn modelId="{3AB92518-C35E-4E14-901B-AF4D2DFCB8D6}" type="presParOf" srcId="{523126D6-CD2A-4546-84EF-F791415374BC}" destId="{3BEBADDB-A0B8-4CAC-AA4C-2F16F7044A37}" srcOrd="1" destOrd="0" presId="urn:microsoft.com/office/officeart/2005/8/layout/cycle8"/>
    <dgm:cxn modelId="{4BBEAE9D-4378-4C2F-B865-9A18C19D1FA7}" type="presParOf" srcId="{523126D6-CD2A-4546-84EF-F791415374BC}" destId="{8F014A01-5277-4C5A-9C02-73FE98846398}" srcOrd="2" destOrd="0" presId="urn:microsoft.com/office/officeart/2005/8/layout/cycle8"/>
    <dgm:cxn modelId="{718F9CD3-5CC7-454F-B098-A5107C141405}" type="presParOf" srcId="{523126D6-CD2A-4546-84EF-F791415374BC}" destId="{966DDFA9-FD6D-4CFA-82F6-CEF219FBB71D}" srcOrd="3" destOrd="0" presId="urn:microsoft.com/office/officeart/2005/8/layout/cycle8"/>
    <dgm:cxn modelId="{291B6072-8535-49A6-A461-2904E1D18D40}" type="presParOf" srcId="{523126D6-CD2A-4546-84EF-F791415374BC}" destId="{F0A953FE-21AA-42C0-96BE-A7FB4E378D9B}" srcOrd="4" destOrd="0" presId="urn:microsoft.com/office/officeart/2005/8/layout/cycle8"/>
    <dgm:cxn modelId="{8BB92E17-627C-4FE1-A4CD-4338ED8CC442}" type="presParOf" srcId="{523126D6-CD2A-4546-84EF-F791415374BC}" destId="{57E3E6E1-D7FF-4051-A312-D7066C1764B2}" srcOrd="5" destOrd="0" presId="urn:microsoft.com/office/officeart/2005/8/layout/cycle8"/>
    <dgm:cxn modelId="{16B71A7D-40E2-4120-9796-1029DA064717}" type="presParOf" srcId="{523126D6-CD2A-4546-84EF-F791415374BC}" destId="{C9AD883B-BD5A-4D02-9DDC-F5A5831BACF0}" srcOrd="6" destOrd="0" presId="urn:microsoft.com/office/officeart/2005/8/layout/cycle8"/>
    <dgm:cxn modelId="{A766C3F1-C39E-4D46-AD53-C042EEB72CD6}" type="presParOf" srcId="{523126D6-CD2A-4546-84EF-F791415374BC}" destId="{D98A5018-285A-4CED-A8CA-C0FC85239B6C}" srcOrd="7" destOrd="0" presId="urn:microsoft.com/office/officeart/2005/8/layout/cycle8"/>
    <dgm:cxn modelId="{22E13677-542E-4AAE-9444-9E05F3F38E81}" type="presParOf" srcId="{523126D6-CD2A-4546-84EF-F791415374BC}" destId="{0B8E58BF-9258-419A-8322-5E2F722AD281}" srcOrd="8" destOrd="0" presId="urn:microsoft.com/office/officeart/2005/8/layout/cycle8"/>
    <dgm:cxn modelId="{FFF44A1C-5486-4B70-8199-420220276FB2}" type="presParOf" srcId="{523126D6-CD2A-4546-84EF-F791415374BC}" destId="{5DF200D9-C8F6-4CE9-B576-7DB8E0860314}" srcOrd="9" destOrd="0" presId="urn:microsoft.com/office/officeart/2005/8/layout/cycle8"/>
    <dgm:cxn modelId="{097891CD-5BC1-462D-A1D1-0DC56AF5A962}" type="presParOf" srcId="{523126D6-CD2A-4546-84EF-F791415374BC}" destId="{69635020-6AF4-4C67-AEE6-2B4D0E5BC846}" srcOrd="10" destOrd="0" presId="urn:microsoft.com/office/officeart/2005/8/layout/cycle8"/>
    <dgm:cxn modelId="{AB50229B-A7E7-49A8-BC49-B51528F648B9}" type="presParOf" srcId="{523126D6-CD2A-4546-84EF-F791415374BC}" destId="{8A4780DF-F257-4318-9861-00E76B92E3CA}" srcOrd="11" destOrd="0" presId="urn:microsoft.com/office/officeart/2005/8/layout/cycle8"/>
    <dgm:cxn modelId="{C7AAF19C-8EB8-464B-A8EB-7EA6375CE96C}" type="presParOf" srcId="{523126D6-CD2A-4546-84EF-F791415374BC}" destId="{8F95951D-BDAF-407B-A436-D8617E009442}" srcOrd="12" destOrd="0" presId="urn:microsoft.com/office/officeart/2005/8/layout/cycle8"/>
    <dgm:cxn modelId="{BE8477EA-4321-41F1-8DCE-3D488136AA00}" type="presParOf" srcId="{523126D6-CD2A-4546-84EF-F791415374BC}" destId="{91502629-893C-4E4B-BEDF-970051E7949E}" srcOrd="13" destOrd="0" presId="urn:microsoft.com/office/officeart/2005/8/layout/cycle8"/>
    <dgm:cxn modelId="{AF41A522-AB94-4725-8CA4-5F48B3D8B81C}" type="presParOf" srcId="{523126D6-CD2A-4546-84EF-F791415374BC}" destId="{257619B2-5674-40E0-97FB-83EC66C179E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8F4F2-462B-4D26-BF9D-A4FD2043FCF7}">
      <dsp:nvSpPr>
        <dsp:cNvPr id="0" name=""/>
        <dsp:cNvSpPr/>
      </dsp:nvSpPr>
      <dsp:spPr>
        <a:xfrm>
          <a:off x="5596066" y="2717248"/>
          <a:ext cx="5163669" cy="2038282"/>
        </a:xfrm>
        <a:prstGeom prst="roundRect">
          <a:avLst>
            <a:gd name="adj" fmla="val 10000"/>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依据的基础数据应按</a:t>
          </a:r>
          <a:r>
            <a:rPr lang="zh-CN" altLang="en-US" sz="1600" b="1" kern="1200" dirty="0" smtClean="0">
              <a:solidFill>
                <a:srgbClr val="C00000"/>
              </a:solidFill>
              <a:latin typeface="微软雅黑" panose="020B0503020204020204" pitchFamily="34" charset="-122"/>
              <a:ea typeface="微软雅黑" panose="020B0503020204020204" pitchFamily="34" charset="-122"/>
            </a:rPr>
            <a:t>不含应交增值税（销项税额）</a:t>
          </a:r>
          <a:r>
            <a:rPr lang="zh-CN" altLang="en-US" sz="1600" kern="1200" dirty="0" smtClean="0">
              <a:latin typeface="微软雅黑" panose="020B0503020204020204" pitchFamily="34" charset="-122"/>
              <a:ea typeface="微软雅黑" panose="020B0503020204020204" pitchFamily="34" charset="-122"/>
            </a:rPr>
            <a:t>的价格计算。</a:t>
          </a:r>
          <a:endParaRPr lang="zh-CN" altLang="en-US" sz="1600" kern="1200" dirty="0">
            <a:latin typeface="微软雅黑" panose="020B0503020204020204" pitchFamily="34" charset="-122"/>
            <a:ea typeface="微软雅黑" panose="020B0503020204020204" pitchFamily="34" charset="-122"/>
          </a:endParaRPr>
        </a:p>
      </dsp:txBody>
      <dsp:txXfrm>
        <a:off x="7189941" y="3271593"/>
        <a:ext cx="3525020" cy="1439164"/>
      </dsp:txXfrm>
    </dsp:sp>
    <dsp:sp modelId="{15C7D514-1C3E-44E9-B16C-5277472A92DB}">
      <dsp:nvSpPr>
        <dsp:cNvPr id="0" name=""/>
        <dsp:cNvSpPr/>
      </dsp:nvSpPr>
      <dsp:spPr>
        <a:xfrm>
          <a:off x="15183" y="2690880"/>
          <a:ext cx="5167298" cy="2109406"/>
        </a:xfrm>
        <a:prstGeom prst="roundRect">
          <a:avLst>
            <a:gd name="adj" fmla="val 10000"/>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以法人单位作为一个整体计算工业总产值。</a:t>
          </a:r>
          <a:endParaRPr lang="zh-CN" altLang="en-US" sz="1600" kern="1200" dirty="0">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企业内部各车间生产的中间产品不应计算其产值</a:t>
          </a:r>
          <a:endParaRPr lang="zh-CN" altLang="en-US" sz="1600" kern="1200" dirty="0">
            <a:latin typeface="微软雅黑" panose="020B0503020204020204" pitchFamily="34" charset="-122"/>
            <a:ea typeface="微软雅黑" panose="020B0503020204020204" pitchFamily="34" charset="-122"/>
          </a:endParaRPr>
        </a:p>
      </dsp:txBody>
      <dsp:txXfrm>
        <a:off x="61520" y="3264568"/>
        <a:ext cx="3524434" cy="1489380"/>
      </dsp:txXfrm>
    </dsp:sp>
    <dsp:sp modelId="{99093218-F33F-48B4-A17E-5E07B3D18268}">
      <dsp:nvSpPr>
        <dsp:cNvPr id="0" name=""/>
        <dsp:cNvSpPr/>
      </dsp:nvSpPr>
      <dsp:spPr>
        <a:xfrm>
          <a:off x="5589865" y="-1225"/>
          <a:ext cx="5169870" cy="1967560"/>
        </a:xfrm>
        <a:prstGeom prst="roundRect">
          <a:avLst>
            <a:gd name="adj" fmla="val 10000"/>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微软雅黑" panose="020B0503020204020204" pitchFamily="34" charset="-122"/>
              <a:ea typeface="微软雅黑" panose="020B0503020204020204" pitchFamily="34" charset="-122"/>
            </a:rPr>
            <a:t>企业生产的成品价值必须是本企业生产的，经检验不需要再进行任何加工的</a:t>
          </a:r>
          <a:r>
            <a:rPr lang="zh-CN" altLang="en-US" sz="1400" b="1" kern="1200" dirty="0" smtClean="0">
              <a:solidFill>
                <a:srgbClr val="C00000"/>
              </a:solidFill>
              <a:latin typeface="微软雅黑" panose="020B0503020204020204" pitchFamily="34" charset="-122"/>
              <a:ea typeface="微软雅黑" panose="020B0503020204020204" pitchFamily="34" charset="-122"/>
            </a:rPr>
            <a:t>最终产品</a:t>
          </a:r>
          <a:r>
            <a:rPr lang="zh-CN" altLang="en-US" sz="1400" kern="1200" dirty="0" smtClean="0">
              <a:latin typeface="微软雅黑" panose="020B0503020204020204" pitchFamily="34" charset="-122"/>
              <a:ea typeface="微软雅黑" panose="020B0503020204020204" pitchFamily="34" charset="-122"/>
            </a:rPr>
            <a:t>。企业</a:t>
          </a:r>
          <a:r>
            <a:rPr lang="zh-CN" altLang="en-US" sz="1400" b="1" kern="1200" dirty="0" smtClean="0">
              <a:solidFill>
                <a:srgbClr val="C00000"/>
              </a:solidFill>
              <a:latin typeface="微软雅黑" panose="020B0503020204020204" pitchFamily="34" charset="-122"/>
              <a:ea typeface="微软雅黑" panose="020B0503020204020204" pitchFamily="34" charset="-122"/>
            </a:rPr>
            <a:t>对外销售的半成品</a:t>
          </a:r>
          <a:r>
            <a:rPr lang="zh-CN" altLang="en-US" sz="1400" kern="1200" dirty="0" smtClean="0">
              <a:latin typeface="微软雅黑" panose="020B0503020204020204" pitchFamily="34" charset="-122"/>
              <a:ea typeface="微软雅黑" panose="020B0503020204020204" pitchFamily="34" charset="-122"/>
            </a:rPr>
            <a:t>也应视为最终产品计入总产值。</a:t>
          </a:r>
          <a:endParaRPr lang="zh-CN" altLang="en-US" sz="14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zh-CN" altLang="en-US" sz="1400" kern="1200" dirty="0" smtClean="0">
              <a:latin typeface="微软雅黑" panose="020B0503020204020204" pitchFamily="34" charset="-122"/>
              <a:ea typeface="微软雅黑" panose="020B0503020204020204" pitchFamily="34" charset="-122"/>
            </a:rPr>
            <a:t>车间转移的半成品在制品只能计算其期末期初差额价值</a:t>
          </a:r>
          <a:r>
            <a:rPr lang="zh-CN" altLang="en-US" sz="1400" kern="1200" dirty="0" smtClean="0">
              <a:latin typeface="微软雅黑" panose="020B0503020204020204" pitchFamily="34" charset="-122"/>
              <a:ea typeface="微软雅黑" panose="020B0503020204020204" pitchFamily="34" charset="-122"/>
            </a:rPr>
            <a:t>。</a:t>
          </a:r>
          <a:endParaRPr lang="zh-CN" altLang="en-US" sz="1400" i="1" kern="1200" dirty="0">
            <a:solidFill>
              <a:srgbClr val="FF0000"/>
            </a:solidFill>
            <a:latin typeface="微软雅黑" panose="020B0503020204020204" pitchFamily="34" charset="-122"/>
            <a:ea typeface="微软雅黑" panose="020B0503020204020204" pitchFamily="34" charset="-122"/>
          </a:endParaRPr>
        </a:p>
      </dsp:txBody>
      <dsp:txXfrm>
        <a:off x="7184047" y="41996"/>
        <a:ext cx="3532467" cy="1389228"/>
      </dsp:txXfrm>
    </dsp:sp>
    <dsp:sp modelId="{FD4E855D-81E1-4798-8928-BC8F7AC65F02}">
      <dsp:nvSpPr>
        <dsp:cNvPr id="0" name=""/>
        <dsp:cNvSpPr/>
      </dsp:nvSpPr>
      <dsp:spPr>
        <a:xfrm>
          <a:off x="0" y="1"/>
          <a:ext cx="5084967" cy="1885100"/>
        </a:xfrm>
        <a:prstGeom prst="roundRect">
          <a:avLst>
            <a:gd name="adj" fmla="val 10000"/>
          </a:avLst>
        </a:prstGeom>
        <a:solidFill>
          <a:schemeClr val="lt1">
            <a:alpha val="90000"/>
            <a:hueOff val="0"/>
            <a:satOff val="0"/>
            <a:lumOff val="0"/>
            <a:alphaOff val="0"/>
          </a:schemeClr>
        </a:solidFill>
        <a:ln w="15875" cap="rnd"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zh-CN" altLang="en-US" sz="1600" kern="1200" dirty="0" smtClean="0"/>
            <a:t>凡</a:t>
          </a:r>
          <a:r>
            <a:rPr lang="zh-CN" altLang="en-US" sz="1600" kern="1200" dirty="0" smtClean="0">
              <a:latin typeface="微软雅黑" panose="020B0503020204020204" pitchFamily="34" charset="-122"/>
              <a:ea typeface="微软雅黑" panose="020B0503020204020204" pitchFamily="34" charset="-122"/>
            </a:rPr>
            <a:t>是在报告期</a:t>
          </a:r>
          <a:r>
            <a:rPr lang="zh-CN" altLang="en-US" sz="1600" b="1" kern="1200" dirty="0" smtClean="0">
              <a:solidFill>
                <a:srgbClr val="C00000"/>
              </a:solidFill>
              <a:latin typeface="微软雅黑" panose="020B0503020204020204" pitchFamily="34" charset="-122"/>
              <a:ea typeface="微软雅黑" panose="020B0503020204020204" pitchFamily="34" charset="-122"/>
            </a:rPr>
            <a:t>生产</a:t>
          </a:r>
          <a:r>
            <a:rPr lang="zh-CN" altLang="en-US" sz="1600" kern="1200" dirty="0" smtClean="0">
              <a:latin typeface="微软雅黑" panose="020B0503020204020204" pitchFamily="34" charset="-122"/>
              <a:ea typeface="微软雅黑" panose="020B0503020204020204" pitchFamily="34" charset="-122"/>
            </a:rPr>
            <a:t>的最终产品和提供的劳务。</a:t>
          </a:r>
          <a:endParaRPr lang="zh-CN" altLang="en-US" sz="1600" kern="1200" dirty="0">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buChar char="••"/>
          </a:pPr>
          <a:r>
            <a:rPr lang="zh-CN" altLang="en-US" sz="1600" kern="1200" dirty="0" smtClean="0">
              <a:latin typeface="微软雅黑" panose="020B0503020204020204" pitchFamily="34" charset="-122"/>
              <a:ea typeface="微软雅黑" panose="020B0503020204020204" pitchFamily="34" charset="-122"/>
            </a:rPr>
            <a:t>凡不是工业生产的产品，均不得计入工业总产值。</a:t>
          </a:r>
          <a:endParaRPr lang="zh-CN" altLang="en-US" sz="1600" kern="1200" dirty="0">
            <a:latin typeface="微软雅黑" panose="020B0503020204020204" pitchFamily="34" charset="-122"/>
            <a:ea typeface="微软雅黑" panose="020B0503020204020204" pitchFamily="34" charset="-122"/>
          </a:endParaRPr>
        </a:p>
      </dsp:txBody>
      <dsp:txXfrm>
        <a:off x="41410" y="41411"/>
        <a:ext cx="3476657" cy="1331005"/>
      </dsp:txXfrm>
    </dsp:sp>
    <dsp:sp modelId="{95531F5B-4550-4671-A6B5-DCFCD8017ACE}">
      <dsp:nvSpPr>
        <dsp:cNvPr id="0" name=""/>
        <dsp:cNvSpPr/>
      </dsp:nvSpPr>
      <dsp:spPr>
        <a:xfrm>
          <a:off x="3320423" y="282715"/>
          <a:ext cx="2012955" cy="2012955"/>
        </a:xfrm>
        <a:prstGeom prst="pieWedge">
          <a:avLst/>
        </a:prstGeom>
        <a:solidFill>
          <a:srgbClr val="79A7B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微软雅黑" panose="020B0503020204020204" pitchFamily="34" charset="-122"/>
              <a:ea typeface="微软雅黑" panose="020B0503020204020204" pitchFamily="34" charset="-122"/>
            </a:rPr>
            <a:t>工业</a:t>
          </a:r>
          <a:endParaRPr lang="en-US" altLang="zh-CN" sz="2300" b="1" kern="1200" dirty="0" smtClean="0">
            <a:latin typeface="微软雅黑" panose="020B0503020204020204" pitchFamily="34" charset="-122"/>
            <a:ea typeface="微软雅黑" panose="020B0503020204020204" pitchFamily="34" charset="-122"/>
          </a:endParaRPr>
        </a:p>
        <a:p>
          <a:pPr lvl="0" algn="ctr" defTabSz="1022350">
            <a:lnSpc>
              <a:spcPct val="90000"/>
            </a:lnSpc>
            <a:spcBef>
              <a:spcPct val="0"/>
            </a:spcBef>
            <a:spcAft>
              <a:spcPct val="35000"/>
            </a:spcAft>
          </a:pPr>
          <a:r>
            <a:rPr lang="zh-CN" altLang="en-US" sz="2300" b="1" kern="1200" dirty="0" smtClean="0">
              <a:latin typeface="微软雅黑" panose="020B0503020204020204" pitchFamily="34" charset="-122"/>
              <a:ea typeface="微软雅黑" panose="020B0503020204020204" pitchFamily="34" charset="-122"/>
            </a:rPr>
            <a:t>生产</a:t>
          </a:r>
          <a:endParaRPr lang="zh-CN" altLang="en-US" sz="2300" b="1" kern="1200" dirty="0">
            <a:latin typeface="微软雅黑" panose="020B0503020204020204" pitchFamily="34" charset="-122"/>
            <a:ea typeface="微软雅黑" panose="020B0503020204020204" pitchFamily="34" charset="-122"/>
          </a:endParaRPr>
        </a:p>
      </dsp:txBody>
      <dsp:txXfrm>
        <a:off x="3910004" y="872296"/>
        <a:ext cx="1423374" cy="1423374"/>
      </dsp:txXfrm>
    </dsp:sp>
    <dsp:sp modelId="{D1DA6AC5-AA9F-44DA-A4EE-C6D5314098A3}">
      <dsp:nvSpPr>
        <dsp:cNvPr id="0" name=""/>
        <dsp:cNvSpPr/>
      </dsp:nvSpPr>
      <dsp:spPr>
        <a:xfrm rot="5400000">
          <a:off x="5426356" y="282715"/>
          <a:ext cx="2012955" cy="2012955"/>
        </a:xfrm>
        <a:prstGeom prst="pieWedge">
          <a:avLst/>
        </a:prstGeom>
        <a:solidFill>
          <a:srgbClr val="79A7B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微软雅黑" panose="020B0503020204020204" pitchFamily="34" charset="-122"/>
              <a:ea typeface="微软雅黑" panose="020B0503020204020204" pitchFamily="34" charset="-122"/>
            </a:rPr>
            <a:t>最终</a:t>
          </a:r>
          <a:endParaRPr lang="en-US" altLang="zh-CN" sz="2300" b="1" kern="1200" dirty="0" smtClean="0">
            <a:latin typeface="微软雅黑" panose="020B0503020204020204" pitchFamily="34" charset="-122"/>
            <a:ea typeface="微软雅黑" panose="020B0503020204020204" pitchFamily="34" charset="-122"/>
          </a:endParaRPr>
        </a:p>
        <a:p>
          <a:pPr lvl="0" algn="ctr" defTabSz="1022350">
            <a:lnSpc>
              <a:spcPct val="90000"/>
            </a:lnSpc>
            <a:spcBef>
              <a:spcPct val="0"/>
            </a:spcBef>
            <a:spcAft>
              <a:spcPct val="35000"/>
            </a:spcAft>
          </a:pPr>
          <a:r>
            <a:rPr lang="zh-CN" altLang="en-US" sz="2300" b="1" kern="1200" dirty="0" smtClean="0">
              <a:latin typeface="微软雅黑" panose="020B0503020204020204" pitchFamily="34" charset="-122"/>
              <a:ea typeface="微软雅黑" panose="020B0503020204020204" pitchFamily="34" charset="-122"/>
            </a:rPr>
            <a:t>产品</a:t>
          </a:r>
          <a:endParaRPr lang="zh-CN" altLang="en-US" sz="2300" b="1" kern="1200" dirty="0">
            <a:latin typeface="微软雅黑" panose="020B0503020204020204" pitchFamily="34" charset="-122"/>
            <a:ea typeface="微软雅黑" panose="020B0503020204020204" pitchFamily="34" charset="-122"/>
          </a:endParaRPr>
        </a:p>
      </dsp:txBody>
      <dsp:txXfrm rot="-5400000">
        <a:off x="5426356" y="872296"/>
        <a:ext cx="1423374" cy="1423374"/>
      </dsp:txXfrm>
    </dsp:sp>
    <dsp:sp modelId="{BF6C178A-6F8F-4B28-9490-AB28A7FD8DC9}">
      <dsp:nvSpPr>
        <dsp:cNvPr id="0" name=""/>
        <dsp:cNvSpPr/>
      </dsp:nvSpPr>
      <dsp:spPr>
        <a:xfrm rot="10800000">
          <a:off x="5426356" y="2388648"/>
          <a:ext cx="2012955" cy="2012955"/>
        </a:xfrm>
        <a:prstGeom prst="pieWedge">
          <a:avLst/>
        </a:prstGeom>
        <a:solidFill>
          <a:srgbClr val="79A7B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微软雅黑" panose="020B0503020204020204" pitchFamily="34" charset="-122"/>
              <a:ea typeface="微软雅黑" panose="020B0503020204020204" pitchFamily="34" charset="-122"/>
            </a:rPr>
            <a:t>“不含税”</a:t>
          </a:r>
          <a:endParaRPr lang="zh-CN" altLang="en-US" sz="2300" b="1" kern="1200" dirty="0">
            <a:latin typeface="微软雅黑" panose="020B0503020204020204" pitchFamily="34" charset="-122"/>
            <a:ea typeface="微软雅黑" panose="020B0503020204020204" pitchFamily="34" charset="-122"/>
          </a:endParaRPr>
        </a:p>
      </dsp:txBody>
      <dsp:txXfrm rot="10800000">
        <a:off x="5426356" y="2388648"/>
        <a:ext cx="1423374" cy="1423374"/>
      </dsp:txXfrm>
    </dsp:sp>
    <dsp:sp modelId="{AD5B9E89-7E65-42E5-85D0-AD351AB58966}">
      <dsp:nvSpPr>
        <dsp:cNvPr id="0" name=""/>
        <dsp:cNvSpPr/>
      </dsp:nvSpPr>
      <dsp:spPr>
        <a:xfrm rot="16200000">
          <a:off x="3320423" y="2388648"/>
          <a:ext cx="2012955" cy="2012955"/>
        </a:xfrm>
        <a:prstGeom prst="pieWedge">
          <a:avLst/>
        </a:prstGeom>
        <a:solidFill>
          <a:srgbClr val="79A7B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zh-CN" altLang="en-US" sz="2300" b="1" kern="1200" dirty="0" smtClean="0">
              <a:latin typeface="微软雅黑" panose="020B0503020204020204" pitchFamily="34" charset="-122"/>
              <a:ea typeface="微软雅黑" panose="020B0503020204020204" pitchFamily="34" charset="-122"/>
            </a:rPr>
            <a:t>“工厂法”</a:t>
          </a:r>
          <a:endParaRPr lang="zh-CN" altLang="en-US" sz="2300" b="1" kern="1200" dirty="0">
            <a:latin typeface="微软雅黑" panose="020B0503020204020204" pitchFamily="34" charset="-122"/>
            <a:ea typeface="微软雅黑" panose="020B0503020204020204" pitchFamily="34" charset="-122"/>
          </a:endParaRPr>
        </a:p>
      </dsp:txBody>
      <dsp:txXfrm rot="5400000">
        <a:off x="3910004" y="2388648"/>
        <a:ext cx="1423374" cy="1423374"/>
      </dsp:txXfrm>
    </dsp:sp>
    <dsp:sp modelId="{2B656C43-E7A1-4F3F-94A9-3F613685CF8B}">
      <dsp:nvSpPr>
        <dsp:cNvPr id="0" name=""/>
        <dsp:cNvSpPr/>
      </dsp:nvSpPr>
      <dsp:spPr>
        <a:xfrm>
          <a:off x="5032365" y="1923762"/>
          <a:ext cx="695004" cy="604351"/>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35A3A5-5ADD-4191-9B91-6A6DAAEAAFC4}">
      <dsp:nvSpPr>
        <dsp:cNvPr id="0" name=""/>
        <dsp:cNvSpPr/>
      </dsp:nvSpPr>
      <dsp:spPr>
        <a:xfrm rot="10800000">
          <a:off x="5032365" y="2156205"/>
          <a:ext cx="695004" cy="604351"/>
        </a:xfrm>
        <a:prstGeom prst="circular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29098-0388-4402-B140-6942F3E6ED2C}">
      <dsp:nvSpPr>
        <dsp:cNvPr id="0" name=""/>
        <dsp:cNvSpPr/>
      </dsp:nvSpPr>
      <dsp:spPr>
        <a:xfrm>
          <a:off x="0" y="2283209"/>
          <a:ext cx="1061264" cy="1120451"/>
        </a:xfrm>
        <a:prstGeom prst="roundRect">
          <a:avLst>
            <a:gd name="adj" fmla="val 10000"/>
          </a:avLst>
        </a:prstGeom>
        <a:solidFill>
          <a:srgbClr val="0E56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工业</a:t>
          </a:r>
          <a:endParaRPr lang="en-US" altLang="zh-CN" sz="1600" b="1" kern="1200" dirty="0" smtClean="0">
            <a:latin typeface="微软雅黑" panose="020B0503020204020204" pitchFamily="34" charset="-122"/>
            <a:ea typeface="微软雅黑" panose="020B0503020204020204" pitchFamily="34" charset="-122"/>
          </a:endParaRPr>
        </a:p>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产品产量</a:t>
          </a:r>
          <a:endParaRPr lang="zh-CN" altLang="en-US" sz="1600" b="1" kern="1200" dirty="0">
            <a:latin typeface="微软雅黑" panose="020B0503020204020204" pitchFamily="34" charset="-122"/>
            <a:ea typeface="微软雅黑" panose="020B0503020204020204" pitchFamily="34" charset="-122"/>
          </a:endParaRPr>
        </a:p>
      </dsp:txBody>
      <dsp:txXfrm>
        <a:off x="31083" y="2314292"/>
        <a:ext cx="999098" cy="1058285"/>
      </dsp:txXfrm>
    </dsp:sp>
    <dsp:sp modelId="{3AFFC9F7-1CA6-4F0D-9B51-2EC45A126090}">
      <dsp:nvSpPr>
        <dsp:cNvPr id="0" name=""/>
        <dsp:cNvSpPr/>
      </dsp:nvSpPr>
      <dsp:spPr>
        <a:xfrm rot="17883511">
          <a:off x="818154" y="2429550"/>
          <a:ext cx="918042" cy="17626"/>
        </a:xfrm>
        <a:custGeom>
          <a:avLst/>
          <a:gdLst/>
          <a:ahLst/>
          <a:cxnLst/>
          <a:rect l="0" t="0" r="0" b="0"/>
          <a:pathLst>
            <a:path>
              <a:moveTo>
                <a:pt x="0" y="8813"/>
              </a:moveTo>
              <a:lnTo>
                <a:pt x="918042" y="881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1254224" y="2415412"/>
        <a:ext cx="45902" cy="45902"/>
      </dsp:txXfrm>
    </dsp:sp>
    <dsp:sp modelId="{62EA88CB-55EC-4A97-951F-4463F6ECDC40}">
      <dsp:nvSpPr>
        <dsp:cNvPr id="0" name=""/>
        <dsp:cNvSpPr/>
      </dsp:nvSpPr>
      <dsp:spPr>
        <a:xfrm>
          <a:off x="1493087" y="1767975"/>
          <a:ext cx="1061264" cy="530632"/>
        </a:xfrm>
        <a:prstGeom prst="roundRect">
          <a:avLst>
            <a:gd name="adj" fmla="val 10000"/>
          </a:avLst>
        </a:prstGeom>
        <a:solidFill>
          <a:srgbClr val="0E56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包括</a:t>
          </a:r>
          <a:endParaRPr lang="zh-CN" altLang="en-US" sz="1800" b="1" kern="1200" dirty="0">
            <a:latin typeface="微软雅黑" panose="020B0503020204020204" pitchFamily="34" charset="-122"/>
            <a:ea typeface="微软雅黑" panose="020B0503020204020204" pitchFamily="34" charset="-122"/>
          </a:endParaRPr>
        </a:p>
      </dsp:txBody>
      <dsp:txXfrm>
        <a:off x="1508629" y="1783517"/>
        <a:ext cx="1030180" cy="499548"/>
      </dsp:txXfrm>
    </dsp:sp>
    <dsp:sp modelId="{76E028EC-D688-4D01-B4A1-C92CEAA0D176}">
      <dsp:nvSpPr>
        <dsp:cNvPr id="0" name=""/>
        <dsp:cNvSpPr/>
      </dsp:nvSpPr>
      <dsp:spPr>
        <a:xfrm rot="17498479">
          <a:off x="1955115" y="1142044"/>
          <a:ext cx="1898705" cy="17626"/>
        </a:xfrm>
        <a:custGeom>
          <a:avLst/>
          <a:gdLst/>
          <a:ahLst/>
          <a:cxnLst/>
          <a:rect l="0" t="0" r="0" b="0"/>
          <a:pathLst>
            <a:path>
              <a:moveTo>
                <a:pt x="0" y="8813"/>
              </a:moveTo>
              <a:lnTo>
                <a:pt x="1898705" y="88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2857000" y="1103390"/>
        <a:ext cx="94935" cy="94935"/>
      </dsp:txXfrm>
    </dsp:sp>
    <dsp:sp modelId="{A2379999-47B4-4DD0-8B0E-0F235830B09B}">
      <dsp:nvSpPr>
        <dsp:cNvPr id="0" name=""/>
        <dsp:cNvSpPr/>
      </dsp:nvSpPr>
      <dsp:spPr>
        <a:xfrm>
          <a:off x="3254585" y="3108"/>
          <a:ext cx="8486361" cy="530632"/>
        </a:xfrm>
        <a:prstGeom prst="roundRect">
          <a:avLst>
            <a:gd name="adj" fmla="val 10000"/>
          </a:avLst>
        </a:prstGeom>
        <a:solidFill>
          <a:srgbClr val="0E56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企业各车间（主要车间、辅助车间、附属品车间及副产品车间）用自备原材料生产的全部产品产量，不论是要销售的商品量还是本企业的自用量，均应统计生产量。</a:t>
          </a:r>
          <a:endParaRPr lang="zh-CN" altLang="en-US" sz="1200" kern="1200" dirty="0">
            <a:latin typeface="微软雅黑" panose="020B0503020204020204" pitchFamily="34" charset="-122"/>
            <a:ea typeface="微软雅黑" panose="020B0503020204020204" pitchFamily="34" charset="-122"/>
          </a:endParaRPr>
        </a:p>
      </dsp:txBody>
      <dsp:txXfrm>
        <a:off x="3270127" y="18650"/>
        <a:ext cx="8455277" cy="499548"/>
      </dsp:txXfrm>
    </dsp:sp>
    <dsp:sp modelId="{CFD6995E-C862-4365-AEEB-86EA8B7F595B}">
      <dsp:nvSpPr>
        <dsp:cNvPr id="0" name=""/>
        <dsp:cNvSpPr/>
      </dsp:nvSpPr>
      <dsp:spPr>
        <a:xfrm rot="18074086">
          <a:off x="2229279" y="1447158"/>
          <a:ext cx="1350377" cy="17626"/>
        </a:xfrm>
        <a:custGeom>
          <a:avLst/>
          <a:gdLst/>
          <a:ahLst/>
          <a:cxnLst/>
          <a:rect l="0" t="0" r="0" b="0"/>
          <a:pathLst>
            <a:path>
              <a:moveTo>
                <a:pt x="0" y="8813"/>
              </a:moveTo>
              <a:lnTo>
                <a:pt x="1350377" y="88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2870709" y="1422212"/>
        <a:ext cx="67518" cy="67518"/>
      </dsp:txXfrm>
    </dsp:sp>
    <dsp:sp modelId="{38E74BB9-9FF3-47D6-B4C4-A15989D0DEF5}">
      <dsp:nvSpPr>
        <dsp:cNvPr id="0" name=""/>
        <dsp:cNvSpPr/>
      </dsp:nvSpPr>
      <dsp:spPr>
        <a:xfrm>
          <a:off x="3254585" y="613335"/>
          <a:ext cx="8486361" cy="530632"/>
        </a:xfrm>
        <a:prstGeom prst="roundRect">
          <a:avLst>
            <a:gd name="adj" fmla="val 10000"/>
          </a:avLst>
        </a:prstGeom>
        <a:solidFill>
          <a:srgbClr val="0E56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凡用订货者来料加工生产的产品，并且加工企业只收取加工费的，如果订货者是境内非工业企业和境外企业，其产品生产量由加工企业统计；如果订货者是境内工业企业，产品生产量由委托企业（即发包企业）统计，加工企业（即承包企业）不统计。</a:t>
          </a:r>
          <a:endParaRPr lang="zh-CN" altLang="en-US" sz="1200" kern="1200" dirty="0">
            <a:latin typeface="微软雅黑" panose="020B0503020204020204" pitchFamily="34" charset="-122"/>
            <a:ea typeface="微软雅黑" panose="020B0503020204020204" pitchFamily="34" charset="-122"/>
          </a:endParaRPr>
        </a:p>
      </dsp:txBody>
      <dsp:txXfrm>
        <a:off x="3270127" y="628877"/>
        <a:ext cx="8455277" cy="499548"/>
      </dsp:txXfrm>
    </dsp:sp>
    <dsp:sp modelId="{3114742F-2E69-4763-8BD1-24F7FCDFA158}">
      <dsp:nvSpPr>
        <dsp:cNvPr id="0" name=""/>
        <dsp:cNvSpPr/>
      </dsp:nvSpPr>
      <dsp:spPr>
        <a:xfrm rot="19328152">
          <a:off x="2460984" y="1752272"/>
          <a:ext cx="886967" cy="17626"/>
        </a:xfrm>
        <a:custGeom>
          <a:avLst/>
          <a:gdLst/>
          <a:ahLst/>
          <a:cxnLst/>
          <a:rect l="0" t="0" r="0" b="0"/>
          <a:pathLst>
            <a:path>
              <a:moveTo>
                <a:pt x="0" y="8813"/>
              </a:moveTo>
              <a:lnTo>
                <a:pt x="886967" y="88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2882294" y="1738911"/>
        <a:ext cx="44348" cy="44348"/>
      </dsp:txXfrm>
    </dsp:sp>
    <dsp:sp modelId="{67623A64-88A3-4B4C-8F3D-2570DEE277B2}">
      <dsp:nvSpPr>
        <dsp:cNvPr id="0" name=""/>
        <dsp:cNvSpPr/>
      </dsp:nvSpPr>
      <dsp:spPr>
        <a:xfrm>
          <a:off x="3254585" y="1223562"/>
          <a:ext cx="8486361" cy="530632"/>
        </a:xfrm>
        <a:prstGeom prst="roundRect">
          <a:avLst>
            <a:gd name="adj" fmla="val 10000"/>
          </a:avLst>
        </a:prstGeom>
        <a:solidFill>
          <a:srgbClr val="0E56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经正式鉴定合格的新产品、自产自用的生产设备、未正式投入生产以前试生产的合格品以及基本建设附产的合格品，都应包括在产品生产量中。</a:t>
          </a:r>
          <a:endParaRPr lang="zh-CN" altLang="en-US" sz="1200" kern="1200" dirty="0">
            <a:latin typeface="微软雅黑" panose="020B0503020204020204" pitchFamily="34" charset="-122"/>
            <a:ea typeface="微软雅黑" panose="020B0503020204020204" pitchFamily="34" charset="-122"/>
          </a:endParaRPr>
        </a:p>
      </dsp:txBody>
      <dsp:txXfrm>
        <a:off x="3270127" y="1239104"/>
        <a:ext cx="8455277" cy="499548"/>
      </dsp:txXfrm>
    </dsp:sp>
    <dsp:sp modelId="{C5B52C5E-9E4D-4D7C-83E0-0D2A92B80BEC}">
      <dsp:nvSpPr>
        <dsp:cNvPr id="0" name=""/>
        <dsp:cNvSpPr/>
      </dsp:nvSpPr>
      <dsp:spPr>
        <a:xfrm rot="322165">
          <a:off x="2552809" y="2057385"/>
          <a:ext cx="703319" cy="17626"/>
        </a:xfrm>
        <a:custGeom>
          <a:avLst/>
          <a:gdLst/>
          <a:ahLst/>
          <a:cxnLst/>
          <a:rect l="0" t="0" r="0" b="0"/>
          <a:pathLst>
            <a:path>
              <a:moveTo>
                <a:pt x="0" y="8813"/>
              </a:moveTo>
              <a:lnTo>
                <a:pt x="703319" y="88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2886885" y="2048616"/>
        <a:ext cx="35165" cy="35165"/>
      </dsp:txXfrm>
    </dsp:sp>
    <dsp:sp modelId="{BA449DD0-0D70-4C0C-9709-D85A5A229349}">
      <dsp:nvSpPr>
        <dsp:cNvPr id="0" name=""/>
        <dsp:cNvSpPr/>
      </dsp:nvSpPr>
      <dsp:spPr>
        <a:xfrm>
          <a:off x="3254585" y="1833790"/>
          <a:ext cx="8511396" cy="530632"/>
        </a:xfrm>
        <a:prstGeom prst="roundRect">
          <a:avLst>
            <a:gd name="adj" fmla="val 10000"/>
          </a:avLst>
        </a:prstGeom>
        <a:solidFill>
          <a:srgbClr val="0E56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用进口原材料或关键零件生产的产品，或用进口整套散装零件及用进口组装件加工、装配的产品，不论是在国内销售还是外商经销，生产量均统计在国内同种产品生产量中。</a:t>
          </a:r>
          <a:endParaRPr lang="zh-CN" altLang="en-US" sz="1200" kern="1200" dirty="0">
            <a:latin typeface="微软雅黑" panose="020B0503020204020204" pitchFamily="34" charset="-122"/>
            <a:ea typeface="微软雅黑" panose="020B0503020204020204" pitchFamily="34" charset="-122"/>
          </a:endParaRPr>
        </a:p>
      </dsp:txBody>
      <dsp:txXfrm>
        <a:off x="3270127" y="1849332"/>
        <a:ext cx="8480312" cy="499548"/>
      </dsp:txXfrm>
    </dsp:sp>
    <dsp:sp modelId="{7F662213-6CC9-4EB3-8C6E-B863C6CC9E5B}">
      <dsp:nvSpPr>
        <dsp:cNvPr id="0" name=""/>
        <dsp:cNvSpPr/>
      </dsp:nvSpPr>
      <dsp:spPr>
        <a:xfrm rot="2639579">
          <a:off x="2417806" y="2362499"/>
          <a:ext cx="973323" cy="17626"/>
        </a:xfrm>
        <a:custGeom>
          <a:avLst/>
          <a:gdLst/>
          <a:ahLst/>
          <a:cxnLst/>
          <a:rect l="0" t="0" r="0" b="0"/>
          <a:pathLst>
            <a:path>
              <a:moveTo>
                <a:pt x="0" y="8813"/>
              </a:moveTo>
              <a:lnTo>
                <a:pt x="973323" y="88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2880135" y="2346979"/>
        <a:ext cx="48666" cy="48666"/>
      </dsp:txXfrm>
    </dsp:sp>
    <dsp:sp modelId="{73688932-1B88-4152-BEA3-85E7859B4411}">
      <dsp:nvSpPr>
        <dsp:cNvPr id="0" name=""/>
        <dsp:cNvSpPr/>
      </dsp:nvSpPr>
      <dsp:spPr>
        <a:xfrm>
          <a:off x="3254585" y="2444017"/>
          <a:ext cx="8504837" cy="530632"/>
        </a:xfrm>
        <a:prstGeom prst="roundRect">
          <a:avLst>
            <a:gd name="adj" fmla="val 10000"/>
          </a:avLst>
        </a:prstGeom>
        <a:solidFill>
          <a:srgbClr val="0E567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在我国国土范围内的外商投资和港、澳、台商投资工业企业生产的产品，其生产量全部统计在国内同种产品生产量中。</a:t>
          </a:r>
          <a:endParaRPr lang="zh-CN" altLang="en-US" sz="1200" kern="1200" dirty="0">
            <a:latin typeface="微软雅黑" panose="020B0503020204020204" pitchFamily="34" charset="-122"/>
            <a:ea typeface="微软雅黑" panose="020B0503020204020204" pitchFamily="34" charset="-122"/>
          </a:endParaRPr>
        </a:p>
      </dsp:txBody>
      <dsp:txXfrm>
        <a:off x="3270127" y="2459559"/>
        <a:ext cx="8473753" cy="499548"/>
      </dsp:txXfrm>
    </dsp:sp>
    <dsp:sp modelId="{0B12AB63-90C7-4E26-B3A2-E820321DC4A8}">
      <dsp:nvSpPr>
        <dsp:cNvPr id="0" name=""/>
        <dsp:cNvSpPr/>
      </dsp:nvSpPr>
      <dsp:spPr>
        <a:xfrm rot="4474416">
          <a:off x="556101" y="3498060"/>
          <a:ext cx="1376468" cy="17626"/>
        </a:xfrm>
        <a:custGeom>
          <a:avLst/>
          <a:gdLst/>
          <a:ahLst/>
          <a:cxnLst/>
          <a:rect l="0" t="0" r="0" b="0"/>
          <a:pathLst>
            <a:path>
              <a:moveTo>
                <a:pt x="0" y="8813"/>
              </a:moveTo>
              <a:lnTo>
                <a:pt x="1376468" y="881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1209923" y="3472462"/>
        <a:ext cx="68823" cy="68823"/>
      </dsp:txXfrm>
    </dsp:sp>
    <dsp:sp modelId="{5F0AB01D-094B-4B66-8912-2BD7F8118F37}">
      <dsp:nvSpPr>
        <dsp:cNvPr id="0" name=""/>
        <dsp:cNvSpPr/>
      </dsp:nvSpPr>
      <dsp:spPr>
        <a:xfrm>
          <a:off x="1427405" y="3904996"/>
          <a:ext cx="1061264" cy="530632"/>
        </a:xfrm>
        <a:prstGeom prst="roundRect">
          <a:avLst>
            <a:gd name="adj" fmla="val 10000"/>
          </a:avLst>
        </a:prstGeom>
        <a:solidFill>
          <a:srgbClr val="052F6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不包括</a:t>
          </a:r>
          <a:endParaRPr lang="zh-CN" altLang="en-US" sz="1800" b="1" kern="1200" dirty="0">
            <a:latin typeface="微软雅黑" panose="020B0503020204020204" pitchFamily="34" charset="-122"/>
            <a:ea typeface="微软雅黑" panose="020B0503020204020204" pitchFamily="34" charset="-122"/>
          </a:endParaRPr>
        </a:p>
      </dsp:txBody>
      <dsp:txXfrm>
        <a:off x="1442947" y="3920538"/>
        <a:ext cx="1030180" cy="499548"/>
      </dsp:txXfrm>
    </dsp:sp>
    <dsp:sp modelId="{CBA027DE-3DA7-4E91-85B3-FCB94D70CED6}">
      <dsp:nvSpPr>
        <dsp:cNvPr id="0" name=""/>
        <dsp:cNvSpPr/>
      </dsp:nvSpPr>
      <dsp:spPr>
        <a:xfrm rot="18719763">
          <a:off x="2299263" y="3736123"/>
          <a:ext cx="1144729" cy="17626"/>
        </a:xfrm>
        <a:custGeom>
          <a:avLst/>
          <a:gdLst/>
          <a:ahLst/>
          <a:cxnLst/>
          <a:rect l="0" t="0" r="0" b="0"/>
          <a:pathLst>
            <a:path>
              <a:moveTo>
                <a:pt x="0" y="8813"/>
              </a:moveTo>
              <a:lnTo>
                <a:pt x="1144729" y="88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2843009" y="3716318"/>
        <a:ext cx="57236" cy="57236"/>
      </dsp:txXfrm>
    </dsp:sp>
    <dsp:sp modelId="{91663DD9-8DBB-4BE3-A720-2876CB592284}">
      <dsp:nvSpPr>
        <dsp:cNvPr id="0" name=""/>
        <dsp:cNvSpPr/>
      </dsp:nvSpPr>
      <dsp:spPr>
        <a:xfrm>
          <a:off x="3254585" y="3054244"/>
          <a:ext cx="8529872" cy="530632"/>
        </a:xfrm>
        <a:prstGeom prst="roundRect">
          <a:avLst>
            <a:gd name="adj" fmla="val 10000"/>
          </a:avLst>
        </a:prstGeom>
        <a:solidFill>
          <a:srgbClr val="052F6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zh-CN" altLang="en-US" sz="1300" kern="1200" dirty="0" smtClean="0">
              <a:latin typeface="微软雅黑" panose="020B0503020204020204" pitchFamily="34" charset="-122"/>
              <a:ea typeface="微软雅黑" panose="020B0503020204020204" pitchFamily="34" charset="-122"/>
            </a:rPr>
            <a:t>在生产工业产品的同时，产生的下脚余料或废料，</a:t>
          </a:r>
          <a:endParaRPr lang="zh-CN" altLang="en-US" sz="1300" kern="1200" dirty="0">
            <a:latin typeface="微软雅黑" panose="020B0503020204020204" pitchFamily="34" charset="-122"/>
            <a:ea typeface="微软雅黑" panose="020B0503020204020204" pitchFamily="34" charset="-122"/>
          </a:endParaRPr>
        </a:p>
      </dsp:txBody>
      <dsp:txXfrm>
        <a:off x="3270127" y="3069786"/>
        <a:ext cx="8498788" cy="499548"/>
      </dsp:txXfrm>
    </dsp:sp>
    <dsp:sp modelId="{20434809-D964-4E2D-9EDB-4DE3F674E217}">
      <dsp:nvSpPr>
        <dsp:cNvPr id="0" name=""/>
        <dsp:cNvSpPr/>
      </dsp:nvSpPr>
      <dsp:spPr>
        <a:xfrm rot="20553949">
          <a:off x="2470230" y="4041237"/>
          <a:ext cx="802793" cy="17626"/>
        </a:xfrm>
        <a:custGeom>
          <a:avLst/>
          <a:gdLst/>
          <a:ahLst/>
          <a:cxnLst/>
          <a:rect l="0" t="0" r="0" b="0"/>
          <a:pathLst>
            <a:path>
              <a:moveTo>
                <a:pt x="0" y="8813"/>
              </a:moveTo>
              <a:lnTo>
                <a:pt x="802793" y="88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2851557" y="4029980"/>
        <a:ext cx="40139" cy="40139"/>
      </dsp:txXfrm>
    </dsp:sp>
    <dsp:sp modelId="{9885197E-59BB-4879-BB50-E95D80EE10CD}">
      <dsp:nvSpPr>
        <dsp:cNvPr id="0" name=""/>
        <dsp:cNvSpPr/>
      </dsp:nvSpPr>
      <dsp:spPr>
        <a:xfrm>
          <a:off x="3254585" y="3664471"/>
          <a:ext cx="8511396" cy="53063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zh-CN" altLang="en-US" sz="1300" kern="1200" dirty="0" smtClean="0">
              <a:latin typeface="微软雅黑" panose="020B0503020204020204" pitchFamily="34" charset="-122"/>
              <a:ea typeface="微软雅黑" panose="020B0503020204020204" pitchFamily="34" charset="-122"/>
            </a:rPr>
            <a:t>投入生产过程中的原材料没有完全消耗掉，而加以回收、提浓，再供本企业自用的，</a:t>
          </a:r>
          <a:endParaRPr lang="zh-CN" altLang="en-US" sz="1300" kern="1200" dirty="0">
            <a:latin typeface="微软雅黑" panose="020B0503020204020204" pitchFamily="34" charset="-122"/>
            <a:ea typeface="微软雅黑" panose="020B0503020204020204" pitchFamily="34" charset="-122"/>
          </a:endParaRPr>
        </a:p>
      </dsp:txBody>
      <dsp:txXfrm>
        <a:off x="3270127" y="3680013"/>
        <a:ext cx="8480312" cy="499548"/>
      </dsp:txXfrm>
    </dsp:sp>
    <dsp:sp modelId="{F97BC1F4-9896-4D4F-951E-DFDADE8A8B5F}">
      <dsp:nvSpPr>
        <dsp:cNvPr id="0" name=""/>
        <dsp:cNvSpPr/>
      </dsp:nvSpPr>
      <dsp:spPr>
        <a:xfrm rot="1545978">
          <a:off x="2446391" y="4346350"/>
          <a:ext cx="850473" cy="17626"/>
        </a:xfrm>
        <a:custGeom>
          <a:avLst/>
          <a:gdLst/>
          <a:ahLst/>
          <a:cxnLst/>
          <a:rect l="0" t="0" r="0" b="0"/>
          <a:pathLst>
            <a:path>
              <a:moveTo>
                <a:pt x="0" y="8813"/>
              </a:moveTo>
              <a:lnTo>
                <a:pt x="850473" y="88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2850365" y="4333902"/>
        <a:ext cx="42523" cy="42523"/>
      </dsp:txXfrm>
    </dsp:sp>
    <dsp:sp modelId="{DDD56C52-F604-4F3B-851E-A9080C7F5DC6}">
      <dsp:nvSpPr>
        <dsp:cNvPr id="0" name=""/>
        <dsp:cNvSpPr/>
      </dsp:nvSpPr>
      <dsp:spPr>
        <a:xfrm>
          <a:off x="3254585" y="4274698"/>
          <a:ext cx="8492919" cy="53063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l" defTabSz="577850">
            <a:lnSpc>
              <a:spcPct val="90000"/>
            </a:lnSpc>
            <a:spcBef>
              <a:spcPct val="0"/>
            </a:spcBef>
            <a:spcAft>
              <a:spcPct val="35000"/>
            </a:spcAft>
          </a:pPr>
          <a:r>
            <a:rPr lang="zh-CN" altLang="en-US" sz="1300" kern="1200" dirty="0" smtClean="0">
              <a:latin typeface="微软雅黑" panose="020B0503020204020204" pitchFamily="34" charset="-122"/>
              <a:ea typeface="微软雅黑" panose="020B0503020204020204" pitchFamily="34" charset="-122"/>
            </a:rPr>
            <a:t>企业从外购进的工业品，未经本企业任何加工的，不得作为本企业的产品生产量统计。</a:t>
          </a:r>
          <a:endParaRPr lang="zh-CN" altLang="en-US" sz="1300" kern="1200" dirty="0">
            <a:latin typeface="微软雅黑" panose="020B0503020204020204" pitchFamily="34" charset="-122"/>
            <a:ea typeface="微软雅黑" panose="020B0503020204020204" pitchFamily="34" charset="-122"/>
          </a:endParaRPr>
        </a:p>
      </dsp:txBody>
      <dsp:txXfrm>
        <a:off x="3270127" y="4290240"/>
        <a:ext cx="8461835" cy="499548"/>
      </dsp:txXfrm>
    </dsp:sp>
    <dsp:sp modelId="{A7C43C06-C3D1-44D1-B02D-EE3A2AA502EC}">
      <dsp:nvSpPr>
        <dsp:cNvPr id="0" name=""/>
        <dsp:cNvSpPr/>
      </dsp:nvSpPr>
      <dsp:spPr>
        <a:xfrm rot="3027999">
          <a:off x="2262111" y="4642236"/>
          <a:ext cx="1246636" cy="17626"/>
        </a:xfrm>
        <a:custGeom>
          <a:avLst/>
          <a:gdLst/>
          <a:ahLst/>
          <a:cxnLst/>
          <a:rect l="0" t="0" r="0" b="0"/>
          <a:pathLst>
            <a:path>
              <a:moveTo>
                <a:pt x="0" y="8813"/>
              </a:moveTo>
              <a:lnTo>
                <a:pt x="1246636" y="8813"/>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latin typeface="微软雅黑" panose="020B0503020204020204" pitchFamily="34" charset="-122"/>
            <a:ea typeface="微软雅黑" panose="020B0503020204020204" pitchFamily="34" charset="-122"/>
          </a:endParaRPr>
        </a:p>
      </dsp:txBody>
      <dsp:txXfrm>
        <a:off x="2854263" y="4619884"/>
        <a:ext cx="62331" cy="62331"/>
      </dsp:txXfrm>
    </dsp:sp>
    <dsp:sp modelId="{D149A07B-9E58-4D9D-ADD8-10DE94D46C84}">
      <dsp:nvSpPr>
        <dsp:cNvPr id="0" name=""/>
        <dsp:cNvSpPr/>
      </dsp:nvSpPr>
      <dsp:spPr>
        <a:xfrm>
          <a:off x="3282188" y="4866470"/>
          <a:ext cx="8474655" cy="53063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l" defTabSz="533400">
            <a:lnSpc>
              <a:spcPct val="90000"/>
            </a:lnSpc>
            <a:spcBef>
              <a:spcPct val="0"/>
            </a:spcBef>
            <a:spcAft>
              <a:spcPct val="35000"/>
            </a:spcAft>
          </a:pPr>
          <a:r>
            <a:rPr lang="zh-CN" altLang="en-US" sz="1200" kern="1200" dirty="0" smtClean="0">
              <a:latin typeface="微软雅黑" panose="020B0503020204020204" pitchFamily="34" charset="-122"/>
              <a:ea typeface="微软雅黑" panose="020B0503020204020204" pitchFamily="34" charset="-122"/>
            </a:rPr>
            <a:t>某些产品在检验产品质量时，需做破坏性试验（如</a:t>
          </a:r>
          <a:r>
            <a:rPr lang="zh-CN" altLang="en-US" sz="1400" kern="1200" dirty="0" smtClean="0">
              <a:latin typeface="微软雅黑" panose="020B0503020204020204" pitchFamily="34" charset="-122"/>
              <a:ea typeface="微软雅黑" panose="020B0503020204020204" pitchFamily="34" charset="-122"/>
            </a:rPr>
            <a:t>试验</a:t>
          </a:r>
          <a:r>
            <a:rPr lang="zh-CN" altLang="en-US" sz="1200" kern="1200" dirty="0" smtClean="0">
              <a:latin typeface="微软雅黑" panose="020B0503020204020204" pitchFamily="34" charset="-122"/>
              <a:ea typeface="微软雅黑" panose="020B0503020204020204" pitchFamily="34" charset="-122"/>
            </a:rPr>
            <a:t>灯泡的使用寿命，手机电池的间歇放电时间等），这些用作试验的产品，不计算在产品生产量中。</a:t>
          </a:r>
          <a:endParaRPr lang="zh-CN" altLang="en-US" sz="1200" kern="1200" dirty="0">
            <a:latin typeface="微软雅黑" panose="020B0503020204020204" pitchFamily="34" charset="-122"/>
            <a:ea typeface="微软雅黑" panose="020B0503020204020204" pitchFamily="34" charset="-122"/>
          </a:endParaRPr>
        </a:p>
      </dsp:txBody>
      <dsp:txXfrm>
        <a:off x="3297730" y="4882012"/>
        <a:ext cx="8443571" cy="4995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F0BB7-2E42-403B-B492-A648AADE9F81}">
      <dsp:nvSpPr>
        <dsp:cNvPr id="0" name=""/>
        <dsp:cNvSpPr/>
      </dsp:nvSpPr>
      <dsp:spPr>
        <a:xfrm>
          <a:off x="1637450" y="297468"/>
          <a:ext cx="3844208" cy="3844208"/>
        </a:xfrm>
        <a:prstGeom prst="pie">
          <a:avLst>
            <a:gd name="adj1" fmla="val 16200000"/>
            <a:gd name="adj2" fmla="val 1800000"/>
          </a:avLst>
        </a:prstGeom>
        <a:solidFill>
          <a:srgbClr val="79A7B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CN" altLang="en-US" sz="3000" kern="1200" dirty="0" smtClean="0"/>
            <a:t>统计</a:t>
          </a:r>
          <a:endParaRPr lang="en-US" altLang="zh-CN" sz="3000" kern="1200" dirty="0" smtClean="0"/>
        </a:p>
        <a:p>
          <a:pPr lvl="0" algn="ctr" defTabSz="1333500">
            <a:lnSpc>
              <a:spcPct val="90000"/>
            </a:lnSpc>
            <a:spcBef>
              <a:spcPct val="0"/>
            </a:spcBef>
            <a:spcAft>
              <a:spcPct val="35000"/>
            </a:spcAft>
          </a:pPr>
          <a:r>
            <a:rPr lang="zh-CN" altLang="en-US" sz="3000" kern="1200" dirty="0" smtClean="0"/>
            <a:t>时间</a:t>
          </a:r>
          <a:endParaRPr lang="zh-CN" altLang="en-US" sz="3000" kern="1200" dirty="0"/>
        </a:p>
      </dsp:txBody>
      <dsp:txXfrm>
        <a:off x="3663440" y="1112074"/>
        <a:ext cx="1372931" cy="1144109"/>
      </dsp:txXfrm>
    </dsp:sp>
    <dsp:sp modelId="{F0A953FE-21AA-42C0-96BE-A7FB4E378D9B}">
      <dsp:nvSpPr>
        <dsp:cNvPr id="0" name=""/>
        <dsp:cNvSpPr/>
      </dsp:nvSpPr>
      <dsp:spPr>
        <a:xfrm>
          <a:off x="1558278" y="434761"/>
          <a:ext cx="3844208" cy="3844208"/>
        </a:xfrm>
        <a:prstGeom prst="pie">
          <a:avLst>
            <a:gd name="adj1" fmla="val 1800000"/>
            <a:gd name="adj2" fmla="val 9000000"/>
          </a:avLst>
        </a:prstGeom>
        <a:solidFill>
          <a:srgbClr val="79A7B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CN" altLang="en-US" sz="3000" kern="1200" dirty="0" smtClean="0"/>
            <a:t>准确度量</a:t>
          </a:r>
          <a:endParaRPr lang="zh-CN" altLang="en-US" sz="3000" kern="1200" dirty="0"/>
        </a:p>
      </dsp:txBody>
      <dsp:txXfrm>
        <a:off x="2473565" y="2928920"/>
        <a:ext cx="2059397" cy="1006816"/>
      </dsp:txXfrm>
    </dsp:sp>
    <dsp:sp modelId="{0B8E58BF-9258-419A-8322-5E2F722AD281}">
      <dsp:nvSpPr>
        <dsp:cNvPr id="0" name=""/>
        <dsp:cNvSpPr/>
      </dsp:nvSpPr>
      <dsp:spPr>
        <a:xfrm>
          <a:off x="1479105" y="297468"/>
          <a:ext cx="3844208" cy="3844208"/>
        </a:xfrm>
        <a:prstGeom prst="pie">
          <a:avLst>
            <a:gd name="adj1" fmla="val 9000000"/>
            <a:gd name="adj2" fmla="val 16200000"/>
          </a:avLst>
        </a:prstGeom>
        <a:solidFill>
          <a:srgbClr val="79A7B7"/>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1333500">
            <a:lnSpc>
              <a:spcPct val="90000"/>
            </a:lnSpc>
            <a:spcBef>
              <a:spcPct val="0"/>
            </a:spcBef>
            <a:spcAft>
              <a:spcPct val="35000"/>
            </a:spcAft>
          </a:pPr>
          <a:r>
            <a:rPr lang="zh-CN" altLang="en-US" sz="3000" kern="1200" dirty="0" smtClean="0"/>
            <a:t>产品质量标准</a:t>
          </a:r>
          <a:endParaRPr lang="zh-CN" altLang="en-US" sz="3000" kern="1200" dirty="0"/>
        </a:p>
      </dsp:txBody>
      <dsp:txXfrm>
        <a:off x="1924393" y="1112074"/>
        <a:ext cx="1372931" cy="1144109"/>
      </dsp:txXfrm>
    </dsp:sp>
    <dsp:sp modelId="{8F95951D-BDAF-407B-A436-D8617E009442}">
      <dsp:nvSpPr>
        <dsp:cNvPr id="0" name=""/>
        <dsp:cNvSpPr/>
      </dsp:nvSpPr>
      <dsp:spPr>
        <a:xfrm>
          <a:off x="1399792" y="59493"/>
          <a:ext cx="4320158" cy="4320158"/>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502629-893C-4E4B-BEDF-970051E7949E}">
      <dsp:nvSpPr>
        <dsp:cNvPr id="0" name=""/>
        <dsp:cNvSpPr/>
      </dsp:nvSpPr>
      <dsp:spPr>
        <a:xfrm>
          <a:off x="1320303" y="196543"/>
          <a:ext cx="4320158" cy="4320158"/>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619B2-5674-40E0-97FB-83EC66C179E5}">
      <dsp:nvSpPr>
        <dsp:cNvPr id="0" name=""/>
        <dsp:cNvSpPr/>
      </dsp:nvSpPr>
      <dsp:spPr>
        <a:xfrm>
          <a:off x="1240813" y="59493"/>
          <a:ext cx="4320158" cy="4320158"/>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true"/>
        </dgm:pt>
        <dgm:pt modelId="11">
          <dgm:prSet phldr="true"/>
        </dgm:pt>
        <dgm:pt modelId="2">
          <dgm:prSet phldr="true"/>
        </dgm:pt>
        <dgm:pt modelId="21">
          <dgm:prSet phldr="true"/>
        </dgm:pt>
        <dgm:pt modelId="3">
          <dgm:prSet phldr="true"/>
        </dgm:pt>
        <dgm:pt modelId="31">
          <dgm:prSet phldr="true"/>
        </dgm:pt>
        <dgm:pt modelId="4">
          <dgm:prSet phldr="true"/>
        </dgm:pt>
        <dgm:pt modelId="41">
          <dgm:prSet phldr="true"/>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rSet qsTypeId="urn:microsoft.com/office/officeart/2005/8/quickstyle/simple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rSet csTypeId="urn:microsoft.com/office/officeart/2005/8/colors/accent6_5"/>
        </dgm:pt>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true"/>
                  </dgm:varLst>
                  <dgm:alg type="tx">
                    <dgm:param type="stBulletLvl" val="1"/>
                  </dgm:alg>
                  <dgm:shape xmlns:r="http://schemas.openxmlformats.org/officeDocument/2006/relationships" type="roundRect" r:blip="" zOrderOff="-2" hideGeom="true">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vertAlign" val="none"/>
                  <dgm:param type="horz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true"/>
                  </dgm:varLst>
                  <dgm:alg type="tx">
                    <dgm:param type="stBulletLvl" val="1"/>
                  </dgm:alg>
                  <dgm:shape xmlns:r="http://schemas.openxmlformats.org/officeDocument/2006/relationships" type="roundRect" r:blip="" zOrderOff="-2" hideGeom="true">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vertAlign" val="none"/>
                  <dgm:param type="horz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true"/>
                  </dgm:varLst>
                  <dgm:alg type="tx">
                    <dgm:param type="stBulletLvl" val="1"/>
                  </dgm:alg>
                  <dgm:shape xmlns:r="http://schemas.openxmlformats.org/officeDocument/2006/relationships" type="roundRect" r:blip="" zOrderOff="-4" hideGeom="true">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vertAlign" val="none"/>
                  <dgm:param type="horz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true"/>
                  </dgm:varLst>
                  <dgm:alg type="tx">
                    <dgm:param type="stBulletLvl" val="1"/>
                  </dgm:alg>
                  <dgm:shape xmlns:r="http://schemas.openxmlformats.org/officeDocument/2006/relationships" type="roundRect" r:blip="" zOrderOff="-4" hideGeom="true">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true"/>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type="pieWedge" r:blip="" rot="90">
                  <dgm:adjLst/>
                </dgm:shape>
              </dgm:else>
            </dgm:choose>
            <dgm:presOf axis="ch" ptType="node" cnt="1"/>
            <dgm:constrLst/>
            <dgm:ruleLst>
              <dgm:rule type="primFontSz" val="5" fact="NaN" max="NaN"/>
            </dgm:ruleLst>
          </dgm:layoutNode>
          <dgm:layoutNode name="quadrant2" styleLbl="node1">
            <dgm:varLst>
              <dgm:chMax val="1"/>
              <dgm:bulletEnabled val="true"/>
            </dgm:varLst>
            <dgm:alg type="tx"/>
            <dgm:choose name="Name35">
              <dgm:if name="Name36" func="var" arg="dir" op="equ" val="norm">
                <dgm:shape xmlns:r="http://schemas.openxmlformats.org/officeDocument/2006/relationships" type="pieWedge" r:blip="" rot="90">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true"/>
            </dgm:varLst>
            <dgm:alg type="tx"/>
            <dgm:choose name="Name38">
              <dgm:if name="Name39" func="var" arg="dir" op="equ" val="norm">
                <dgm:shape xmlns:r="http://schemas.openxmlformats.org/officeDocument/2006/relationships" type="pieWedge" r:blip="" rot="180">
                  <dgm:adjLst/>
                </dgm:shape>
              </dgm:if>
              <dgm:else name="Name40">
                <dgm:shape xmlns:r="http://schemas.openxmlformats.org/officeDocument/2006/relationships" type="pieWedge" r:blip="" rot="270">
                  <dgm:adjLst/>
                </dgm:shape>
              </dgm:else>
            </dgm:choose>
            <dgm:presOf axis="ch" ptType="node" st="3" cnt="1"/>
            <dgm:constrLst/>
            <dgm:ruleLst>
              <dgm:rule type="primFontSz" val="5" fact="NaN" max="NaN"/>
            </dgm:ruleLst>
          </dgm:layoutNode>
          <dgm:layoutNode name="quadrant4" styleLbl="node1">
            <dgm:varLst>
              <dgm:chMax val="1"/>
              <dgm:bulletEnabled val="true"/>
            </dgm:varLst>
            <dgm:alg type="tx"/>
            <dgm:choose name="Name41">
              <dgm:if name="Name42" func="var" arg="dir" op="equ" val="norm">
                <dgm:shape xmlns:r="http://schemas.openxmlformats.org/officeDocument/2006/relationships" type="pieWedge" r:blip="" rot="270">
                  <dgm:adjLst/>
                </dgm:shape>
              </dgm:if>
              <dgm:else name="Name43">
                <dgm:shape xmlns:r="http://schemas.openxmlformats.org/officeDocument/2006/relationships" type="pieWedge" r:blip="" rot="180">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type="leftCircularArrow" r:blip="" rot="180"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type="circularArrow" r:blip="" rot="180"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true"/>
        </dgm:pt>
        <dgm:pt modelId="2">
          <dgm:prSet phldr="true"/>
        </dgm:pt>
        <dgm:pt modelId="21">
          <dgm:prSet phldr="true"/>
        </dgm:pt>
        <dgm:pt modelId="22">
          <dgm:prSet phldr="true"/>
        </dgm:pt>
        <dgm:pt modelId="3">
          <dgm:prSet phldr="true"/>
        </dgm:pt>
        <dgm:pt modelId="31">
          <dgm:prSet phldr="true"/>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rSet csTypeId="urn:microsoft.com/office/officeart/2005/8/colors/accent6_5"/>
        </dgm:pt>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true">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true">
    <dgm:dataModel>
      <dgm:ptLst/>
      <dgm:bg/>
      <dgm:whole/>
    </dgm:dataModel>
  </dgm:sampData>
  <dgm:styleData useDef="true">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true"/>
          </dgm:varLst>
          <dgm:alg type="tx"/>
          <dgm:shape xmlns:r="http://schemas.openxmlformats.org/officeDocument/2006/relationships" type="rect" r:blip="" hideGeom="true">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true"/>
          </dgm:varLst>
          <dgm:alg type="tx"/>
          <dgm:shape xmlns:r="http://schemas.openxmlformats.org/officeDocument/2006/relationships" type="rect" r:blip="" hideGeom="true">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true"/>
          </dgm:varLst>
          <dgm:alg type="tx"/>
          <dgm:shape xmlns:r="http://schemas.openxmlformats.org/officeDocument/2006/relationships" type="rect" r:blip="" hideGeom="true">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true"/>
          </dgm:varLst>
          <dgm:alg type="tx"/>
          <dgm:shape xmlns:r="http://schemas.openxmlformats.org/officeDocument/2006/relationships" type="rect" r:blip="" hideGeom="true">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true"/>
          </dgm:varLst>
          <dgm:alg type="tx"/>
          <dgm:shape xmlns:r="http://schemas.openxmlformats.org/officeDocument/2006/relationships" type="rect" r:blip="" hideGeom="true">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true"/>
          </dgm:varLst>
          <dgm:alg type="tx"/>
          <dgm:shape xmlns:r="http://schemas.openxmlformats.org/officeDocument/2006/relationships" type="rect" r:blip="" hideGeom="true">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true"/>
          </dgm:varLst>
          <dgm:alg type="tx"/>
          <dgm:shape xmlns:r="http://schemas.openxmlformats.org/officeDocument/2006/relationships" type="rect" r:blip="" hideGeom="true">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无论用工单位是否直接支付劳动报酬，“劳务派遣人员薪酬”均由实际用工法人单位（派遣人员使用方）填报，而劳务派遣单位（派遣人员派出方）不填报。劳务外包人员薪酬由劳务承包法人单位（外包人员派出方）填报，劳务发包法人单位（外包人员使用方）不填报。</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无论用工单位是否直接支付劳动报酬，“劳务派遣人员薪酬”均由实际用工法人单位（派遣人员使用方）填报，而劳务派遣单位（派遣人员派出方）不填报。劳务外包人员薪酬由劳务承包法人单位（外包人员派出方）填报，劳务发包法人单位（外包人员使用方）不填报。</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true"/>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true"/>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true"/>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true"/>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true"/>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6" name="页脚占位符 5"/>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7" name="灯片编号占位符 6"/>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true"/>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true"/>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true"/>
          </p:cNvSpPr>
          <p:nvPr>
            <p:ph sz="half" idx="2"/>
          </p:nvPr>
        </p:nvSpPr>
        <p:spPr>
          <a:xfrm>
            <a:off x="839788" y="2505075"/>
            <a:ext cx="515778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true"/>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true"/>
          </p:cNvSpPr>
          <p:nvPr>
            <p:ph sz="quarter" idx="4"/>
          </p:nvPr>
        </p:nvSpPr>
        <p:spPr>
          <a:xfrm>
            <a:off x="6172200" y="2505075"/>
            <a:ext cx="5183188"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8" name="页脚占位符 7"/>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9" name="灯片编号占位符 8"/>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true"/>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4" name="页脚占位符 3"/>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5" name="灯片编号占位符 4"/>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日期占位符 1"/>
          <p:cNvSpPr>
            <a:spLocks noGrp="true"/>
          </p:cNvSpPr>
          <p:nvPr>
            <p:ph type="dt" sz="half" idx="10"/>
          </p:nvPr>
        </p:nvSpPr>
        <p:spPr/>
        <p:txBody>
          <a:bodyPr/>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3" name="页脚占位符 2"/>
          <p:cNvSpPr>
            <a:spLocks noGrp="true"/>
          </p:cNvSpPr>
          <p:nvPr>
            <p:ph type="ftr" sz="quarter" idx="11"/>
          </p:nvPr>
        </p:nvSpPr>
        <p:spPr/>
        <p:txBody>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4" name="灯片编号占位符 3"/>
          <p:cNvSpPr>
            <a:spLocks noGrp="true"/>
          </p:cNvSpPr>
          <p:nvPr>
            <p:ph type="sldNum" sz="quarter" idx="12"/>
          </p:nvPr>
        </p:nvSpPr>
        <p:spPr/>
        <p:txBody>
          <a:bodyPr/>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1027"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2050"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2051"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3075"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5123"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标题占位符 1"/>
          <p:cNvSpPr>
            <a:spLocks noGrp="true"/>
          </p:cNvSpPr>
          <p:nvPr>
            <p:ph type="title"/>
          </p:nvPr>
        </p:nvSpPr>
        <p:spPr>
          <a:xfrm>
            <a:off x="838200" y="365125"/>
            <a:ext cx="10515600" cy="1325563"/>
          </a:xfrm>
          <a:prstGeom prst="rect">
            <a:avLst/>
          </a:prstGeom>
          <a:noFill/>
          <a:ln w="9525">
            <a:noFill/>
          </a:ln>
        </p:spPr>
        <p:txBody>
          <a:bodyPr anchor="ctr" anchorCtr="false"/>
          <a:p>
            <a:pPr lvl="0"/>
            <a:r>
              <a:rPr lang="zh-CN" altLang="en-US" dirty="0"/>
              <a:t>单击此处编辑母版标题样式</a:t>
            </a:r>
            <a:endParaRPr lang="zh-CN" altLang="en-US" dirty="0"/>
          </a:p>
        </p:txBody>
      </p:sp>
      <p:sp>
        <p:nvSpPr>
          <p:cNvPr id="4099" name="文本占位符 2"/>
          <p:cNvSpPr>
            <a:spLocks noGrp="true"/>
          </p:cNvSpPr>
          <p:nvPr>
            <p:ph type="body"/>
          </p:nvPr>
        </p:nvSpPr>
        <p:spPr>
          <a:xfrm>
            <a:off x="838200" y="1825625"/>
            <a:ext cx="10515600" cy="4351338"/>
          </a:xfrm>
          <a:prstGeom prst="rect">
            <a:avLst/>
          </a:prstGeom>
          <a:noFill/>
          <a:ln w="9525">
            <a:noFill/>
          </a:ln>
        </p:spPr>
        <p:txBody>
          <a:bodyPr anchor="t" anchorCtr="fals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true"/>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defRPr sz="1200" noProof="1"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E34DBC0E-06DF-4452-B21C-13EF073AF063}" type="datetimeFigureOut">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true"/>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defRPr sz="12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80604020202020204" pitchFamily="34" charset="0"/>
              <a:ea typeface="微软雅黑" pitchFamily="34" charset="-122"/>
              <a:cs typeface="+mn-cs"/>
            </a:endParaRPr>
          </a:p>
        </p:txBody>
      </p:sp>
      <p:sp>
        <p:nvSpPr>
          <p:cNvPr id="6" name="灯片编号占位符 5"/>
          <p:cNvSpPr>
            <a:spLocks noGrp="true"/>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defRPr sz="1200" noProof="1"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F362963-EB39-4484-8798-F24902B1C5C8}" type="slidenum">
              <a:rPr kumimoji="0" lang="zh-CN" altLang="en-US" sz="1200" b="0" i="0" u="none" strike="noStrike" kern="1200" cap="none" spc="0" normalizeH="0" baseline="0" noProof="1" smtClean="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2pPr>
      <a:lvl3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3pPr>
      <a:lvl4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4pPr>
      <a:lvl5pPr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5pPr>
      <a:lvl6pPr marL="4572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6pPr>
      <a:lvl7pPr marL="9144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7pPr>
      <a:lvl8pPr marL="13716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8pPr>
      <a:lvl9pPr marL="1828800" algn="l" rtl="0" fontAlgn="base">
        <a:lnSpc>
          <a:spcPct val="90000"/>
        </a:lnSpc>
        <a:spcBef>
          <a:spcPct val="0"/>
        </a:spcBef>
        <a:spcAft>
          <a:spcPct val="0"/>
        </a:spcAft>
        <a:defRPr sz="4400">
          <a:solidFill>
            <a:schemeClr val="tx1"/>
          </a:solidFill>
          <a:latin typeface="Arial" panose="02080604020202020204" pitchFamily="34" charset="0"/>
          <a:ea typeface="微软雅黑" pitchFamily="34" charset="-122"/>
        </a:defRPr>
      </a:lvl9pPr>
    </p:titleStyle>
    <p:bodyStyle>
      <a:lvl1pPr marL="228600" indent="-228600" algn="l" rtl="0" fontAlgn="base">
        <a:lnSpc>
          <a:spcPct val="90000"/>
        </a:lnSpc>
        <a:spcBef>
          <a:spcPts val="1000"/>
        </a:spcBef>
        <a:spcAft>
          <a:spcPct val="0"/>
        </a:spcAft>
        <a:buFont typeface="Arial" panose="0208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8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8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8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8.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8.xml"/><Relationship Id="rId7" Type="http://schemas.microsoft.com/office/2007/relationships/diagramDrawing" Target="../diagrams/drawin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3" Type="http://schemas.openxmlformats.org/officeDocument/2006/relationships/diagramData" Target="../diagrams/data2.xml"/><Relationship Id="rId2" Type="http://schemas.openxmlformats.org/officeDocument/2006/relationships/image" Target="../media/image3.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8.xml"/><Relationship Id="rId7" Type="http://schemas.microsoft.com/office/2007/relationships/diagramDrawing" Target="../diagrams/drawin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3" Type="http://schemas.openxmlformats.org/officeDocument/2006/relationships/diagramData" Target="../diagrams/data3.xml"/><Relationship Id="rId2" Type="http://schemas.openxmlformats.org/officeDocument/2006/relationships/image" Target="../media/image3.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62.xml"/><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image" Target="../media/image3.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8.xml"/><Relationship Id="rId2" Type="http://schemas.openxmlformats.org/officeDocument/2006/relationships/image" Target="../media/image3.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文本框 62"/>
          <p:cNvSpPr txBox="true"/>
          <p:nvPr/>
        </p:nvSpPr>
        <p:spPr>
          <a:xfrm>
            <a:off x="1316038" y="2967990"/>
            <a:ext cx="9402762" cy="922020"/>
          </a:xfrm>
          <a:prstGeom prst="rect">
            <a:avLst/>
          </a:prstGeom>
          <a:noFill/>
          <a:ln w="9525">
            <a:noFill/>
          </a:ln>
        </p:spPr>
        <p:txBody>
          <a:bodyPr wrap="square" anchor="t" anchorCtr="false">
            <a:spAutoFit/>
          </a:bodyPr>
          <a:p>
            <a:pPr algn="ctr"/>
            <a:r>
              <a:rPr lang="zh-CN" altLang="en-US" sz="5400" dirty="0">
                <a:solidFill>
                  <a:srgbClr val="336699"/>
                </a:solidFill>
                <a:latin typeface="微软雅黑" pitchFamily="34" charset="-122"/>
                <a:ea typeface="微软雅黑" pitchFamily="34" charset="-122"/>
                <a:sym typeface="微软雅黑" pitchFamily="34" charset="-122"/>
              </a:rPr>
              <a:t>工业统计报表及工作要求</a:t>
            </a:r>
            <a:endParaRPr lang="zh-CN" altLang="en-US" sz="5400" dirty="0">
              <a:solidFill>
                <a:srgbClr val="336699"/>
              </a:solidFill>
              <a:latin typeface="微软雅黑" pitchFamily="34" charset="-122"/>
              <a:ea typeface="微软雅黑" pitchFamily="34" charset="-122"/>
              <a:sym typeface="微软雅黑" pitchFamily="34" charset="-122"/>
            </a:endParaRPr>
          </a:p>
        </p:txBody>
      </p:sp>
      <p:pic>
        <p:nvPicPr>
          <p:cNvPr id="6146"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48" name="任意多边形 47"/>
          <p:cNvSpPr/>
          <p:nvPr/>
        </p:nvSpPr>
        <p:spPr>
          <a:xfrm rot="5400000">
            <a:off x="5406231" y="-4683919"/>
            <a:ext cx="914400" cy="1173638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69" name="矩形 1068"/>
          <p:cNvSpPr/>
          <p:nvPr/>
        </p:nvSpPr>
        <p:spPr>
          <a:xfrm>
            <a:off x="10147935" y="405542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9936798" y="3817303"/>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481138" y="227457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703388" y="2504758"/>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6153" name="Text Box 3"/>
          <p:cNvSpPr/>
          <p:nvPr/>
        </p:nvSpPr>
        <p:spPr>
          <a:xfrm>
            <a:off x="3332163" y="4662488"/>
            <a:ext cx="5802312" cy="398780"/>
          </a:xfrm>
          <a:prstGeom prst="rect">
            <a:avLst/>
          </a:prstGeom>
          <a:noFill/>
          <a:ln w="9525">
            <a:noFill/>
          </a:ln>
        </p:spPr>
        <p:txBody>
          <a:bodyPr wrap="square" anchor="t" anchorCtr="false">
            <a:spAutoFit/>
          </a:bodyPr>
          <a:p>
            <a:pPr marL="342900" indent="-342900" algn="ctr">
              <a:spcBef>
                <a:spcPct val="50000"/>
              </a:spcBef>
              <a:buClrTx/>
              <a:buFontTx/>
            </a:pPr>
            <a:r>
              <a:rPr lang="zh-CN" altLang="en-US" sz="2000" dirty="0">
                <a:solidFill>
                  <a:srgbClr val="336699"/>
                </a:solidFill>
                <a:latin typeface="微软雅黑" pitchFamily="34" charset="-122"/>
                <a:ea typeface="微软雅黑" pitchFamily="34" charset="-122"/>
                <a:sym typeface="微软雅黑" pitchFamily="34" charset="-122"/>
              </a:rPr>
              <a:t>国务院第五次全国经济普查领导小组办公室</a:t>
            </a:r>
            <a:endParaRPr lang="zh-CN" altLang="en-US" sz="2000" dirty="0">
              <a:solidFill>
                <a:srgbClr val="336699"/>
              </a:solidFill>
              <a:latin typeface="微软雅黑" pitchFamily="34" charset="-122"/>
              <a:ea typeface="微软雅黑" pitchFamily="34" charset="-122"/>
              <a:sym typeface="微软雅黑" pitchFamily="34" charset="-122"/>
            </a:endParaRPr>
          </a:p>
        </p:txBody>
      </p:sp>
      <p:sp>
        <p:nvSpPr>
          <p:cNvPr id="2054" name="文本框 62"/>
          <p:cNvSpPr txBox="true"/>
          <p:nvPr/>
        </p:nvSpPr>
        <p:spPr>
          <a:xfrm>
            <a:off x="2059616" y="799783"/>
            <a:ext cx="8564880" cy="768350"/>
          </a:xfrm>
          <a:prstGeom prst="rect">
            <a:avLst/>
          </a:prstGeom>
          <a:noFill/>
          <a:ln w="9525">
            <a:noFill/>
          </a:ln>
        </p:spPr>
        <p:txBody>
          <a:bodyPr wrap="none">
            <a:spAutoFit/>
          </a:bodyPr>
          <a:p>
            <a:pPr marR="0" defTabSz="914400">
              <a:buClrTx/>
              <a:buSzTx/>
              <a:buFontTx/>
              <a:buNone/>
            </a:pPr>
            <a:r>
              <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rPr>
              <a:t>第五次全国经济普查综合试点培训</a:t>
            </a:r>
            <a:endParaRPr kumimoji="0" lang="zh-CN" altLang="en-US" sz="4400" kern="1200" cap="none" spc="0" normalizeH="0" baseline="0" noProof="1" dirty="0" smtClean="0">
              <a:ln w="9525" cmpd="sng">
                <a:solidFill>
                  <a:schemeClr val="accent1"/>
                </a:solidFill>
                <a:prstDash val="solid"/>
              </a:ln>
              <a:solidFill>
                <a:srgbClr val="70AD47">
                  <a:tint val="1000"/>
                </a:srgbClr>
              </a:solidFill>
              <a:effectLst>
                <a:glow rad="38100">
                  <a:schemeClr val="accent1">
                    <a:alpha val="40000"/>
                  </a:schemeClr>
                </a:glow>
              </a:effectLst>
              <a:latin typeface="微软雅黑" pitchFamily="34" charset="-122"/>
              <a:ea typeface="微软雅黑" pitchFamily="34" charset="-122"/>
              <a:cs typeface="+mn-cs"/>
              <a:sym typeface="+mn-ea"/>
            </a:endParaRPr>
          </a:p>
        </p:txBody>
      </p:sp>
      <p:pic>
        <p:nvPicPr>
          <p:cNvPr id="2" name="图片 1" descr="五经普LOGO透明底"/>
          <p:cNvPicPr>
            <a:picLocks noChangeAspect="true"/>
          </p:cNvPicPr>
          <p:nvPr/>
        </p:nvPicPr>
        <p:blipFill>
          <a:blip r:embed="rId2"/>
          <a:stretch>
            <a:fillRect/>
          </a:stretch>
        </p:blipFill>
        <p:spPr>
          <a:xfrm>
            <a:off x="295910" y="393700"/>
            <a:ext cx="1577975" cy="15779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686435" y="80073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86435" y="85915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1.工业总产值、主要产品产量及产值B704-1</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graphicFrame>
        <p:nvGraphicFramePr>
          <p:cNvPr id="3" name="图示 2"/>
          <p:cNvGraphicFramePr/>
          <p:nvPr/>
        </p:nvGraphicFramePr>
        <p:xfrm>
          <a:off x="1137920" y="1746885"/>
          <a:ext cx="10260965" cy="4598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文本框 1"/>
          <p:cNvSpPr txBox="true"/>
          <p:nvPr/>
        </p:nvSpPr>
        <p:spPr>
          <a:xfrm>
            <a:off x="4560570" y="1006475"/>
            <a:ext cx="5247640" cy="521970"/>
          </a:xfrm>
          <a:prstGeom prst="rect">
            <a:avLst/>
          </a:prstGeom>
          <a:noFill/>
        </p:spPr>
        <p:txBody>
          <a:bodyPr wrap="square" rtlCol="0">
            <a:spAutoFit/>
          </a:bodyPr>
          <a:p>
            <a:r>
              <a:rPr lang="zh-CN" altLang="en-US" sz="2800" dirty="0" smtClean="0">
                <a:solidFill>
                  <a:srgbClr val="336699"/>
                </a:solidFill>
                <a:latin typeface="微软雅黑" pitchFamily="34" charset="-122"/>
                <a:sym typeface="+mn-ea"/>
              </a:rPr>
              <a:t>工业总产值填报“四项原则”</a:t>
            </a:r>
            <a:endParaRPr lang="zh-CN" altLang="en-US" sz="2800" dirty="0" smtClean="0">
              <a:solidFill>
                <a:srgbClr val="336699"/>
              </a:solidFill>
              <a:latin typeface="微软雅黑"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96595" y="1347470"/>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1.工业总产值、主要产品产量及产值B704-1</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43025" y="2428240"/>
            <a:ext cx="9695815" cy="3536950"/>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itchFamily="34" charset="-122"/>
                <a:ea typeface="微软雅黑" pitchFamily="34" charset="-122"/>
                <a:cs typeface="+mn-cs"/>
                <a:sym typeface="+mn-ea"/>
              </a:rPr>
              <a:t>重要指标填报要求：</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cs typeface="+mn-cs"/>
                <a:sym typeface="+mn-ea"/>
              </a:rPr>
              <a:t> </a:t>
            </a:r>
            <a:r>
              <a:rPr lang="zh-CN" altLang="en-US" sz="2800" noProof="1" dirty="0" smtClean="0">
                <a:solidFill>
                  <a:srgbClr val="336699"/>
                </a:solidFill>
                <a:latin typeface="微软雅黑" pitchFamily="34" charset="-122"/>
                <a:ea typeface="微软雅黑" pitchFamily="34" charset="-122"/>
                <a:cs typeface="+mn-cs"/>
                <a:sym typeface="+mn-ea"/>
              </a:rPr>
              <a:t>（</a:t>
            </a:r>
            <a:r>
              <a:rPr lang="en-US" altLang="zh-CN" sz="2800" noProof="1" dirty="0" smtClean="0">
                <a:solidFill>
                  <a:srgbClr val="336699"/>
                </a:solidFill>
                <a:latin typeface="微软雅黑" pitchFamily="34" charset="-122"/>
                <a:ea typeface="微软雅黑" pitchFamily="34" charset="-122"/>
                <a:cs typeface="+mn-cs"/>
                <a:sym typeface="+mn-ea"/>
              </a:rPr>
              <a:t>2</a:t>
            </a:r>
            <a:r>
              <a:rPr lang="zh-CN" altLang="en-US" sz="2800" noProof="1" dirty="0"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产品产量</a:t>
            </a:r>
            <a:r>
              <a:rPr lang="zh-CN" altLang="en-US" sz="2800" noProof="1" dirty="0" smtClean="0">
                <a:solidFill>
                  <a:srgbClr val="336699"/>
                </a:solidFill>
                <a:latin typeface="微软雅黑" pitchFamily="34" charset="-122"/>
                <a:ea typeface="微软雅黑" pitchFamily="34" charset="-122"/>
                <a:cs typeface="+mn-cs"/>
                <a:sym typeface="+mn-ea"/>
              </a:rPr>
              <a:t>”：指工业企业在报告期内生产的并符合产品质量要求的实物数量。</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包括内容：包括商品量和自用量两部分。</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填报原则：</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cs typeface="+mn-cs"/>
                <a:sym typeface="+mn-ea"/>
              </a:rPr>
              <a:t>  </a:t>
            </a:r>
            <a:r>
              <a:rPr lang="zh-CN" altLang="en-US" sz="2800" noProof="1" dirty="0" smtClean="0">
                <a:solidFill>
                  <a:srgbClr val="336699"/>
                </a:solidFill>
                <a:latin typeface="微软雅黑" pitchFamily="34" charset="-122"/>
                <a:ea typeface="微软雅黑" pitchFamily="34" charset="-122"/>
                <a:cs typeface="+mn-cs"/>
                <a:sym typeface="+mn-ea"/>
              </a:rPr>
              <a:t>①按照《主要工业产品产量目录》填报；②</a:t>
            </a:r>
            <a:r>
              <a:rPr lang="zh-CN" altLang="en-US" sz="2800" dirty="0" smtClean="0">
                <a:solidFill>
                  <a:srgbClr val="336699"/>
                </a:solidFill>
                <a:latin typeface="微软雅黑" pitchFamily="34" charset="-122"/>
                <a:sym typeface="+mn-ea"/>
              </a:rPr>
              <a:t>“三项原则”</a:t>
            </a:r>
            <a:r>
              <a:rPr lang="zh-CN" altLang="en-US" sz="2800" noProof="1" dirty="0" smtClean="0">
                <a:solidFill>
                  <a:srgbClr val="336699"/>
                </a:solidFill>
                <a:latin typeface="微软雅黑" pitchFamily="34" charset="-122"/>
                <a:ea typeface="微软雅黑" pitchFamily="34" charset="-122"/>
                <a:cs typeface="+mn-cs"/>
                <a:sym typeface="+mn-ea"/>
              </a:rPr>
              <a:t>。</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534035" y="77216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505460" y="85915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1.工业总产值、主要产品产量及产值B704-1</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nvSpPr>
        <p:spPr>
          <a:xfrm>
            <a:off x="4404360" y="920115"/>
            <a:ext cx="4795520" cy="521970"/>
          </a:xfrm>
          <a:prstGeom prst="rect">
            <a:avLst/>
          </a:prstGeom>
          <a:noFill/>
        </p:spPr>
        <p:txBody>
          <a:bodyPr wrap="square" rtlCol="0">
            <a:spAutoFit/>
          </a:bodyPr>
          <a:p>
            <a:r>
              <a:rPr lang="zh-CN" altLang="en-US" sz="2800" dirty="0" smtClean="0">
                <a:solidFill>
                  <a:srgbClr val="336699"/>
                </a:solidFill>
                <a:latin typeface="微软雅黑" pitchFamily="34" charset="-122"/>
                <a:sym typeface="+mn-ea"/>
              </a:rPr>
              <a:t>产品产量填报包括内容</a:t>
            </a:r>
            <a:endParaRPr lang="zh-CN" altLang="en-US" sz="2800" dirty="0" smtClean="0">
              <a:solidFill>
                <a:srgbClr val="336699"/>
              </a:solidFill>
              <a:latin typeface="微软雅黑" pitchFamily="34" charset="-122"/>
              <a:sym typeface="+mn-ea"/>
            </a:endParaRPr>
          </a:p>
        </p:txBody>
      </p:sp>
      <p:graphicFrame>
        <p:nvGraphicFramePr>
          <p:cNvPr id="3" name="图示 2"/>
          <p:cNvGraphicFramePr/>
          <p:nvPr/>
        </p:nvGraphicFramePr>
        <p:xfrm>
          <a:off x="1181100" y="1698625"/>
          <a:ext cx="10749280" cy="47980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686435" y="80073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86435" y="85915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1.工业总产值、主要产品产量及产值B704-1</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nvSpPr>
        <p:spPr>
          <a:xfrm>
            <a:off x="4394835" y="929640"/>
            <a:ext cx="4795520" cy="521970"/>
          </a:xfrm>
          <a:prstGeom prst="rect">
            <a:avLst/>
          </a:prstGeom>
          <a:noFill/>
        </p:spPr>
        <p:txBody>
          <a:bodyPr wrap="square" rtlCol="0">
            <a:spAutoFit/>
          </a:bodyPr>
          <a:p>
            <a:r>
              <a:rPr lang="zh-CN" altLang="en-US" sz="2800" dirty="0" smtClean="0">
                <a:solidFill>
                  <a:srgbClr val="336699"/>
                </a:solidFill>
                <a:latin typeface="微软雅黑" pitchFamily="34" charset="-122"/>
                <a:sym typeface="+mn-ea"/>
              </a:rPr>
              <a:t>产品产量填报“三项原则”</a:t>
            </a:r>
            <a:endParaRPr lang="zh-CN" altLang="en-US" sz="2800" dirty="0" smtClean="0">
              <a:solidFill>
                <a:srgbClr val="336699"/>
              </a:solidFill>
              <a:latin typeface="微软雅黑" pitchFamily="34" charset="-122"/>
              <a:sym typeface="+mn-ea"/>
            </a:endParaRPr>
          </a:p>
        </p:txBody>
      </p:sp>
      <p:grpSp>
        <p:nvGrpSpPr>
          <p:cNvPr id="14" name="组合 13"/>
          <p:cNvGrpSpPr/>
          <p:nvPr/>
        </p:nvGrpSpPr>
        <p:grpSpPr>
          <a:xfrm>
            <a:off x="615655" y="1865534"/>
            <a:ext cx="5084967" cy="1885100"/>
            <a:chOff x="0" y="1"/>
            <a:chExt cx="5084967" cy="1885100"/>
          </a:xfrm>
        </p:grpSpPr>
        <p:sp>
          <p:nvSpPr>
            <p:cNvPr id="15" name="圆角矩形 14"/>
            <p:cNvSpPr/>
            <p:nvPr/>
          </p:nvSpPr>
          <p:spPr>
            <a:xfrm>
              <a:off x="0" y="1"/>
              <a:ext cx="5084967" cy="1885100"/>
            </a:xfrm>
            <a:prstGeom prst="roundRect">
              <a:avLst>
                <a:gd name="adj" fmla="val 10000"/>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圆角矩形 4"/>
            <p:cNvSpPr/>
            <p:nvPr/>
          </p:nvSpPr>
          <p:spPr>
            <a:xfrm>
              <a:off x="41410" y="41411"/>
              <a:ext cx="3476657" cy="13310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t" anchorCtr="false">
              <a:noAutofit/>
            </a:bodyPr>
            <a:p>
              <a:pPr marL="171450" lvl="1" indent="-171450" defTabSz="711200">
                <a:lnSpc>
                  <a:spcPct val="90000"/>
                </a:lnSpc>
                <a:spcBef>
                  <a:spcPct val="0"/>
                </a:spcBef>
                <a:spcAft>
                  <a:spcPct val="15000"/>
                </a:spcAft>
                <a:buFontTx/>
                <a:buChar char="•"/>
              </a:pPr>
              <a:r>
                <a:rPr lang="zh-CN" altLang="en-US" sz="1400" dirty="0" smtClean="0">
                  <a:solidFill>
                    <a:prstClr val="black">
                      <a:hueOff val="0"/>
                      <a:satOff val="0"/>
                      <a:lumOff val="0"/>
                      <a:alphaOff val="0"/>
                    </a:prstClr>
                  </a:solidFill>
                  <a:latin typeface="微软雅黑" pitchFamily="34" charset="-122"/>
                  <a:ea typeface="微软雅黑" pitchFamily="34" charset="-122"/>
                </a:rPr>
                <a:t>产品必须符合规定的质量标准或订货合同规定的技术条件，才可统计生产量。</a:t>
              </a:r>
              <a:endParaRPr lang="en-US" altLang="zh-CN" sz="1400" dirty="0" smtClean="0">
                <a:solidFill>
                  <a:prstClr val="black">
                    <a:hueOff val="0"/>
                    <a:satOff val="0"/>
                    <a:lumOff val="0"/>
                    <a:alphaOff val="0"/>
                  </a:prstClr>
                </a:solidFill>
                <a:latin typeface="微软雅黑" pitchFamily="34" charset="-122"/>
                <a:ea typeface="微软雅黑" pitchFamily="34" charset="-122"/>
              </a:endParaRPr>
            </a:p>
            <a:p>
              <a:pPr marL="171450" lvl="1" indent="-171450" defTabSz="711200">
                <a:lnSpc>
                  <a:spcPct val="90000"/>
                </a:lnSpc>
                <a:spcBef>
                  <a:spcPct val="0"/>
                </a:spcBef>
                <a:spcAft>
                  <a:spcPct val="15000"/>
                </a:spcAft>
                <a:buFontTx/>
                <a:buChar char="•"/>
              </a:pPr>
              <a:r>
                <a:rPr lang="zh-CN" altLang="en-US" sz="1400" dirty="0" smtClean="0">
                  <a:solidFill>
                    <a:prstClr val="black">
                      <a:hueOff val="0"/>
                      <a:satOff val="0"/>
                      <a:lumOff val="0"/>
                      <a:alphaOff val="0"/>
                    </a:prstClr>
                  </a:solidFill>
                  <a:latin typeface="微软雅黑" pitchFamily="34" charset="-122"/>
                  <a:ea typeface="微软雅黑" pitchFamily="34" charset="-122"/>
                </a:rPr>
                <a:t>工业产品质量标准一律按国家标准或部颁标准执行。没有国家标准或部颁标准的产品，应按企业主管机关的标准或订货合同规定的技术条件执行，不得擅自更改标准或降低标准。</a:t>
              </a:r>
              <a:endParaRPr lang="en-US" altLang="zh-CN" sz="1400" dirty="0" smtClean="0">
                <a:solidFill>
                  <a:prstClr val="black">
                    <a:hueOff val="0"/>
                    <a:satOff val="0"/>
                    <a:lumOff val="0"/>
                    <a:alphaOff val="0"/>
                  </a:prstClr>
                </a:solidFill>
                <a:latin typeface="微软雅黑" pitchFamily="34" charset="-122"/>
                <a:ea typeface="微软雅黑" pitchFamily="34" charset="-122"/>
              </a:endParaRPr>
            </a:p>
            <a:p>
              <a:pPr marL="171450" lvl="1" indent="-171450" defTabSz="711200">
                <a:lnSpc>
                  <a:spcPct val="90000"/>
                </a:lnSpc>
                <a:spcBef>
                  <a:spcPct val="0"/>
                </a:spcBef>
                <a:spcAft>
                  <a:spcPct val="15000"/>
                </a:spcAft>
                <a:buFontTx/>
                <a:buChar char="•"/>
              </a:pPr>
              <a:r>
                <a:rPr lang="zh-CN" altLang="en-US" sz="1400" dirty="0" smtClean="0">
                  <a:solidFill>
                    <a:prstClr val="black">
                      <a:hueOff val="0"/>
                      <a:satOff val="0"/>
                      <a:lumOff val="0"/>
                      <a:alphaOff val="0"/>
                    </a:prstClr>
                  </a:solidFill>
                  <a:latin typeface="微软雅黑" pitchFamily="34" charset="-122"/>
                  <a:ea typeface="微软雅黑" pitchFamily="34" charset="-122"/>
                </a:rPr>
                <a:t>不合格的产品不能统计生产量。</a:t>
              </a:r>
              <a:endParaRPr lang="zh-CN" altLang="en-US" sz="1400" dirty="0">
                <a:solidFill>
                  <a:prstClr val="black">
                    <a:hueOff val="0"/>
                    <a:satOff val="0"/>
                    <a:lumOff val="0"/>
                    <a:alphaOff val="0"/>
                  </a:prstClr>
                </a:solidFill>
                <a:latin typeface="微软雅黑" pitchFamily="34" charset="-122"/>
                <a:ea typeface="微软雅黑" pitchFamily="34" charset="-122"/>
              </a:endParaRPr>
            </a:p>
          </p:txBody>
        </p:sp>
      </p:grpSp>
      <p:grpSp>
        <p:nvGrpSpPr>
          <p:cNvPr id="20" name="组合 19"/>
          <p:cNvGrpSpPr/>
          <p:nvPr/>
        </p:nvGrpSpPr>
        <p:grpSpPr>
          <a:xfrm>
            <a:off x="3356162" y="4686548"/>
            <a:ext cx="5290440" cy="2573397"/>
            <a:chOff x="5589865" y="-1225"/>
            <a:chExt cx="5290440" cy="2573397"/>
          </a:xfrm>
        </p:grpSpPr>
        <p:sp>
          <p:nvSpPr>
            <p:cNvPr id="21" name="圆角矩形 20"/>
            <p:cNvSpPr/>
            <p:nvPr/>
          </p:nvSpPr>
          <p:spPr>
            <a:xfrm>
              <a:off x="5589865" y="-1225"/>
              <a:ext cx="5169870" cy="1967560"/>
            </a:xfrm>
            <a:prstGeom prst="roundRect">
              <a:avLst>
                <a:gd name="adj" fmla="val 10000"/>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圆角矩形 4"/>
            <p:cNvSpPr/>
            <p:nvPr/>
          </p:nvSpPr>
          <p:spPr>
            <a:xfrm>
              <a:off x="5641674" y="1182944"/>
              <a:ext cx="5238631" cy="13892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false">
              <a:noAutofit/>
            </a:bodyPr>
            <a:p>
              <a:r>
                <a:rPr lang="zh-CN" altLang="en-US" sz="1400" dirty="0" smtClean="0">
                  <a:solidFill>
                    <a:prstClr val="black">
                      <a:hueOff val="0"/>
                      <a:satOff val="0"/>
                      <a:lumOff val="0"/>
                      <a:alphaOff val="0"/>
                    </a:prstClr>
                  </a:solidFill>
                  <a:latin typeface="微软雅黑" pitchFamily="34" charset="-122"/>
                  <a:ea typeface="微软雅黑" pitchFamily="34" charset="-122"/>
                </a:rPr>
                <a:t>企业应配备必要的计量设备，对产量进行实际度量，不得随意估算，对确有困难不得不推算的某些产品，一定要按照主管部门规定的推算方法计算。</a:t>
              </a:r>
              <a:endParaRPr lang="zh-CN" altLang="en-US" sz="1400" dirty="0">
                <a:solidFill>
                  <a:prstClr val="black">
                    <a:hueOff val="0"/>
                    <a:satOff val="0"/>
                    <a:lumOff val="0"/>
                    <a:alphaOff val="0"/>
                  </a:prstClr>
                </a:solidFill>
                <a:latin typeface="微软雅黑" pitchFamily="34" charset="-122"/>
                <a:ea typeface="微软雅黑" pitchFamily="34" charset="-122"/>
              </a:endParaRPr>
            </a:p>
          </p:txBody>
        </p:sp>
      </p:grpSp>
      <p:grpSp>
        <p:nvGrpSpPr>
          <p:cNvPr id="17" name="组合 16"/>
          <p:cNvGrpSpPr/>
          <p:nvPr/>
        </p:nvGrpSpPr>
        <p:grpSpPr>
          <a:xfrm>
            <a:off x="6327775" y="1824355"/>
            <a:ext cx="5472430" cy="1967865"/>
            <a:chOff x="5589865" y="-1225"/>
            <a:chExt cx="5257643" cy="1967560"/>
          </a:xfrm>
        </p:grpSpPr>
        <p:sp>
          <p:nvSpPr>
            <p:cNvPr id="18" name="圆角矩形 17"/>
            <p:cNvSpPr/>
            <p:nvPr/>
          </p:nvSpPr>
          <p:spPr>
            <a:xfrm>
              <a:off x="5589865" y="-1225"/>
              <a:ext cx="5169870" cy="1967560"/>
            </a:xfrm>
            <a:prstGeom prst="roundRect">
              <a:avLst>
                <a:gd name="adj" fmla="val 10000"/>
              </a:avLst>
            </a:prstGeom>
            <a:ln>
              <a:no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圆角矩形 4"/>
            <p:cNvSpPr/>
            <p:nvPr/>
          </p:nvSpPr>
          <p:spPr>
            <a:xfrm>
              <a:off x="7351506" y="41996"/>
              <a:ext cx="3496002" cy="138922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t" anchorCtr="false">
              <a:noAutofit/>
            </a:bodyPr>
            <a:p>
              <a:pPr marL="114300" lvl="1" indent="-114300" defTabSz="622300">
                <a:lnSpc>
                  <a:spcPct val="90000"/>
                </a:lnSpc>
                <a:spcBef>
                  <a:spcPct val="0"/>
                </a:spcBef>
                <a:spcAft>
                  <a:spcPct val="15000"/>
                </a:spcAft>
                <a:buFontTx/>
                <a:buChar char="•"/>
              </a:pPr>
              <a:r>
                <a:rPr lang="zh-CN" altLang="en-US" sz="1400" dirty="0" smtClean="0">
                  <a:solidFill>
                    <a:prstClr val="black">
                      <a:hueOff val="0"/>
                      <a:satOff val="0"/>
                      <a:lumOff val="0"/>
                      <a:alphaOff val="0"/>
                    </a:prstClr>
                  </a:solidFill>
                  <a:latin typeface="微软雅黑" pitchFamily="34" charset="-122"/>
                  <a:ea typeface="微软雅黑" pitchFamily="34" charset="-122"/>
                </a:rPr>
                <a:t>凡是报告期生产的产品都应该计算在内，即截止报告期最后一天检验合格并办理入库手续的产品，其中规定要求包装的产品必须包装好才能计算其生产量。</a:t>
              </a:r>
              <a:endParaRPr lang="en-US" altLang="zh-CN" sz="1400" dirty="0" smtClean="0">
                <a:solidFill>
                  <a:prstClr val="black">
                    <a:hueOff val="0"/>
                    <a:satOff val="0"/>
                    <a:lumOff val="0"/>
                    <a:alphaOff val="0"/>
                  </a:prstClr>
                </a:solidFill>
                <a:latin typeface="微软雅黑" pitchFamily="34" charset="-122"/>
                <a:ea typeface="微软雅黑" pitchFamily="34" charset="-122"/>
              </a:endParaRPr>
            </a:p>
            <a:p>
              <a:pPr marL="114300" lvl="1" indent="-114300" defTabSz="622300">
                <a:lnSpc>
                  <a:spcPct val="90000"/>
                </a:lnSpc>
                <a:spcBef>
                  <a:spcPct val="0"/>
                </a:spcBef>
                <a:spcAft>
                  <a:spcPct val="15000"/>
                </a:spcAft>
                <a:buFontTx/>
                <a:buChar char="•"/>
              </a:pPr>
              <a:r>
                <a:rPr lang="zh-CN" altLang="en-US" sz="1400" dirty="0" smtClean="0">
                  <a:solidFill>
                    <a:prstClr val="black">
                      <a:hueOff val="0"/>
                      <a:satOff val="0"/>
                      <a:lumOff val="0"/>
                      <a:alphaOff val="0"/>
                    </a:prstClr>
                  </a:solidFill>
                  <a:latin typeface="微软雅黑" pitchFamily="34" charset="-122"/>
                  <a:ea typeface="微软雅黑" pitchFamily="34" charset="-122"/>
                </a:rPr>
                <a:t>至于报告期最后哪一天以哪一个班次作为截止计算产量的班次则由企业主管机关规定，并应与会计核算的核算时间一致。结算时间一经确定，就要严格执行，不得随意提前或移后。</a:t>
              </a:r>
              <a:endParaRPr lang="zh-CN" altLang="en-US" sz="1400" dirty="0">
                <a:solidFill>
                  <a:prstClr val="black">
                    <a:hueOff val="0"/>
                    <a:satOff val="0"/>
                    <a:lumOff val="0"/>
                    <a:alphaOff val="0"/>
                  </a:prstClr>
                </a:solidFill>
                <a:latin typeface="微软雅黑" pitchFamily="34" charset="-122"/>
                <a:ea typeface="微软雅黑" pitchFamily="34" charset="-122"/>
              </a:endParaRPr>
            </a:p>
          </p:txBody>
        </p:sp>
      </p:grpSp>
      <p:graphicFrame>
        <p:nvGraphicFramePr>
          <p:cNvPr id="11" name="图示 10"/>
          <p:cNvGraphicFramePr/>
          <p:nvPr/>
        </p:nvGraphicFramePr>
        <p:xfrm>
          <a:off x="2546905" y="1539250"/>
          <a:ext cx="6960765" cy="4576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96595" y="1347470"/>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1.工业总产值、主要产品产量及产值B704-1</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1915" y="2359660"/>
            <a:ext cx="9824085" cy="327914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其他填报原则：</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cs typeface="+mn-cs"/>
                <a:sym typeface="+mn-ea"/>
              </a:rPr>
              <a:t>  </a:t>
            </a:r>
            <a:r>
              <a:rPr lang="zh-CN" altLang="en-US" sz="2800" noProof="1" dirty="0" smtClean="0">
                <a:solidFill>
                  <a:srgbClr val="336699"/>
                </a:solidFill>
                <a:latin typeface="微软雅黑" pitchFamily="34" charset="-122"/>
                <a:ea typeface="微软雅黑" pitchFamily="34" charset="-122"/>
                <a:cs typeface="+mn-cs"/>
                <a:sym typeface="+mn-ea"/>
              </a:rPr>
              <a:t>如果企业若已报送2022年12月月报规模以上工业《工业产销总值及主要产品产量》B204-1表，则将</a:t>
            </a:r>
            <a:r>
              <a:rPr lang="en-US" altLang="zh-CN" sz="2800" noProof="1" dirty="0" smtClean="0">
                <a:solidFill>
                  <a:srgbClr val="336699"/>
                </a:solidFill>
                <a:latin typeface="微软雅黑" pitchFamily="34" charset="-122"/>
                <a:ea typeface="微软雅黑" pitchFamily="34" charset="-122"/>
                <a:cs typeface="+mn-cs"/>
                <a:sym typeface="+mn-ea"/>
              </a:rPr>
              <a:t>B204-1</a:t>
            </a:r>
            <a:r>
              <a:rPr lang="zh-CN" altLang="en-US" sz="2800" noProof="1" dirty="0" smtClean="0">
                <a:solidFill>
                  <a:srgbClr val="336699"/>
                </a:solidFill>
                <a:latin typeface="微软雅黑" pitchFamily="34" charset="-122"/>
                <a:ea typeface="微软雅黑" pitchFamily="34" charset="-122"/>
                <a:cs typeface="+mn-cs"/>
                <a:sym typeface="+mn-ea"/>
              </a:rPr>
              <a:t>表中的“工业总产值”“工业销售产值”“出口交货值”预置到</a:t>
            </a:r>
            <a:r>
              <a:rPr lang="en-US" altLang="zh-CN" sz="2800" noProof="1" dirty="0" smtClean="0">
                <a:solidFill>
                  <a:srgbClr val="336699"/>
                </a:solidFill>
                <a:latin typeface="微软雅黑" pitchFamily="34" charset="-122"/>
                <a:ea typeface="微软雅黑" pitchFamily="34" charset="-122"/>
                <a:cs typeface="+mn-cs"/>
                <a:sym typeface="+mn-ea"/>
              </a:rPr>
              <a:t>B704-1</a:t>
            </a:r>
            <a:r>
              <a:rPr lang="zh-CN" altLang="en-US" sz="2800" noProof="1" dirty="0" smtClean="0">
                <a:solidFill>
                  <a:srgbClr val="336699"/>
                </a:solidFill>
                <a:latin typeface="微软雅黑" pitchFamily="34" charset="-122"/>
                <a:ea typeface="微软雅黑" pitchFamily="34" charset="-122"/>
                <a:cs typeface="+mn-cs"/>
                <a:sym typeface="+mn-ea"/>
              </a:rPr>
              <a:t>表中对应位置，并处于可修改状态（为防止数据漏填，产品产量相关数据不进行预置）。</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555625" y="88011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536575" y="96710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2.规模以上工业财务状况</a:t>
            </a:r>
            <a:endParaRPr lang="en-US" sz="2400" b="1" dirty="0">
              <a:solidFill>
                <a:schemeClr val="bg1"/>
              </a:solidFill>
              <a:latin typeface="Arial" panose="02080604020202020204" pitchFamily="34" charset="0"/>
              <a:ea typeface="微软雅黑" pitchFamily="34" charset="-122"/>
            </a:endParaRPr>
          </a:p>
          <a:p>
            <a:pPr algn="ctr"/>
            <a:r>
              <a:rPr lang="en-US" sz="2400" b="1" dirty="0">
                <a:solidFill>
                  <a:schemeClr val="bg1"/>
                </a:solidFill>
                <a:latin typeface="Arial" panose="02080604020202020204" pitchFamily="34" charset="0"/>
                <a:ea typeface="微软雅黑" pitchFamily="34" charset="-122"/>
              </a:rPr>
              <a:t>（成本费用）B703</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13460" y="2058670"/>
            <a:ext cx="10460355" cy="408495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itchFamily="34" charset="-122"/>
                <a:ea typeface="微软雅黑" pitchFamily="34" charset="-122"/>
                <a:cs typeface="+mn-cs"/>
                <a:sym typeface="+mn-ea"/>
              </a:rPr>
              <a:t>统计范围：综合试点辖区内规模以上工业法人单位和规模以上工业个体经营户。</a:t>
            </a:r>
            <a:endParaRPr lang="zh-CN" altLang="en-US" sz="2200" noProof="1" dirty="0" smtClean="0">
              <a:solidFill>
                <a:srgbClr val="336699"/>
              </a:solidFill>
              <a:latin typeface="微软雅黑" pitchFamily="34" charset="-122"/>
              <a:ea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itchFamily="34" charset="-122"/>
                <a:ea typeface="微软雅黑" pitchFamily="34" charset="-122"/>
                <a:cs typeface="+mn-cs"/>
                <a:sym typeface="+mn-ea"/>
              </a:rPr>
              <a:t>报送日期及方式：</a:t>
            </a:r>
            <a:r>
              <a:rPr lang="en-US" altLang="zh-CN" sz="2200" noProof="1" dirty="0" smtClean="0">
                <a:solidFill>
                  <a:srgbClr val="336699"/>
                </a:solidFill>
                <a:latin typeface="微软雅黑" pitchFamily="34" charset="-122"/>
                <a:ea typeface="微软雅黑" pitchFamily="34" charset="-122"/>
                <a:cs typeface="+mn-cs"/>
                <a:sym typeface="+mn-ea"/>
              </a:rPr>
              <a:t>2023</a:t>
            </a:r>
            <a:r>
              <a:rPr lang="zh-CN" altLang="en-US" sz="2200" noProof="1" dirty="0" smtClean="0">
                <a:solidFill>
                  <a:srgbClr val="336699"/>
                </a:solidFill>
                <a:latin typeface="微软雅黑" pitchFamily="34" charset="-122"/>
                <a:ea typeface="微软雅黑" pitchFamily="34" charset="-122"/>
                <a:cs typeface="+mn-cs"/>
                <a:sym typeface="+mn-ea"/>
              </a:rPr>
              <a:t>年</a:t>
            </a:r>
            <a:r>
              <a:rPr lang="en-US" altLang="zh-CN" sz="2200" noProof="1" dirty="0" smtClean="0">
                <a:solidFill>
                  <a:srgbClr val="336699"/>
                </a:solidFill>
                <a:latin typeface="微软雅黑" pitchFamily="34" charset="-122"/>
                <a:ea typeface="微软雅黑" pitchFamily="34" charset="-122"/>
                <a:cs typeface="+mn-cs"/>
                <a:sym typeface="+mn-ea"/>
              </a:rPr>
              <a:t>5</a:t>
            </a:r>
            <a:r>
              <a:rPr lang="zh-CN" altLang="en-US" sz="2200" noProof="1" dirty="0" smtClean="0">
                <a:solidFill>
                  <a:srgbClr val="336699"/>
                </a:solidFill>
                <a:latin typeface="微软雅黑" pitchFamily="34" charset="-122"/>
                <a:ea typeface="微软雅黑" pitchFamily="34" charset="-122"/>
                <a:cs typeface="+mn-cs"/>
                <a:sym typeface="+mn-ea"/>
              </a:rPr>
              <a:t>月</a:t>
            </a:r>
            <a:r>
              <a:rPr lang="en-US" altLang="zh-CN" sz="2200" noProof="1" dirty="0" smtClean="0">
                <a:solidFill>
                  <a:srgbClr val="336699"/>
                </a:solidFill>
                <a:latin typeface="微软雅黑" pitchFamily="34" charset="-122"/>
                <a:ea typeface="微软雅黑" pitchFamily="34" charset="-122"/>
                <a:cs typeface="+mn-cs"/>
                <a:sym typeface="+mn-ea"/>
              </a:rPr>
              <a:t>15</a:t>
            </a:r>
            <a:r>
              <a:rPr lang="zh-CN" altLang="en-US" sz="2200" noProof="1" dirty="0" smtClean="0">
                <a:solidFill>
                  <a:srgbClr val="336699"/>
                </a:solidFill>
                <a:latin typeface="微软雅黑" pitchFamily="34" charset="-122"/>
                <a:ea typeface="微软雅黑" pitchFamily="34" charset="-122"/>
                <a:cs typeface="+mn-cs"/>
                <a:sym typeface="+mn-ea"/>
              </a:rPr>
              <a:t>日</a:t>
            </a:r>
            <a:r>
              <a:rPr lang="en-US" altLang="zh-CN" sz="2200" noProof="1" dirty="0" smtClean="0">
                <a:solidFill>
                  <a:srgbClr val="336699"/>
                </a:solidFill>
                <a:latin typeface="微软雅黑" pitchFamily="34" charset="-122"/>
                <a:ea typeface="微软雅黑" pitchFamily="34" charset="-122"/>
                <a:cs typeface="+mn-cs"/>
                <a:sym typeface="+mn-ea"/>
              </a:rPr>
              <a:t>24</a:t>
            </a:r>
            <a:r>
              <a:rPr lang="zh-CN" altLang="en-US" sz="2200" noProof="1" dirty="0" smtClean="0">
                <a:solidFill>
                  <a:srgbClr val="336699"/>
                </a:solidFill>
                <a:latin typeface="微软雅黑" pitchFamily="34" charset="-122"/>
                <a:ea typeface="微软雅黑" pitchFamily="34" charset="-122"/>
                <a:cs typeface="+mn-cs"/>
                <a:sym typeface="+mn-ea"/>
              </a:rPr>
              <a:t>时前网上填报。</a:t>
            </a:r>
            <a:endParaRPr lang="zh-CN" altLang="en-US" sz="22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200" noProof="1" dirty="0" smtClean="0">
                <a:solidFill>
                  <a:srgbClr val="336699"/>
                </a:solidFill>
                <a:latin typeface="微软雅黑" pitchFamily="34" charset="-122"/>
                <a:ea typeface="微软雅黑" pitchFamily="34" charset="-122"/>
                <a:sym typeface="+mn-ea"/>
              </a:rPr>
              <a:t>报表变化：共计89个指标，</a:t>
            </a:r>
            <a:r>
              <a:rPr lang="zh-CN" altLang="en-US" sz="2200" dirty="0" smtClean="0">
                <a:solidFill>
                  <a:srgbClr val="336699"/>
                </a:solidFill>
                <a:latin typeface="微软雅黑" pitchFamily="34" charset="-122"/>
                <a:sym typeface="+mn-ea"/>
              </a:rPr>
              <a:t>较改革前的四经普明显减少了中间投入类指标，</a:t>
            </a:r>
            <a:r>
              <a:rPr lang="zh-CN" altLang="en-US" sz="2200" noProof="1" dirty="0" smtClean="0">
                <a:solidFill>
                  <a:srgbClr val="336699"/>
                </a:solidFill>
                <a:latin typeface="微软雅黑" pitchFamily="34" charset="-122"/>
                <a:ea typeface="微软雅黑" pitchFamily="34" charset="-122"/>
                <a:sym typeface="+mn-ea"/>
              </a:rPr>
              <a:t>较</a:t>
            </a:r>
            <a:r>
              <a:rPr lang="en-US" altLang="zh-CN" sz="2200" noProof="1" dirty="0" smtClean="0">
                <a:solidFill>
                  <a:srgbClr val="336699"/>
                </a:solidFill>
                <a:latin typeface="微软雅黑" pitchFamily="34" charset="-122"/>
                <a:ea typeface="微软雅黑" pitchFamily="34" charset="-122"/>
                <a:sym typeface="+mn-ea"/>
              </a:rPr>
              <a:t>2022</a:t>
            </a:r>
            <a:r>
              <a:rPr lang="zh-CN" altLang="en-US" sz="2200" noProof="1" dirty="0" smtClean="0">
                <a:solidFill>
                  <a:srgbClr val="336699"/>
                </a:solidFill>
                <a:latin typeface="微软雅黑" pitchFamily="34" charset="-122"/>
                <a:ea typeface="微软雅黑" pitchFamily="34" charset="-122"/>
                <a:sym typeface="+mn-ea"/>
              </a:rPr>
              <a:t>年报增加了</a:t>
            </a:r>
            <a:r>
              <a:rPr lang="en-US" altLang="zh-CN" sz="2200" noProof="1" dirty="0" smtClean="0">
                <a:solidFill>
                  <a:srgbClr val="336699"/>
                </a:solidFill>
                <a:latin typeface="微软雅黑" pitchFamily="34" charset="-122"/>
                <a:ea typeface="微软雅黑" pitchFamily="34" charset="-122"/>
                <a:sym typeface="+mn-ea"/>
              </a:rPr>
              <a:t>14</a:t>
            </a:r>
            <a:r>
              <a:rPr lang="zh-CN" altLang="en-US" sz="2200" noProof="1" dirty="0" smtClean="0">
                <a:solidFill>
                  <a:srgbClr val="336699"/>
                </a:solidFill>
                <a:latin typeface="微软雅黑" pitchFamily="34" charset="-122"/>
                <a:ea typeface="微软雅黑" pitchFamily="34" charset="-122"/>
                <a:sym typeface="+mn-ea"/>
              </a:rPr>
              <a:t>个指标（均为资产负债类指标，为满足国民经济核算需要），</a:t>
            </a:r>
            <a:r>
              <a:rPr lang="zh-CN" altLang="en-US" sz="2200" dirty="0" smtClean="0">
                <a:solidFill>
                  <a:srgbClr val="336699"/>
                </a:solidFill>
                <a:latin typeface="微软雅黑" pitchFamily="34" charset="-122"/>
                <a:sym typeface="+mn-ea"/>
              </a:rPr>
              <a:t>增加的指标中：</a:t>
            </a:r>
            <a:endParaRPr lang="en-US" altLang="zh-CN" sz="2200" dirty="0" smtClean="0">
              <a:solidFill>
                <a:srgbClr val="336699"/>
              </a:solidFill>
              <a:latin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200" dirty="0" smtClean="0">
                <a:solidFill>
                  <a:srgbClr val="336699"/>
                </a:solidFill>
                <a:latin typeface="微软雅黑" pitchFamily="34" charset="-122"/>
                <a:sym typeface="+mn-ea"/>
              </a:rPr>
              <a:t>  </a:t>
            </a:r>
            <a:r>
              <a:rPr lang="zh-CN" altLang="en-US" sz="2200" dirty="0" smtClean="0">
                <a:solidFill>
                  <a:srgbClr val="336699"/>
                </a:solidFill>
                <a:latin typeface="微软雅黑" pitchFamily="34" charset="-122"/>
                <a:sym typeface="+mn-ea"/>
              </a:rPr>
              <a:t>（</a:t>
            </a:r>
            <a:r>
              <a:rPr lang="en-US" altLang="zh-CN" sz="2200" dirty="0" smtClean="0">
                <a:solidFill>
                  <a:srgbClr val="336699"/>
                </a:solidFill>
                <a:latin typeface="微软雅黑" pitchFamily="34" charset="-122"/>
                <a:sym typeface="+mn-ea"/>
              </a:rPr>
              <a:t>1</a:t>
            </a:r>
            <a:r>
              <a:rPr lang="zh-CN" altLang="en-US" sz="2200" dirty="0" smtClean="0">
                <a:solidFill>
                  <a:srgbClr val="336699"/>
                </a:solidFill>
                <a:latin typeface="微软雅黑" pitchFamily="34" charset="-122"/>
                <a:sym typeface="+mn-ea"/>
              </a:rPr>
              <a:t>）四经普已有指标：长期应收款、投资性房地产、固定资产净值、软件使用权、商誉。</a:t>
            </a:r>
            <a:endParaRPr lang="zh-CN" altLang="en-US" sz="22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zh-CN" altLang="en-US" sz="2200" dirty="0" smtClean="0">
                <a:solidFill>
                  <a:srgbClr val="336699"/>
                </a:solidFill>
                <a:latin typeface="微软雅黑" pitchFamily="34" charset="-122"/>
                <a:sym typeface="+mn-ea"/>
              </a:rPr>
              <a:t> </a:t>
            </a:r>
            <a:r>
              <a:rPr lang="en-US" altLang="zh-CN" sz="2200" dirty="0" smtClean="0">
                <a:solidFill>
                  <a:srgbClr val="336699"/>
                </a:solidFill>
                <a:latin typeface="微软雅黑" pitchFamily="34" charset="-122"/>
                <a:sym typeface="+mn-ea"/>
              </a:rPr>
              <a:t> </a:t>
            </a:r>
            <a:r>
              <a:rPr lang="zh-CN" altLang="en-US" sz="2200" dirty="0" smtClean="0">
                <a:solidFill>
                  <a:srgbClr val="336699"/>
                </a:solidFill>
                <a:latin typeface="微软雅黑" pitchFamily="34" charset="-122"/>
                <a:sym typeface="+mn-ea"/>
              </a:rPr>
              <a:t>（</a:t>
            </a:r>
            <a:r>
              <a:rPr lang="en-US" altLang="zh-CN" sz="2200" dirty="0" smtClean="0">
                <a:solidFill>
                  <a:srgbClr val="336699"/>
                </a:solidFill>
                <a:latin typeface="微软雅黑" pitchFamily="34" charset="-122"/>
                <a:sym typeface="+mn-ea"/>
              </a:rPr>
              <a:t>2</a:t>
            </a:r>
            <a:r>
              <a:rPr lang="zh-CN" altLang="en-US" sz="2200" dirty="0" smtClean="0">
                <a:solidFill>
                  <a:srgbClr val="336699"/>
                </a:solidFill>
                <a:latin typeface="微软雅黑" pitchFamily="34" charset="-122"/>
                <a:sym typeface="+mn-ea"/>
              </a:rPr>
              <a:t>）全新指标：预付账款、预收账款、长期应付款、</a:t>
            </a:r>
            <a:r>
              <a:rPr lang="zh-CN" altLang="en-US" sz="2200" dirty="0" smtClean="0">
                <a:solidFill>
                  <a:srgbClr val="00B050"/>
                </a:solidFill>
                <a:latin typeface="微软雅黑" pitchFamily="34" charset="-122"/>
                <a:sym typeface="+mn-ea"/>
              </a:rPr>
              <a:t>使用权资产原价、其中：房屋和构筑物、机器和设备、使用权资产累计折旧、其中：本年折旧、租赁负债</a:t>
            </a:r>
            <a:r>
              <a:rPr lang="zh-CN" altLang="en-US" sz="2200" dirty="0" smtClean="0">
                <a:solidFill>
                  <a:srgbClr val="336699"/>
                </a:solidFill>
                <a:latin typeface="微软雅黑" pitchFamily="34" charset="-122"/>
                <a:sym typeface="+mn-ea"/>
              </a:rPr>
              <a:t>。（财政部</a:t>
            </a:r>
            <a:r>
              <a:rPr lang="zh-CN" sz="2200" dirty="0" smtClean="0">
                <a:solidFill>
                  <a:srgbClr val="336699"/>
                </a:solidFill>
                <a:latin typeface="微软雅黑" pitchFamily="34" charset="-122"/>
                <a:sym typeface="+mn-ea"/>
              </a:rPr>
              <a:t>于</a:t>
            </a:r>
            <a:r>
              <a:rPr lang="en-US" altLang="zh-CN" sz="2200" dirty="0" smtClean="0">
                <a:solidFill>
                  <a:srgbClr val="336699"/>
                </a:solidFill>
                <a:latin typeface="微软雅黑" pitchFamily="34" charset="-122"/>
                <a:sym typeface="+mn-ea"/>
              </a:rPr>
              <a:t>2018</a:t>
            </a:r>
            <a:r>
              <a:rPr lang="zh-CN" altLang="en-US" sz="2200" dirty="0" smtClean="0">
                <a:solidFill>
                  <a:srgbClr val="336699"/>
                </a:solidFill>
                <a:latin typeface="微软雅黑" pitchFamily="34" charset="-122"/>
                <a:sym typeface="+mn-ea"/>
              </a:rPr>
              <a:t>年修订了《企业会计准则第</a:t>
            </a:r>
            <a:r>
              <a:rPr lang="en-US" altLang="zh-CN" sz="2200" dirty="0" smtClean="0">
                <a:solidFill>
                  <a:srgbClr val="336699"/>
                </a:solidFill>
                <a:latin typeface="微软雅黑" pitchFamily="34" charset="-122"/>
                <a:sym typeface="+mn-ea"/>
              </a:rPr>
              <a:t>21</a:t>
            </a:r>
            <a:r>
              <a:rPr lang="zh-CN" altLang="en-US" sz="2200" dirty="0" smtClean="0">
                <a:solidFill>
                  <a:srgbClr val="336699"/>
                </a:solidFill>
                <a:latin typeface="微软雅黑" pitchFamily="34" charset="-122"/>
                <a:sym typeface="+mn-ea"/>
              </a:rPr>
              <a:t>号—租赁》，规定从</a:t>
            </a:r>
            <a:r>
              <a:rPr lang="en-US" altLang="zh-CN" sz="2200" dirty="0" smtClean="0">
                <a:solidFill>
                  <a:srgbClr val="336699"/>
                </a:solidFill>
                <a:latin typeface="微软雅黑" pitchFamily="34" charset="-122"/>
                <a:sym typeface="+mn-ea"/>
              </a:rPr>
              <a:t>2021</a:t>
            </a:r>
            <a:r>
              <a:rPr lang="zh-CN" altLang="en-US" sz="2200" dirty="0" smtClean="0">
                <a:solidFill>
                  <a:srgbClr val="336699"/>
                </a:solidFill>
                <a:latin typeface="微软雅黑" pitchFamily="34" charset="-122"/>
                <a:sym typeface="+mn-ea"/>
              </a:rPr>
              <a:t>年起全面实施，相关指标依据修订后的租赁准则填报）</a:t>
            </a:r>
            <a:endParaRPr lang="zh-CN" altLang="en-US" sz="22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82625" y="106489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2.规模以上工业财务状况</a:t>
            </a:r>
            <a:endParaRPr lang="en-US" sz="2400" b="1" dirty="0">
              <a:solidFill>
                <a:schemeClr val="bg1"/>
              </a:solidFill>
              <a:latin typeface="Arial" panose="02080604020202020204" pitchFamily="34" charset="0"/>
              <a:ea typeface="微软雅黑" pitchFamily="34" charset="-122"/>
            </a:endParaRPr>
          </a:p>
          <a:p>
            <a:pPr algn="ctr"/>
            <a:r>
              <a:rPr lang="en-US" sz="2400" b="1" dirty="0">
                <a:solidFill>
                  <a:schemeClr val="bg1"/>
                </a:solidFill>
                <a:latin typeface="Arial" panose="02080604020202020204" pitchFamily="34" charset="0"/>
                <a:ea typeface="微软雅黑" pitchFamily="34" charset="-122"/>
              </a:rPr>
              <a:t>（成本费用）B703</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23340" y="2021840"/>
            <a:ext cx="9959340" cy="418338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cs typeface="+mn-cs"/>
                <a:sym typeface="+mn-ea"/>
              </a:rPr>
              <a:t>部分新增指标说明：</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336699"/>
                </a:solidFill>
                <a:latin typeface="微软雅黑" pitchFamily="34" charset="-122"/>
                <a:ea typeface="微软雅黑" pitchFamily="34" charset="-122"/>
                <a:cs typeface="+mn-cs"/>
                <a:sym typeface="+mn-ea"/>
              </a:rPr>
              <a:t> </a:t>
            </a:r>
            <a:r>
              <a:rPr lang="zh-CN" altLang="en-US" sz="2200" noProof="1" dirty="0" smtClean="0">
                <a:solidFill>
                  <a:srgbClr val="336699"/>
                </a:solidFill>
                <a:latin typeface="微软雅黑" pitchFamily="34" charset="-122"/>
                <a:ea typeface="微软雅黑" pitchFamily="34" charset="-122"/>
                <a:cs typeface="+mn-cs"/>
                <a:sym typeface="+mn-ea"/>
              </a:rPr>
              <a:t>（</a:t>
            </a:r>
            <a:r>
              <a:rPr lang="en-US" altLang="zh-CN" sz="2200" noProof="1" dirty="0" smtClean="0">
                <a:solidFill>
                  <a:srgbClr val="336699"/>
                </a:solidFill>
                <a:latin typeface="微软雅黑" pitchFamily="34" charset="-122"/>
                <a:ea typeface="微软雅黑" pitchFamily="34" charset="-122"/>
                <a:cs typeface="+mn-cs"/>
                <a:sym typeface="+mn-ea"/>
              </a:rPr>
              <a:t>1</a:t>
            </a:r>
            <a:r>
              <a:rPr lang="zh-CN" altLang="en-US" sz="2200" noProof="1" dirty="0" smtClean="0">
                <a:solidFill>
                  <a:srgbClr val="336699"/>
                </a:solidFill>
                <a:latin typeface="微软雅黑" pitchFamily="34" charset="-122"/>
                <a:ea typeface="微软雅黑" pitchFamily="34" charset="-122"/>
                <a:cs typeface="+mn-cs"/>
                <a:sym typeface="+mn-ea"/>
              </a:rPr>
              <a:t>）固定资产净值：固定资产净值</a:t>
            </a:r>
            <a:r>
              <a:rPr lang="en-US" altLang="zh-CN" sz="2200" noProof="1" dirty="0" smtClean="0">
                <a:solidFill>
                  <a:srgbClr val="336699"/>
                </a:solidFill>
                <a:latin typeface="微软雅黑" pitchFamily="34" charset="-122"/>
                <a:ea typeface="微软雅黑" pitchFamily="34" charset="-122"/>
                <a:cs typeface="+mn-cs"/>
                <a:sym typeface="+mn-ea"/>
              </a:rPr>
              <a:t>=</a:t>
            </a:r>
            <a:r>
              <a:rPr lang="zh-CN" altLang="en-US" sz="2200" noProof="1" dirty="0" smtClean="0">
                <a:solidFill>
                  <a:srgbClr val="336699"/>
                </a:solidFill>
                <a:latin typeface="微软雅黑" pitchFamily="34" charset="-122"/>
                <a:ea typeface="微软雅黑" pitchFamily="34" charset="-122"/>
                <a:cs typeface="+mn-cs"/>
                <a:sym typeface="+mn-ea"/>
              </a:rPr>
              <a:t>固定资产原价</a:t>
            </a:r>
            <a:r>
              <a:rPr lang="en-US" altLang="zh-CN" sz="2200" noProof="1" dirty="0" smtClean="0">
                <a:solidFill>
                  <a:srgbClr val="336699"/>
                </a:solidFill>
                <a:latin typeface="微软雅黑" pitchFamily="34" charset="-122"/>
                <a:ea typeface="微软雅黑" pitchFamily="34" charset="-122"/>
                <a:cs typeface="+mn-cs"/>
                <a:sym typeface="+mn-ea"/>
              </a:rPr>
              <a:t>-</a:t>
            </a:r>
            <a:r>
              <a:rPr lang="zh-CN" altLang="en-US" sz="2200" noProof="1" dirty="0" smtClean="0">
                <a:solidFill>
                  <a:srgbClr val="336699"/>
                </a:solidFill>
                <a:latin typeface="微软雅黑" pitchFamily="34" charset="-122"/>
                <a:ea typeface="微软雅黑" pitchFamily="34" charset="-122"/>
                <a:cs typeface="+mn-cs"/>
                <a:sym typeface="+mn-ea"/>
              </a:rPr>
              <a:t>固定资产累计折旧（注意与固定资产净额区分，固定资产净额</a:t>
            </a:r>
            <a:r>
              <a:rPr lang="en-US" altLang="zh-CN" sz="2200" noProof="1" dirty="0" smtClean="0">
                <a:solidFill>
                  <a:srgbClr val="336699"/>
                </a:solidFill>
                <a:latin typeface="微软雅黑" pitchFamily="34" charset="-122"/>
                <a:ea typeface="微软雅黑" pitchFamily="34" charset="-122"/>
                <a:cs typeface="+mn-cs"/>
                <a:sym typeface="+mn-ea"/>
              </a:rPr>
              <a:t>=</a:t>
            </a:r>
            <a:r>
              <a:rPr lang="zh-CN" altLang="en-US" sz="2200" noProof="1" dirty="0" smtClean="0">
                <a:solidFill>
                  <a:srgbClr val="336699"/>
                </a:solidFill>
                <a:latin typeface="微软雅黑" pitchFamily="34" charset="-122"/>
                <a:ea typeface="微软雅黑" pitchFamily="34" charset="-122"/>
                <a:cs typeface="+mn-cs"/>
                <a:sym typeface="+mn-ea"/>
              </a:rPr>
              <a:t>固定资产净值</a:t>
            </a:r>
            <a:r>
              <a:rPr lang="en-US" altLang="zh-CN" sz="2200" noProof="1" dirty="0" smtClean="0">
                <a:solidFill>
                  <a:srgbClr val="336699"/>
                </a:solidFill>
                <a:latin typeface="微软雅黑" pitchFamily="34" charset="-122"/>
                <a:ea typeface="微软雅黑" pitchFamily="34" charset="-122"/>
                <a:cs typeface="+mn-cs"/>
                <a:sym typeface="+mn-ea"/>
              </a:rPr>
              <a:t>-</a:t>
            </a:r>
            <a:r>
              <a:rPr lang="zh-CN" altLang="en-US" sz="2200" noProof="1" dirty="0" smtClean="0">
                <a:solidFill>
                  <a:srgbClr val="336699"/>
                </a:solidFill>
                <a:latin typeface="微软雅黑" pitchFamily="34" charset="-122"/>
                <a:ea typeface="微软雅黑" pitchFamily="34" charset="-122"/>
                <a:cs typeface="+mn-cs"/>
                <a:sym typeface="+mn-ea"/>
              </a:rPr>
              <a:t>固定资产减值准备）。</a:t>
            </a:r>
            <a:endParaRPr lang="zh-CN" altLang="en-US" sz="22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itchFamily="34" charset="-122"/>
                <a:ea typeface="微软雅黑" pitchFamily="34" charset="-122"/>
                <a:cs typeface="+mn-cs"/>
                <a:sym typeface="+mn-ea"/>
              </a:rPr>
              <a:t> </a:t>
            </a:r>
            <a:r>
              <a:rPr lang="zh-CN" altLang="en-US" sz="2200" noProof="1" dirty="0" smtClean="0">
                <a:solidFill>
                  <a:srgbClr val="336699"/>
                </a:solidFill>
                <a:latin typeface="微软雅黑" pitchFamily="34" charset="-122"/>
                <a:ea typeface="微软雅黑" pitchFamily="34" charset="-122"/>
                <a:cs typeface="+mn-cs"/>
                <a:sym typeface="+mn-ea"/>
              </a:rPr>
              <a:t>（</a:t>
            </a:r>
            <a:r>
              <a:rPr lang="en-US" altLang="zh-CN" sz="2200" noProof="1" dirty="0" smtClean="0">
                <a:solidFill>
                  <a:srgbClr val="336699"/>
                </a:solidFill>
                <a:latin typeface="微软雅黑" pitchFamily="34" charset="-122"/>
                <a:ea typeface="微软雅黑" pitchFamily="34" charset="-122"/>
                <a:cs typeface="+mn-cs"/>
                <a:sym typeface="+mn-ea"/>
              </a:rPr>
              <a:t>2</a:t>
            </a:r>
            <a:r>
              <a:rPr lang="zh-CN" altLang="en-US" sz="2200" noProof="1" dirty="0" smtClean="0">
                <a:solidFill>
                  <a:srgbClr val="336699"/>
                </a:solidFill>
                <a:latin typeface="微软雅黑" pitchFamily="34" charset="-122"/>
                <a:ea typeface="微软雅黑" pitchFamily="34" charset="-122"/>
                <a:cs typeface="+mn-cs"/>
                <a:sym typeface="+mn-ea"/>
              </a:rPr>
              <a:t>）</a:t>
            </a:r>
            <a:r>
              <a:rPr lang="zh-CN" altLang="en-US" sz="2200" dirty="0" smtClean="0">
                <a:solidFill>
                  <a:srgbClr val="336699"/>
                </a:solidFill>
                <a:latin typeface="微软雅黑" pitchFamily="34" charset="-122"/>
                <a:sym typeface="+mn-ea"/>
              </a:rPr>
              <a:t>长期股权投资：指企业长期持有，不准备随时出售，作为被投资企业的股东，按所持股份比例享有一定权益并承担相应责任的投资。</a:t>
            </a:r>
            <a:endParaRPr lang="en-US" altLang="zh-CN" sz="22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itchFamily="34" charset="-122"/>
                <a:ea typeface="微软雅黑" pitchFamily="34" charset="-122"/>
                <a:cs typeface="+mn-cs"/>
                <a:sym typeface="+mn-ea"/>
              </a:rPr>
              <a:t> </a:t>
            </a:r>
            <a:r>
              <a:rPr lang="zh-CN" altLang="en-US" sz="2200" noProof="1" dirty="0" smtClean="0">
                <a:solidFill>
                  <a:srgbClr val="336699"/>
                </a:solidFill>
                <a:latin typeface="微软雅黑" pitchFamily="34" charset="-122"/>
                <a:ea typeface="微软雅黑" pitchFamily="34" charset="-122"/>
                <a:cs typeface="+mn-cs"/>
                <a:sym typeface="+mn-ea"/>
              </a:rPr>
              <a:t>（</a:t>
            </a:r>
            <a:r>
              <a:rPr lang="en-US" altLang="zh-CN" sz="2200" noProof="1" dirty="0" smtClean="0">
                <a:solidFill>
                  <a:srgbClr val="336699"/>
                </a:solidFill>
                <a:latin typeface="微软雅黑" pitchFamily="34" charset="-122"/>
                <a:ea typeface="微软雅黑" pitchFamily="34" charset="-122"/>
                <a:cs typeface="+mn-cs"/>
                <a:sym typeface="+mn-ea"/>
              </a:rPr>
              <a:t>3</a:t>
            </a:r>
            <a:r>
              <a:rPr lang="zh-CN" altLang="en-US" sz="2200" noProof="1" dirty="0" smtClean="0">
                <a:solidFill>
                  <a:srgbClr val="336699"/>
                </a:solidFill>
                <a:latin typeface="微软雅黑" pitchFamily="34" charset="-122"/>
                <a:ea typeface="微软雅黑" pitchFamily="34" charset="-122"/>
                <a:cs typeface="+mn-cs"/>
                <a:sym typeface="+mn-ea"/>
              </a:rPr>
              <a:t>）使用权资产原价：使用权资产是</a:t>
            </a:r>
            <a:r>
              <a:rPr lang="en-US" altLang="zh-CN" sz="2200" noProof="1" dirty="0" smtClean="0">
                <a:solidFill>
                  <a:srgbClr val="336699"/>
                </a:solidFill>
                <a:latin typeface="微软雅黑" pitchFamily="34" charset="-122"/>
                <a:ea typeface="微软雅黑" pitchFamily="34" charset="-122"/>
                <a:cs typeface="+mn-cs"/>
                <a:sym typeface="+mn-ea"/>
              </a:rPr>
              <a:t>指在新租赁准则下，企业作为承租人可在租赁期内使用租赁资产的权利</a:t>
            </a:r>
            <a:r>
              <a:rPr lang="zh-CN" altLang="en-US" sz="2200" noProof="1" dirty="0" smtClean="0">
                <a:solidFill>
                  <a:srgbClr val="336699"/>
                </a:solidFill>
                <a:latin typeface="微软雅黑" pitchFamily="34" charset="-122"/>
                <a:ea typeface="微软雅黑" pitchFamily="34" charset="-122"/>
                <a:cs typeface="+mn-cs"/>
                <a:sym typeface="+mn-ea"/>
              </a:rPr>
              <a:t>，</a:t>
            </a:r>
            <a:r>
              <a:rPr lang="en-US" altLang="zh-CN" sz="2200" noProof="1" dirty="0" smtClean="0">
                <a:solidFill>
                  <a:srgbClr val="336699"/>
                </a:solidFill>
                <a:latin typeface="微软雅黑" pitchFamily="34" charset="-122"/>
                <a:ea typeface="微软雅黑" pitchFamily="34" charset="-122"/>
                <a:cs typeface="+mn-cs"/>
                <a:sym typeface="+mn-ea"/>
              </a:rPr>
              <a:t>使用权资产原价指承租人持有的使用权资产的原价</a:t>
            </a:r>
            <a:r>
              <a:rPr lang="zh-CN" altLang="en-US" sz="2200" noProof="1" dirty="0" smtClean="0">
                <a:solidFill>
                  <a:srgbClr val="336699"/>
                </a:solidFill>
                <a:latin typeface="微软雅黑" pitchFamily="34" charset="-122"/>
                <a:ea typeface="微软雅黑" pitchFamily="34" charset="-122"/>
                <a:cs typeface="+mn-cs"/>
                <a:sym typeface="+mn-ea"/>
              </a:rPr>
              <a:t>。</a:t>
            </a:r>
            <a:endParaRPr lang="en-US" altLang="zh-CN" sz="22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itchFamily="34" charset="-122"/>
                <a:ea typeface="微软雅黑" pitchFamily="34" charset="-122"/>
                <a:cs typeface="+mn-cs"/>
                <a:sym typeface="+mn-ea"/>
              </a:rPr>
              <a:t> </a:t>
            </a:r>
            <a:r>
              <a:rPr lang="zh-CN" altLang="en-US" sz="2200" noProof="1" dirty="0" smtClean="0">
                <a:solidFill>
                  <a:srgbClr val="336699"/>
                </a:solidFill>
                <a:latin typeface="微软雅黑" pitchFamily="34" charset="-122"/>
                <a:ea typeface="微软雅黑" pitchFamily="34" charset="-122"/>
                <a:cs typeface="+mn-cs"/>
                <a:sym typeface="+mn-ea"/>
              </a:rPr>
              <a:t>（</a:t>
            </a:r>
            <a:r>
              <a:rPr lang="en-US" altLang="zh-CN" sz="2200" noProof="1" dirty="0" smtClean="0">
                <a:solidFill>
                  <a:srgbClr val="336699"/>
                </a:solidFill>
                <a:latin typeface="微软雅黑" pitchFamily="34" charset="-122"/>
                <a:ea typeface="微软雅黑" pitchFamily="34" charset="-122"/>
                <a:cs typeface="+mn-cs"/>
                <a:sym typeface="+mn-ea"/>
              </a:rPr>
              <a:t>4</a:t>
            </a:r>
            <a:r>
              <a:rPr lang="zh-CN" altLang="en-US" sz="2200" noProof="1" dirty="0" smtClean="0">
                <a:solidFill>
                  <a:srgbClr val="336699"/>
                </a:solidFill>
                <a:latin typeface="微软雅黑" pitchFamily="34" charset="-122"/>
                <a:ea typeface="微软雅黑" pitchFamily="34" charset="-122"/>
                <a:cs typeface="+mn-cs"/>
                <a:sym typeface="+mn-ea"/>
              </a:rPr>
              <a:t>）租赁负债：指新租赁准则下，承租人在租入资产确认使用权资产的同时确认租赁负债。无论经营租赁还是融资租赁均要在资产负债表列示，等于按照租赁期开始日尚未支付的租赁付款额的现值。 </a:t>
            </a:r>
            <a:endParaRPr lang="en-US" altLang="zh-CN"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82625" y="106489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2.规模以上工业财务状况</a:t>
            </a:r>
            <a:endParaRPr lang="en-US" sz="2400" b="1" dirty="0">
              <a:solidFill>
                <a:schemeClr val="bg1"/>
              </a:solidFill>
              <a:latin typeface="Arial" panose="02080604020202020204" pitchFamily="34" charset="0"/>
              <a:ea typeface="微软雅黑" pitchFamily="34" charset="-122"/>
            </a:endParaRPr>
          </a:p>
          <a:p>
            <a:pPr algn="ctr"/>
            <a:r>
              <a:rPr lang="en-US" sz="2400" b="1" dirty="0">
                <a:solidFill>
                  <a:schemeClr val="bg1"/>
                </a:solidFill>
                <a:latin typeface="Arial" panose="02080604020202020204" pitchFamily="34" charset="0"/>
                <a:ea typeface="微软雅黑" pitchFamily="34" charset="-122"/>
              </a:rPr>
              <a:t>（成本费用）B703</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261745" y="2117090"/>
            <a:ext cx="9832340" cy="333438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cs typeface="+mn-cs"/>
                <a:sym typeface="+mn-ea"/>
              </a:rPr>
              <a:t>重要指标填报要求：</a:t>
            </a:r>
            <a:endParaRPr lang="zh-CN" altLang="en-US" sz="22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itchFamily="34" charset="-122"/>
                <a:ea typeface="微软雅黑" pitchFamily="34" charset="-122"/>
                <a:cs typeface="+mn-cs"/>
                <a:sym typeface="+mn-ea"/>
              </a:rPr>
              <a:t> </a:t>
            </a:r>
            <a:r>
              <a:rPr lang="zh-CN" altLang="en-US" sz="2400" noProof="1" dirty="0" smtClean="0">
                <a:solidFill>
                  <a:srgbClr val="336699"/>
                </a:solidFill>
                <a:latin typeface="微软雅黑" pitchFamily="34" charset="-122"/>
                <a:ea typeface="微软雅黑" pitchFamily="34" charset="-122"/>
                <a:cs typeface="+mn-cs"/>
                <a:sym typeface="+mn-ea"/>
              </a:rPr>
              <a:t>（</a:t>
            </a:r>
            <a:r>
              <a:rPr lang="en-US" altLang="zh-CN" sz="2400" noProof="1" dirty="0" smtClean="0">
                <a:solidFill>
                  <a:srgbClr val="336699"/>
                </a:solidFill>
                <a:latin typeface="微软雅黑" pitchFamily="34" charset="-122"/>
                <a:ea typeface="微软雅黑" pitchFamily="34" charset="-122"/>
                <a:cs typeface="+mn-cs"/>
                <a:sym typeface="+mn-ea"/>
              </a:rPr>
              <a:t>1</a:t>
            </a:r>
            <a:r>
              <a:rPr lang="zh-CN" altLang="en-US" sz="2400" noProof="1" dirty="0" smtClean="0">
                <a:solidFill>
                  <a:srgbClr val="336699"/>
                </a:solidFill>
                <a:latin typeface="微软雅黑" pitchFamily="34" charset="-122"/>
                <a:ea typeface="微软雅黑" pitchFamily="34" charset="-122"/>
                <a:cs typeface="+mn-cs"/>
                <a:sym typeface="+mn-ea"/>
              </a:rPr>
              <a:t>）</a:t>
            </a:r>
            <a:r>
              <a:rPr lang="zh-CN" sz="2400" noProof="1" dirty="0" smtClean="0">
                <a:solidFill>
                  <a:srgbClr val="336699"/>
                </a:solidFill>
                <a:latin typeface="微软雅黑" pitchFamily="34" charset="-122"/>
                <a:ea typeface="微软雅黑" pitchFamily="34" charset="-122"/>
                <a:cs typeface="+mn-cs"/>
                <a:sym typeface="+mn-ea"/>
              </a:rPr>
              <a:t>制造成本：指企业在生产过程中实际消耗的直接材料、直接人工和制造费用等。</a:t>
            </a:r>
            <a:endParaRPr lang="zh-CN" sz="24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zh-CN" sz="2400" noProof="1" dirty="0" smtClean="0">
                <a:solidFill>
                  <a:srgbClr val="336699"/>
                </a:solidFill>
                <a:latin typeface="微软雅黑" pitchFamily="34" charset="-122"/>
                <a:ea typeface="微软雅黑" pitchFamily="34" charset="-122"/>
                <a:cs typeface="+mn-cs"/>
                <a:sym typeface="+mn-ea"/>
              </a:rPr>
              <a:t> </a:t>
            </a:r>
            <a:r>
              <a:rPr lang="en-US" altLang="zh-CN" sz="2400" noProof="1" dirty="0" smtClean="0">
                <a:solidFill>
                  <a:srgbClr val="336699"/>
                </a:solidFill>
                <a:latin typeface="微软雅黑" pitchFamily="34" charset="-122"/>
                <a:ea typeface="微软雅黑" pitchFamily="34" charset="-122"/>
                <a:cs typeface="+mn-cs"/>
                <a:sym typeface="+mn-ea"/>
              </a:rPr>
              <a:t> </a:t>
            </a:r>
            <a:r>
              <a:rPr lang="zh-CN" altLang="en-US" sz="2400" noProof="1" dirty="0" smtClean="0">
                <a:solidFill>
                  <a:srgbClr val="336699"/>
                </a:solidFill>
                <a:latin typeface="微软雅黑" pitchFamily="34" charset="-122"/>
                <a:ea typeface="微软雅黑" pitchFamily="34" charset="-122"/>
                <a:cs typeface="+mn-cs"/>
                <a:sym typeface="+mn-ea"/>
              </a:rPr>
              <a:t>填报原则：</a:t>
            </a:r>
            <a:r>
              <a:rPr lang="zh-CN" altLang="en-US" sz="2400" dirty="0" smtClean="0">
                <a:solidFill>
                  <a:srgbClr val="336699"/>
                </a:solidFill>
                <a:latin typeface="微软雅黑" pitchFamily="34" charset="-122"/>
                <a:sym typeface="+mn-ea"/>
              </a:rPr>
              <a:t>与工业总产值口径一致，</a:t>
            </a:r>
            <a:r>
              <a:rPr lang="zh-CN" altLang="en-US" sz="2400" dirty="0" smtClean="0">
                <a:solidFill>
                  <a:srgbClr val="00B050"/>
                </a:solidFill>
                <a:latin typeface="微软雅黑" pitchFamily="34" charset="-122"/>
                <a:sym typeface="+mn-ea"/>
              </a:rPr>
              <a:t>按照</a:t>
            </a:r>
            <a:r>
              <a:rPr lang="zh-CN" altLang="en-US" sz="2400" noProof="1" dirty="0" smtClean="0">
                <a:solidFill>
                  <a:srgbClr val="00B050"/>
                </a:solidFill>
                <a:latin typeface="微软雅黑" pitchFamily="34" charset="-122"/>
                <a:ea typeface="微软雅黑" pitchFamily="34" charset="-122"/>
                <a:cs typeface="+mn-cs"/>
                <a:sym typeface="+mn-ea"/>
              </a:rPr>
              <a:t>“</a:t>
            </a:r>
            <a:r>
              <a:rPr lang="zh-CN" altLang="en-US" sz="2400" dirty="0" smtClean="0">
                <a:solidFill>
                  <a:srgbClr val="00B050"/>
                </a:solidFill>
                <a:latin typeface="微软雅黑" pitchFamily="34" charset="-122"/>
                <a:sym typeface="+mn-ea"/>
              </a:rPr>
              <a:t>产品制造成本跟着产值走</a:t>
            </a:r>
            <a:r>
              <a:rPr lang="zh-CN" altLang="en-US" sz="2400" noProof="1" dirty="0" smtClean="0">
                <a:solidFill>
                  <a:srgbClr val="00B050"/>
                </a:solidFill>
                <a:latin typeface="微软雅黑" pitchFamily="34" charset="-122"/>
                <a:ea typeface="微软雅黑" pitchFamily="34" charset="-122"/>
                <a:cs typeface="+mn-cs"/>
                <a:sym typeface="+mn-ea"/>
              </a:rPr>
              <a:t>”原则，对企业会计</a:t>
            </a:r>
            <a:r>
              <a:rPr lang="zh-CN" altLang="en-US" sz="2400" dirty="0" smtClean="0">
                <a:solidFill>
                  <a:srgbClr val="00B050"/>
                </a:solidFill>
                <a:latin typeface="微软雅黑" pitchFamily="34" charset="-122"/>
                <a:sym typeface="+mn-ea"/>
              </a:rPr>
              <a:t>“生产成本”科目进行</a:t>
            </a:r>
            <a:r>
              <a:rPr lang="zh-CN" altLang="en-US" sz="2400" noProof="1" dirty="0" smtClean="0">
                <a:solidFill>
                  <a:srgbClr val="00B050"/>
                </a:solidFill>
                <a:latin typeface="微软雅黑" pitchFamily="34" charset="-122"/>
                <a:ea typeface="微软雅黑" pitchFamily="34" charset="-122"/>
                <a:cs typeface="+mn-cs"/>
                <a:sym typeface="+mn-ea"/>
              </a:rPr>
              <a:t>调整填报</a:t>
            </a:r>
            <a:r>
              <a:rPr lang="zh-CN" altLang="en-US" sz="2400" noProof="1" dirty="0" smtClean="0">
                <a:solidFill>
                  <a:srgbClr val="336699"/>
                </a:solidFill>
                <a:latin typeface="微软雅黑" pitchFamily="34" charset="-122"/>
                <a:ea typeface="微软雅黑" pitchFamily="34" charset="-122"/>
                <a:cs typeface="+mn-cs"/>
                <a:sym typeface="+mn-ea"/>
              </a:rPr>
              <a:t>。</a:t>
            </a:r>
            <a:endParaRPr lang="zh-CN" altLang="en-US" sz="24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zh-CN" altLang="en-US" sz="2400" noProof="1" dirty="0" smtClean="0">
                <a:solidFill>
                  <a:srgbClr val="336699"/>
                </a:solidFill>
                <a:latin typeface="微软雅黑" pitchFamily="34" charset="-122"/>
                <a:ea typeface="微软雅黑" pitchFamily="34" charset="-122"/>
                <a:cs typeface="+mn-cs"/>
                <a:sym typeface="+mn-ea"/>
              </a:rPr>
              <a:t> </a:t>
            </a:r>
            <a:r>
              <a:rPr lang="en-US" altLang="zh-CN" sz="2400" noProof="1" dirty="0" smtClean="0">
                <a:solidFill>
                  <a:srgbClr val="336699"/>
                </a:solidFill>
                <a:latin typeface="微软雅黑" pitchFamily="34" charset="-122"/>
                <a:ea typeface="微软雅黑" pitchFamily="34" charset="-122"/>
                <a:cs typeface="+mn-cs"/>
                <a:sym typeface="+mn-ea"/>
              </a:rPr>
              <a:t> </a:t>
            </a:r>
            <a:r>
              <a:rPr lang="zh-CN" altLang="en-US" sz="2400" noProof="1" dirty="0" smtClean="0">
                <a:solidFill>
                  <a:srgbClr val="336699"/>
                </a:solidFill>
                <a:latin typeface="微软雅黑" pitchFamily="34" charset="-122"/>
                <a:ea typeface="微软雅黑" pitchFamily="34" charset="-122"/>
                <a:cs typeface="+mn-cs"/>
                <a:sym typeface="+mn-ea"/>
              </a:rPr>
              <a:t>即</a:t>
            </a:r>
            <a:r>
              <a:rPr lang="en-US" altLang="zh-CN" sz="2400" noProof="1" dirty="0" smtClean="0">
                <a:solidFill>
                  <a:srgbClr val="336699"/>
                </a:solidFill>
                <a:latin typeface="微软雅黑" pitchFamily="34" charset="-122"/>
                <a:ea typeface="微软雅黑" pitchFamily="34" charset="-122"/>
                <a:cs typeface="+mn-cs"/>
                <a:sym typeface="+mn-ea"/>
              </a:rPr>
              <a:t>只要计算工业总产值，就要计算相应的产品制造成本</a:t>
            </a:r>
            <a:r>
              <a:rPr lang="zh-CN" altLang="en-US" sz="2400" noProof="1" dirty="0" smtClean="0">
                <a:solidFill>
                  <a:srgbClr val="336699"/>
                </a:solidFill>
                <a:latin typeface="微软雅黑" pitchFamily="34" charset="-122"/>
                <a:ea typeface="微软雅黑" pitchFamily="34" charset="-122"/>
                <a:cs typeface="+mn-cs"/>
                <a:sym typeface="+mn-ea"/>
              </a:rPr>
              <a:t>；</a:t>
            </a:r>
            <a:r>
              <a:rPr lang="en-US" altLang="zh-CN" sz="2400" noProof="1" dirty="0" smtClean="0">
                <a:solidFill>
                  <a:srgbClr val="336699"/>
                </a:solidFill>
                <a:latin typeface="微软雅黑" pitchFamily="34" charset="-122"/>
                <a:ea typeface="微软雅黑" pitchFamily="34" charset="-122"/>
                <a:cs typeface="+mn-cs"/>
                <a:sym typeface="+mn-ea"/>
              </a:rPr>
              <a:t>只要不计算工业总产值，就不计算相应的产品制造成本。</a:t>
            </a:r>
            <a:endParaRPr lang="en-US" altLang="zh-CN" sz="22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336699"/>
                </a:solidFill>
                <a:latin typeface="微软雅黑" pitchFamily="34" charset="-122"/>
                <a:ea typeface="微软雅黑" pitchFamily="34" charset="-122"/>
                <a:cs typeface="+mn-cs"/>
                <a:sym typeface="+mn-ea"/>
              </a:rPr>
              <a:t>  </a:t>
            </a:r>
            <a:endParaRPr lang="zh-CN" altLang="en-US" sz="22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82625" y="106489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2.规模以上工业财务状况</a:t>
            </a:r>
            <a:endParaRPr lang="en-US" sz="2400" b="1" dirty="0">
              <a:solidFill>
                <a:schemeClr val="bg1"/>
              </a:solidFill>
              <a:latin typeface="Arial" panose="02080604020202020204" pitchFamily="34" charset="0"/>
              <a:ea typeface="微软雅黑" pitchFamily="34" charset="-122"/>
            </a:endParaRPr>
          </a:p>
          <a:p>
            <a:pPr algn="ctr"/>
            <a:r>
              <a:rPr lang="en-US" sz="2400" b="1" dirty="0">
                <a:solidFill>
                  <a:schemeClr val="bg1"/>
                </a:solidFill>
                <a:latin typeface="Arial" panose="02080604020202020204" pitchFamily="34" charset="0"/>
                <a:ea typeface="微软雅黑" pitchFamily="34" charset="-122"/>
              </a:rPr>
              <a:t>（成本费用）B703</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153795" y="2117090"/>
            <a:ext cx="10050780" cy="366712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cs typeface="+mn-cs"/>
                <a:sym typeface="+mn-ea"/>
              </a:rPr>
              <a:t>重要指标填报要求：</a:t>
            </a:r>
            <a:endParaRPr lang="zh-CN" altLang="en-US" sz="22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336699"/>
                </a:solidFill>
                <a:latin typeface="微软雅黑" pitchFamily="34" charset="-122"/>
                <a:ea typeface="微软雅黑" pitchFamily="34" charset="-122"/>
                <a:cs typeface="+mn-cs"/>
                <a:sym typeface="+mn-ea"/>
              </a:rPr>
              <a:t> </a:t>
            </a:r>
            <a:r>
              <a:rPr lang="zh-CN" altLang="en-US" sz="2400" noProof="1" dirty="0" smtClean="0">
                <a:solidFill>
                  <a:srgbClr val="336699"/>
                </a:solidFill>
                <a:latin typeface="微软雅黑" pitchFamily="34" charset="-122"/>
                <a:ea typeface="微软雅黑" pitchFamily="34" charset="-122"/>
                <a:cs typeface="+mn-cs"/>
                <a:sym typeface="+mn-ea"/>
              </a:rPr>
              <a:t>（</a:t>
            </a:r>
            <a:r>
              <a:rPr lang="en-US" altLang="zh-CN" sz="2400" noProof="1" dirty="0" smtClean="0">
                <a:solidFill>
                  <a:srgbClr val="336699"/>
                </a:solidFill>
                <a:latin typeface="微软雅黑" pitchFamily="34" charset="-122"/>
                <a:ea typeface="微软雅黑" pitchFamily="34" charset="-122"/>
                <a:cs typeface="+mn-cs"/>
                <a:sym typeface="+mn-ea"/>
              </a:rPr>
              <a:t>1</a:t>
            </a:r>
            <a:r>
              <a:rPr lang="zh-CN" altLang="en-US" sz="2400" noProof="1" dirty="0" smtClean="0">
                <a:solidFill>
                  <a:srgbClr val="336699"/>
                </a:solidFill>
                <a:latin typeface="微软雅黑" pitchFamily="34" charset="-122"/>
                <a:ea typeface="微软雅黑" pitchFamily="34" charset="-122"/>
                <a:cs typeface="+mn-cs"/>
                <a:sym typeface="+mn-ea"/>
              </a:rPr>
              <a:t>）</a:t>
            </a:r>
            <a:r>
              <a:rPr lang="zh-CN" sz="2400" noProof="1" dirty="0" smtClean="0">
                <a:solidFill>
                  <a:srgbClr val="336699"/>
                </a:solidFill>
                <a:latin typeface="微软雅黑" pitchFamily="34" charset="-122"/>
                <a:ea typeface="微软雅黑" pitchFamily="34" charset="-122"/>
                <a:cs typeface="+mn-cs"/>
                <a:sym typeface="+mn-ea"/>
              </a:rPr>
              <a:t>制造成本：根据“产品制造成本跟着产值走”原则</a:t>
            </a:r>
            <a:endParaRPr lang="zh-CN" sz="24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zh-CN" sz="2400" noProof="1" dirty="0" smtClean="0">
                <a:solidFill>
                  <a:srgbClr val="336699"/>
                </a:solidFill>
                <a:latin typeface="微软雅黑" pitchFamily="34" charset="-122"/>
                <a:ea typeface="微软雅黑" pitchFamily="34" charset="-122"/>
                <a:cs typeface="+mn-cs"/>
                <a:sym typeface="+mn-ea"/>
              </a:rPr>
              <a:t> </a:t>
            </a:r>
            <a:r>
              <a:rPr lang="en-US" altLang="zh-CN" sz="2400" noProof="1" dirty="0" smtClean="0">
                <a:solidFill>
                  <a:srgbClr val="336699"/>
                </a:solidFill>
                <a:latin typeface="微软雅黑" pitchFamily="34" charset="-122"/>
                <a:ea typeface="微软雅黑" pitchFamily="34" charset="-122"/>
                <a:cs typeface="+mn-cs"/>
                <a:sym typeface="+mn-ea"/>
              </a:rPr>
              <a:t>  </a:t>
            </a:r>
            <a:r>
              <a:rPr lang="zh-CN" altLang="en-US" sz="2400" dirty="0" smtClean="0">
                <a:solidFill>
                  <a:srgbClr val="336699"/>
                </a:solidFill>
                <a:latin typeface="微软雅黑" pitchFamily="34" charset="-122"/>
                <a:sym typeface="+mn-ea"/>
              </a:rPr>
              <a:t>例如，企业直接将已核算至“生产成本”的原材料直接出售，未形成产品入库，则产品产值不计算总产值。企业将已核算至“产成品”中的产品进行再加工，同时转回“生产成本”继续核算，那么这部分转回产品不能再次计算“制造成本”，避免与第一次计算重复。</a:t>
            </a:r>
            <a:endParaRPr lang="en-US" altLang="zh-CN" sz="24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dirty="0" smtClean="0">
                <a:solidFill>
                  <a:srgbClr val="336699"/>
                </a:solidFill>
                <a:latin typeface="微软雅黑" pitchFamily="34" charset="-122"/>
                <a:sym typeface="+mn-ea"/>
              </a:rPr>
              <a:t>   </a:t>
            </a:r>
            <a:r>
              <a:rPr lang="zh-CN" altLang="en-US" sz="2400" dirty="0" smtClean="0">
                <a:solidFill>
                  <a:srgbClr val="00B050"/>
                </a:solidFill>
                <a:latin typeface="微软雅黑" pitchFamily="34" charset="-122"/>
                <a:sym typeface="+mn-ea"/>
              </a:rPr>
              <a:t>制造成本是中间投入中总量最大的指标</a:t>
            </a:r>
            <a:r>
              <a:rPr lang="zh-CN" altLang="en-US" sz="2400" dirty="0" smtClean="0">
                <a:solidFill>
                  <a:srgbClr val="336699"/>
                </a:solidFill>
                <a:latin typeface="微软雅黑" pitchFamily="34" charset="-122"/>
                <a:sym typeface="+mn-ea"/>
              </a:rPr>
              <a:t>，填报不准确将对中间投入，进而对工业增加值计算产生重大影响，导致生产法、收入法增加值计算结果大幅偏离。</a:t>
            </a:r>
            <a:r>
              <a:rPr lang="en-US" altLang="zh-CN" sz="2200" noProof="1" dirty="0" smtClean="0">
                <a:solidFill>
                  <a:srgbClr val="336699"/>
                </a:solidFill>
                <a:latin typeface="微软雅黑" pitchFamily="34" charset="-122"/>
                <a:ea typeface="微软雅黑" pitchFamily="34" charset="-122"/>
                <a:cs typeface="+mn-cs"/>
                <a:sym typeface="+mn-ea"/>
              </a:rPr>
              <a:t>  </a:t>
            </a:r>
            <a:endParaRPr lang="zh-CN" altLang="en-US" sz="22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82625" y="106489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2.规模以上工业财务状况</a:t>
            </a:r>
            <a:endParaRPr lang="en-US" sz="2400" b="1" dirty="0">
              <a:solidFill>
                <a:schemeClr val="bg1"/>
              </a:solidFill>
              <a:latin typeface="Arial" panose="02080604020202020204" pitchFamily="34" charset="0"/>
              <a:ea typeface="微软雅黑" pitchFamily="34" charset="-122"/>
            </a:endParaRPr>
          </a:p>
          <a:p>
            <a:pPr algn="ctr"/>
            <a:r>
              <a:rPr lang="en-US" sz="2400" b="1" dirty="0">
                <a:solidFill>
                  <a:schemeClr val="bg1"/>
                </a:solidFill>
                <a:latin typeface="Arial" panose="02080604020202020204" pitchFamily="34" charset="0"/>
                <a:ea typeface="微软雅黑" pitchFamily="34" charset="-122"/>
              </a:rPr>
              <a:t>（成本费用）B703</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22350" y="2098040"/>
            <a:ext cx="10428605" cy="418401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cs typeface="+mn-cs"/>
                <a:sym typeface="+mn-ea"/>
              </a:rPr>
              <a:t>重要指标填报要求：</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cs typeface="+mn-cs"/>
                <a:sym typeface="+mn-ea"/>
              </a:rPr>
              <a:t> </a:t>
            </a:r>
            <a:r>
              <a:rPr lang="zh-CN" altLang="en-US" sz="2400" noProof="1" dirty="0" smtClean="0">
                <a:solidFill>
                  <a:srgbClr val="336699"/>
                </a:solidFill>
                <a:latin typeface="微软雅黑" pitchFamily="34" charset="-122"/>
                <a:ea typeface="微软雅黑" pitchFamily="34" charset="-122"/>
                <a:cs typeface="+mn-cs"/>
                <a:sym typeface="+mn-ea"/>
              </a:rPr>
              <a:t>（</a:t>
            </a:r>
            <a:r>
              <a:rPr lang="en-US" altLang="zh-CN" sz="2400" noProof="1" dirty="0" smtClean="0">
                <a:solidFill>
                  <a:srgbClr val="336699"/>
                </a:solidFill>
                <a:latin typeface="微软雅黑" pitchFamily="34" charset="-122"/>
                <a:ea typeface="微软雅黑" pitchFamily="34" charset="-122"/>
                <a:cs typeface="+mn-cs"/>
                <a:sym typeface="+mn-ea"/>
              </a:rPr>
              <a:t>2</a:t>
            </a:r>
            <a:r>
              <a:rPr lang="zh-CN" altLang="en-US" sz="2400" noProof="1" dirty="0" smtClean="0">
                <a:solidFill>
                  <a:srgbClr val="336699"/>
                </a:solidFill>
                <a:latin typeface="微软雅黑" pitchFamily="34" charset="-122"/>
                <a:ea typeface="微软雅黑" pitchFamily="34" charset="-122"/>
                <a:cs typeface="+mn-cs"/>
                <a:sym typeface="+mn-ea"/>
              </a:rPr>
              <a:t>）</a:t>
            </a:r>
            <a:r>
              <a:rPr lang="zh-CN" sz="2400" noProof="1" dirty="0" smtClean="0">
                <a:solidFill>
                  <a:srgbClr val="336699"/>
                </a:solidFill>
                <a:latin typeface="微软雅黑" pitchFamily="34" charset="-122"/>
                <a:ea typeface="微软雅黑" pitchFamily="34" charset="-122"/>
                <a:cs typeface="+mn-cs"/>
                <a:sym typeface="+mn-ea"/>
              </a:rPr>
              <a:t>应付职工薪酬：指企业为获得职工提供的服务或解除劳动关系而给予的各种形式的报酬或补偿。包括职工工资、奖金、津贴和补贴，</a:t>
            </a:r>
            <a:r>
              <a:rPr lang="zh-CN" sz="2400" noProof="1" dirty="0" smtClean="0">
                <a:solidFill>
                  <a:srgbClr val="00B050"/>
                </a:solidFill>
                <a:latin typeface="微软雅黑" pitchFamily="34" charset="-122"/>
                <a:ea typeface="微软雅黑" pitchFamily="34" charset="-122"/>
                <a:cs typeface="+mn-cs"/>
                <a:sym typeface="+mn-ea"/>
              </a:rPr>
              <a:t>福利费，保险费</a:t>
            </a:r>
            <a:r>
              <a:rPr lang="zh-CN" sz="2400" noProof="1" dirty="0" smtClean="0">
                <a:solidFill>
                  <a:srgbClr val="336699"/>
                </a:solidFill>
                <a:latin typeface="微软雅黑" pitchFamily="34" charset="-122"/>
                <a:ea typeface="微软雅黑" pitchFamily="34" charset="-122"/>
                <a:cs typeface="+mn-cs"/>
                <a:sym typeface="+mn-ea"/>
              </a:rPr>
              <a:t>，住房公积金，工会经费等。</a:t>
            </a:r>
            <a:endParaRPr lang="zh-CN" sz="24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zh-CN" sz="2400" noProof="1" dirty="0" smtClean="0">
                <a:solidFill>
                  <a:srgbClr val="336699"/>
                </a:solidFill>
                <a:latin typeface="微软雅黑" pitchFamily="34" charset="-122"/>
                <a:ea typeface="微软雅黑" pitchFamily="34" charset="-122"/>
                <a:cs typeface="+mn-cs"/>
                <a:sym typeface="+mn-ea"/>
              </a:rPr>
              <a:t> </a:t>
            </a:r>
            <a:r>
              <a:rPr lang="en-US" altLang="zh-CN" sz="2400" noProof="1" dirty="0" smtClean="0">
                <a:solidFill>
                  <a:srgbClr val="336699"/>
                </a:solidFill>
                <a:latin typeface="微软雅黑" pitchFamily="34" charset="-122"/>
                <a:ea typeface="微软雅黑" pitchFamily="34" charset="-122"/>
                <a:cs typeface="+mn-cs"/>
                <a:sym typeface="+mn-ea"/>
              </a:rPr>
              <a:t> </a:t>
            </a:r>
            <a:r>
              <a:rPr lang="zh-CN" altLang="en-US" sz="2400" noProof="1" dirty="0" smtClean="0">
                <a:solidFill>
                  <a:srgbClr val="336699"/>
                </a:solidFill>
                <a:latin typeface="微软雅黑" pitchFamily="34" charset="-122"/>
                <a:ea typeface="微软雅黑" pitchFamily="34" charset="-122"/>
                <a:cs typeface="+mn-cs"/>
                <a:sym typeface="+mn-ea"/>
              </a:rPr>
              <a:t>填报原则：①</a:t>
            </a:r>
            <a:r>
              <a:rPr lang="en-US" altLang="zh-CN" sz="2400" noProof="1" dirty="0" smtClean="0">
                <a:solidFill>
                  <a:srgbClr val="336699"/>
                </a:solidFill>
                <a:latin typeface="微软雅黑" pitchFamily="34" charset="-122"/>
                <a:ea typeface="微软雅黑" pitchFamily="34" charset="-122"/>
                <a:cs typeface="+mn-cs"/>
                <a:sym typeface="+mn-ea"/>
              </a:rPr>
              <a:t>根据企业年度财务报告附注“应付职工薪酬”项目本期增加额填报</a:t>
            </a:r>
            <a:r>
              <a:rPr lang="zh-CN" altLang="en-US" sz="2400" noProof="1" dirty="0" smtClean="0">
                <a:solidFill>
                  <a:srgbClr val="336699"/>
                </a:solidFill>
                <a:latin typeface="微软雅黑" pitchFamily="34" charset="-122"/>
                <a:ea typeface="微软雅黑" pitchFamily="34" charset="-122"/>
                <a:cs typeface="+mn-cs"/>
                <a:sym typeface="+mn-ea"/>
              </a:rPr>
              <a:t>；②</a:t>
            </a:r>
            <a:r>
              <a:rPr lang="zh-CN" sz="2400" dirty="0" smtClean="0">
                <a:solidFill>
                  <a:srgbClr val="336699"/>
                </a:solidFill>
                <a:latin typeface="微软雅黑" pitchFamily="34" charset="-122"/>
                <a:sym typeface="+mn-ea"/>
              </a:rPr>
              <a:t>反映报告期内企业应支付职工的全部薪酬，不是企业期末尚未支付的余款（并非“应付未付”概念）</a:t>
            </a:r>
            <a:r>
              <a:rPr lang="en-US" altLang="zh-CN" sz="2400" dirty="0" smtClean="0">
                <a:solidFill>
                  <a:srgbClr val="336699"/>
                </a:solidFill>
                <a:latin typeface="微软雅黑" pitchFamily="34" charset="-122"/>
                <a:sym typeface="+mn-ea"/>
              </a:rPr>
              <a:t>;</a:t>
            </a:r>
            <a:r>
              <a:rPr lang="zh-CN" altLang="en-US" sz="2400" dirty="0" smtClean="0">
                <a:solidFill>
                  <a:srgbClr val="336699"/>
                </a:solidFill>
                <a:latin typeface="微软雅黑" pitchFamily="34" charset="-122"/>
                <a:sym typeface="+mn-ea"/>
              </a:rPr>
              <a:t>③既</a:t>
            </a:r>
            <a:r>
              <a:rPr lang="en-US" altLang="zh-CN" sz="2400" dirty="0" smtClean="0">
                <a:solidFill>
                  <a:srgbClr val="336699"/>
                </a:solidFill>
                <a:latin typeface="微软雅黑" pitchFamily="34" charset="-122"/>
                <a:sym typeface="+mn-ea"/>
              </a:rPr>
              <a:t>包含</a:t>
            </a:r>
            <a:r>
              <a:rPr lang="zh-CN" altLang="en-US" sz="2400" dirty="0" smtClean="0">
                <a:solidFill>
                  <a:srgbClr val="336699"/>
                </a:solidFill>
                <a:latin typeface="微软雅黑" pitchFamily="34" charset="-122"/>
                <a:sym typeface="+mn-ea"/>
              </a:rPr>
              <a:t>企业</a:t>
            </a:r>
            <a:r>
              <a:rPr lang="en-US" altLang="zh-CN" sz="2400" dirty="0" smtClean="0">
                <a:solidFill>
                  <a:srgbClr val="336699"/>
                </a:solidFill>
                <a:latin typeface="微软雅黑" pitchFamily="34" charset="-122"/>
                <a:sym typeface="+mn-ea"/>
              </a:rPr>
              <a:t>订立劳动合同的所有人员</a:t>
            </a:r>
            <a:r>
              <a:rPr lang="zh-CN" altLang="en-US" sz="2400" dirty="0" smtClean="0">
                <a:solidFill>
                  <a:srgbClr val="336699"/>
                </a:solidFill>
                <a:latin typeface="微软雅黑" pitchFamily="34" charset="-122"/>
                <a:sym typeface="+mn-ea"/>
              </a:rPr>
              <a:t>（</a:t>
            </a:r>
            <a:r>
              <a:rPr lang="en-US" altLang="zh-CN" sz="2400" dirty="0" smtClean="0">
                <a:solidFill>
                  <a:srgbClr val="336699"/>
                </a:solidFill>
                <a:latin typeface="微软雅黑" pitchFamily="34" charset="-122"/>
                <a:sym typeface="+mn-ea"/>
              </a:rPr>
              <a:t>含全职、兼职和临时职工</a:t>
            </a:r>
            <a:r>
              <a:rPr lang="zh-CN" altLang="en-US" sz="2400" dirty="0" smtClean="0">
                <a:solidFill>
                  <a:srgbClr val="336699"/>
                </a:solidFill>
                <a:latin typeface="微软雅黑" pitchFamily="34" charset="-122"/>
                <a:sym typeface="+mn-ea"/>
              </a:rPr>
              <a:t>）</a:t>
            </a:r>
            <a:r>
              <a:rPr lang="en-US" altLang="zh-CN" sz="2400" dirty="0" smtClean="0">
                <a:solidFill>
                  <a:srgbClr val="336699"/>
                </a:solidFill>
                <a:latin typeface="微软雅黑" pitchFamily="34" charset="-122"/>
                <a:sym typeface="+mn-ea"/>
              </a:rPr>
              <a:t>，</a:t>
            </a:r>
            <a:r>
              <a:rPr lang="zh-CN" altLang="en-US" sz="2400" dirty="0" smtClean="0">
                <a:solidFill>
                  <a:srgbClr val="336699"/>
                </a:solidFill>
                <a:latin typeface="微软雅黑" pitchFamily="34" charset="-122"/>
                <a:sym typeface="+mn-ea"/>
              </a:rPr>
              <a:t>也包含</a:t>
            </a:r>
            <a:r>
              <a:rPr lang="en-US" altLang="zh-CN" sz="2400" dirty="0" smtClean="0">
                <a:solidFill>
                  <a:srgbClr val="336699"/>
                </a:solidFill>
                <a:latin typeface="微软雅黑" pitchFamily="34" charset="-122"/>
                <a:sym typeface="+mn-ea"/>
              </a:rPr>
              <a:t>未与企业订立劳动合同但由企业正式任命的人员</a:t>
            </a:r>
            <a:r>
              <a:rPr lang="zh-CN" altLang="en-US" sz="2400" dirty="0" smtClean="0">
                <a:solidFill>
                  <a:srgbClr val="336699"/>
                </a:solidFill>
                <a:latin typeface="微软雅黑" pitchFamily="34" charset="-122"/>
                <a:sym typeface="+mn-ea"/>
              </a:rPr>
              <a:t>，以及</a:t>
            </a:r>
            <a:r>
              <a:rPr lang="en-US" altLang="zh-CN" sz="2400" dirty="0" smtClean="0">
                <a:solidFill>
                  <a:srgbClr val="00B050"/>
                </a:solidFill>
                <a:latin typeface="微软雅黑" pitchFamily="34" charset="-122"/>
                <a:sym typeface="+mn-ea"/>
              </a:rPr>
              <a:t>劳务派遣人员</a:t>
            </a:r>
            <a:r>
              <a:rPr lang="zh-CN" altLang="en-US" sz="2400" dirty="0" smtClean="0">
                <a:solidFill>
                  <a:srgbClr val="00B050"/>
                </a:solidFill>
                <a:latin typeface="微软雅黑" pitchFamily="34" charset="-122"/>
                <a:sym typeface="+mn-ea"/>
              </a:rPr>
              <a:t>的</a:t>
            </a:r>
            <a:r>
              <a:rPr lang="en-US" altLang="zh-CN" sz="2400" dirty="0" smtClean="0">
                <a:solidFill>
                  <a:srgbClr val="00B050"/>
                </a:solidFill>
                <a:latin typeface="微软雅黑" pitchFamily="34" charset="-122"/>
                <a:sym typeface="+mn-ea"/>
              </a:rPr>
              <a:t>薪酬</a:t>
            </a:r>
            <a:r>
              <a:rPr lang="zh-CN" altLang="en-US" sz="2400" dirty="0" smtClean="0">
                <a:solidFill>
                  <a:srgbClr val="336699"/>
                </a:solidFill>
                <a:latin typeface="微软雅黑" pitchFamily="34" charset="-122"/>
                <a:sym typeface="+mn-ea"/>
              </a:rPr>
              <a:t>。</a:t>
            </a:r>
            <a:endParaRPr lang="en-US" altLang="zh-CN" sz="2400" dirty="0" smtClean="0">
              <a:solidFill>
                <a:srgbClr val="336699"/>
              </a:solidFill>
              <a:latin typeface="微软雅黑" pitchFamily="34" charset="-122"/>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itchFamily="34" charset="-122"/>
                <a:ea typeface="微软雅黑" pitchFamily="34" charset="-122"/>
                <a:cs typeface="+mn-cs"/>
                <a:sym typeface="+mn-ea"/>
              </a:rPr>
              <a:t> </a:t>
            </a:r>
            <a:r>
              <a:rPr lang="en-US" altLang="zh-CN" sz="2800" noProof="1" dirty="0" smtClean="0">
                <a:solidFill>
                  <a:srgbClr val="336699"/>
                </a:solidFill>
                <a:latin typeface="微软雅黑" pitchFamily="34" charset="-122"/>
                <a:ea typeface="微软雅黑" pitchFamily="34" charset="-122"/>
                <a:cs typeface="+mn-cs"/>
                <a:sym typeface="+mn-ea"/>
              </a:rPr>
              <a:t> </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1" name="图片 12"/>
          <p:cNvPicPr>
            <a:picLocks noChangeAspect="true"/>
          </p:cNvPicPr>
          <p:nvPr/>
        </p:nvPicPr>
        <p:blipFill>
          <a:blip r:embed="rId1"/>
          <a:stretch>
            <a:fillRect/>
          </a:stretch>
        </p:blipFill>
        <p:spPr>
          <a:xfrm>
            <a:off x="6335713" y="5210175"/>
            <a:ext cx="5865812" cy="1657350"/>
          </a:xfrm>
          <a:prstGeom prst="rect">
            <a:avLst/>
          </a:prstGeom>
          <a:noFill/>
          <a:ln w="9525">
            <a:noFill/>
          </a:ln>
        </p:spPr>
      </p:pic>
      <p:grpSp>
        <p:nvGrpSpPr>
          <p:cNvPr id="7176" name="组合 36"/>
          <p:cNvGrpSpPr/>
          <p:nvPr/>
        </p:nvGrpSpPr>
        <p:grpSpPr>
          <a:xfrm>
            <a:off x="3283903" y="4028123"/>
            <a:ext cx="576262" cy="576262"/>
            <a:chOff x="5288161" y="2234042"/>
            <a:chExt cx="1607262" cy="1607262"/>
          </a:xfrm>
        </p:grpSpPr>
        <p:sp>
          <p:nvSpPr>
            <p:cNvPr id="27" name="椭圆 26"/>
            <p:cNvSpPr/>
            <p:nvPr/>
          </p:nvSpPr>
          <p:spPr>
            <a:xfrm>
              <a:off x="5288161"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2" name="椭圆 31"/>
            <p:cNvSpPr/>
            <p:nvPr/>
          </p:nvSpPr>
          <p:spPr>
            <a:xfrm>
              <a:off x="5397973" y="2335869"/>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79" name="KSO_Shape"/>
            <p:cNvSpPr/>
            <p:nvPr/>
          </p:nvSpPr>
          <p:spPr>
            <a:xfrm>
              <a:off x="5547153" y="2697761"/>
              <a:ext cx="1089278" cy="662788"/>
            </a:xfrm>
            <a:custGeom>
              <a:avLst/>
              <a:gdLst/>
              <a:ahLst/>
              <a:cxnLst>
                <a:cxn ang="0">
                  <a:pos x="844045" y="356609"/>
                </a:cxn>
                <a:cxn ang="0">
                  <a:pos x="561681" y="235522"/>
                </a:cxn>
                <a:cxn ang="0">
                  <a:pos x="243848" y="356609"/>
                </a:cxn>
                <a:cxn ang="0">
                  <a:pos x="155176" y="319756"/>
                </a:cxn>
                <a:cxn ang="0">
                  <a:pos x="155176" y="428374"/>
                </a:cxn>
                <a:cxn ang="0">
                  <a:pos x="179283" y="461624"/>
                </a:cxn>
                <a:cxn ang="0">
                  <a:pos x="154622" y="494874"/>
                </a:cxn>
                <a:cxn ang="0">
                  <a:pos x="180946" y="611804"/>
                </a:cxn>
                <a:cxn ang="0">
                  <a:pos x="103358" y="611804"/>
                </a:cxn>
                <a:cxn ang="0">
                  <a:pos x="129960" y="494320"/>
                </a:cxn>
                <a:cxn ang="0">
                  <a:pos x="108346" y="461624"/>
                </a:cxn>
                <a:cxn ang="0">
                  <a:pos x="129128" y="429205"/>
                </a:cxn>
                <a:cxn ang="0">
                  <a:pos x="129128" y="308950"/>
                </a:cxn>
                <a:cxn ang="0">
                  <a:pos x="0" y="254918"/>
                </a:cxn>
                <a:cxn ang="0">
                  <a:pos x="568054" y="0"/>
                </a:cxn>
                <a:cxn ang="0">
                  <a:pos x="1089278" y="258243"/>
                </a:cxn>
                <a:cxn ang="0">
                  <a:pos x="844045" y="356609"/>
                </a:cxn>
                <a:cxn ang="0">
                  <a:pos x="555307" y="297035"/>
                </a:cxn>
                <a:cxn ang="0">
                  <a:pos x="811624" y="384040"/>
                </a:cxn>
                <a:cxn ang="0">
                  <a:pos x="811624" y="594902"/>
                </a:cxn>
                <a:cxn ang="0">
                  <a:pos x="542284" y="662788"/>
                </a:cxn>
                <a:cxn ang="0">
                  <a:pos x="304532" y="594902"/>
                </a:cxn>
                <a:cxn ang="0">
                  <a:pos x="304532" y="384040"/>
                </a:cxn>
                <a:cxn ang="0">
                  <a:pos x="555307" y="297035"/>
                </a:cxn>
                <a:cxn ang="0">
                  <a:pos x="551982" y="623996"/>
                </a:cxn>
                <a:cxn ang="0">
                  <a:pos x="758698" y="572458"/>
                </a:cxn>
                <a:cxn ang="0">
                  <a:pos x="551982" y="520643"/>
                </a:cxn>
                <a:cxn ang="0">
                  <a:pos x="345543" y="572458"/>
                </a:cxn>
                <a:cxn ang="0">
                  <a:pos x="551982" y="623996"/>
                </a:cxn>
              </a:cxnLst>
              <a:pathLst>
                <a:path w="3931" h="2392">
                  <a:moveTo>
                    <a:pt x="3046" y="1287"/>
                  </a:moveTo>
                  <a:cubicBezTo>
                    <a:pt x="3046" y="1287"/>
                    <a:pt x="2618" y="850"/>
                    <a:pt x="2027" y="850"/>
                  </a:cubicBezTo>
                  <a:cubicBezTo>
                    <a:pt x="1450" y="850"/>
                    <a:pt x="880" y="1287"/>
                    <a:pt x="880" y="1287"/>
                  </a:cubicBezTo>
                  <a:cubicBezTo>
                    <a:pt x="560" y="1154"/>
                    <a:pt x="560" y="1154"/>
                    <a:pt x="560" y="1154"/>
                  </a:cubicBezTo>
                  <a:cubicBezTo>
                    <a:pt x="560" y="1546"/>
                    <a:pt x="560" y="1546"/>
                    <a:pt x="560" y="1546"/>
                  </a:cubicBezTo>
                  <a:cubicBezTo>
                    <a:pt x="610" y="1563"/>
                    <a:pt x="647" y="1610"/>
                    <a:pt x="647" y="1666"/>
                  </a:cubicBezTo>
                  <a:cubicBezTo>
                    <a:pt x="647" y="1723"/>
                    <a:pt x="609" y="1769"/>
                    <a:pt x="558" y="1786"/>
                  </a:cubicBezTo>
                  <a:cubicBezTo>
                    <a:pt x="653" y="2208"/>
                    <a:pt x="653" y="2208"/>
                    <a:pt x="653" y="2208"/>
                  </a:cubicBezTo>
                  <a:cubicBezTo>
                    <a:pt x="373" y="2208"/>
                    <a:pt x="373" y="2208"/>
                    <a:pt x="373" y="2208"/>
                  </a:cubicBezTo>
                  <a:cubicBezTo>
                    <a:pt x="469" y="1784"/>
                    <a:pt x="469" y="1784"/>
                    <a:pt x="469" y="1784"/>
                  </a:cubicBezTo>
                  <a:cubicBezTo>
                    <a:pt x="423" y="1764"/>
                    <a:pt x="391" y="1719"/>
                    <a:pt x="391" y="1666"/>
                  </a:cubicBezTo>
                  <a:cubicBezTo>
                    <a:pt x="391" y="1614"/>
                    <a:pt x="422" y="1570"/>
                    <a:pt x="466" y="1549"/>
                  </a:cubicBezTo>
                  <a:cubicBezTo>
                    <a:pt x="466" y="1115"/>
                    <a:pt x="466" y="1115"/>
                    <a:pt x="466" y="1115"/>
                  </a:cubicBezTo>
                  <a:cubicBezTo>
                    <a:pt x="0" y="920"/>
                    <a:pt x="0" y="920"/>
                    <a:pt x="0" y="920"/>
                  </a:cubicBezTo>
                  <a:cubicBezTo>
                    <a:pt x="2050" y="0"/>
                    <a:pt x="2050" y="0"/>
                    <a:pt x="2050" y="0"/>
                  </a:cubicBezTo>
                  <a:cubicBezTo>
                    <a:pt x="3931" y="932"/>
                    <a:pt x="3931" y="932"/>
                    <a:pt x="3931" y="932"/>
                  </a:cubicBezTo>
                  <a:lnTo>
                    <a:pt x="3046" y="1287"/>
                  </a:lnTo>
                  <a:close/>
                  <a:moveTo>
                    <a:pt x="2004" y="1072"/>
                  </a:moveTo>
                  <a:cubicBezTo>
                    <a:pt x="2598" y="1072"/>
                    <a:pt x="2929" y="1386"/>
                    <a:pt x="2929" y="1386"/>
                  </a:cubicBezTo>
                  <a:cubicBezTo>
                    <a:pt x="2929" y="2147"/>
                    <a:pt x="2929" y="2147"/>
                    <a:pt x="2929" y="2147"/>
                  </a:cubicBezTo>
                  <a:cubicBezTo>
                    <a:pt x="2929" y="2147"/>
                    <a:pt x="2586" y="2392"/>
                    <a:pt x="1957" y="2392"/>
                  </a:cubicBezTo>
                  <a:cubicBezTo>
                    <a:pt x="1328" y="2392"/>
                    <a:pt x="1099" y="2147"/>
                    <a:pt x="1099" y="2147"/>
                  </a:cubicBezTo>
                  <a:cubicBezTo>
                    <a:pt x="1099" y="1386"/>
                    <a:pt x="1099" y="1386"/>
                    <a:pt x="1099" y="1386"/>
                  </a:cubicBezTo>
                  <a:cubicBezTo>
                    <a:pt x="1099" y="1386"/>
                    <a:pt x="1410" y="1072"/>
                    <a:pt x="2004" y="1072"/>
                  </a:cubicBezTo>
                  <a:close/>
                  <a:moveTo>
                    <a:pt x="1992" y="2252"/>
                  </a:moveTo>
                  <a:cubicBezTo>
                    <a:pt x="2404" y="2252"/>
                    <a:pt x="2738" y="2168"/>
                    <a:pt x="2738" y="2066"/>
                  </a:cubicBezTo>
                  <a:cubicBezTo>
                    <a:pt x="2738" y="1963"/>
                    <a:pt x="2404" y="1879"/>
                    <a:pt x="1992" y="1879"/>
                  </a:cubicBezTo>
                  <a:cubicBezTo>
                    <a:pt x="1581" y="1879"/>
                    <a:pt x="1247" y="1963"/>
                    <a:pt x="1247" y="2066"/>
                  </a:cubicBezTo>
                  <a:cubicBezTo>
                    <a:pt x="1247" y="2168"/>
                    <a:pt x="1581" y="2252"/>
                    <a:pt x="1992" y="2252"/>
                  </a:cubicBezTo>
                  <a:close/>
                </a:path>
              </a:pathLst>
            </a:custGeom>
            <a:solidFill>
              <a:srgbClr val="4B649F"/>
            </a:solidFill>
            <a:ln w="9525">
              <a:noFill/>
            </a:ln>
          </p:spPr>
          <p:txBody>
            <a:bodyPr/>
            <a:p>
              <a:endParaRPr lang="zh-CN" altLang="en-US"/>
            </a:p>
          </p:txBody>
        </p:sp>
      </p:grpSp>
      <p:grpSp>
        <p:nvGrpSpPr>
          <p:cNvPr id="7184" name="组合 34"/>
          <p:cNvGrpSpPr/>
          <p:nvPr/>
        </p:nvGrpSpPr>
        <p:grpSpPr>
          <a:xfrm>
            <a:off x="3272155" y="1939608"/>
            <a:ext cx="576263" cy="576262"/>
            <a:chOff x="1131485" y="2234042"/>
            <a:chExt cx="1607262" cy="1607262"/>
          </a:xfrm>
        </p:grpSpPr>
        <p:sp>
          <p:nvSpPr>
            <p:cNvPr id="25" name="椭圆 24"/>
            <p:cNvSpPr/>
            <p:nvPr/>
          </p:nvSpPr>
          <p:spPr>
            <a:xfrm>
              <a:off x="1131485"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0" name="椭圆 29"/>
            <p:cNvSpPr/>
            <p:nvPr/>
          </p:nvSpPr>
          <p:spPr>
            <a:xfrm>
              <a:off x="1241297" y="2343856"/>
              <a:ext cx="1387637"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7187" name="KSO_Shape"/>
            <p:cNvSpPr/>
            <p:nvPr/>
          </p:nvSpPr>
          <p:spPr>
            <a:xfrm>
              <a:off x="1480150" y="2597150"/>
              <a:ext cx="909932" cy="881046"/>
            </a:xfrm>
            <a:custGeom>
              <a:avLst/>
              <a:gdLst/>
              <a:ahLst/>
              <a:cxnLst>
                <a:cxn ang="0">
                  <a:pos x="839090" y="366042"/>
                </a:cxn>
                <a:cxn ang="0">
                  <a:pos x="863104" y="366042"/>
                </a:cxn>
                <a:cxn ang="0">
                  <a:pos x="902746" y="441180"/>
                </a:cxn>
                <a:cxn ang="0">
                  <a:pos x="706823" y="736389"/>
                </a:cxn>
                <a:cxn ang="0">
                  <a:pos x="660701" y="759273"/>
                </a:cxn>
                <a:cxn ang="0">
                  <a:pos x="545586" y="759273"/>
                </a:cxn>
                <a:cxn ang="0">
                  <a:pos x="545586" y="852336"/>
                </a:cxn>
                <a:cxn ang="0">
                  <a:pos x="530339" y="877509"/>
                </a:cxn>
                <a:cxn ang="0">
                  <a:pos x="516236" y="880942"/>
                </a:cxn>
                <a:cxn ang="0">
                  <a:pos x="498320" y="875602"/>
                </a:cxn>
                <a:cxn ang="0">
                  <a:pos x="408745" y="814959"/>
                </a:cxn>
                <a:cxn ang="0">
                  <a:pos x="321074" y="875602"/>
                </a:cxn>
                <a:cxn ang="0">
                  <a:pos x="289056" y="877509"/>
                </a:cxn>
                <a:cxn ang="0">
                  <a:pos x="272665" y="852336"/>
                </a:cxn>
                <a:cxn ang="0">
                  <a:pos x="272665" y="619678"/>
                </a:cxn>
                <a:cxn ang="0">
                  <a:pos x="321837" y="521275"/>
                </a:cxn>
                <a:cxn ang="0">
                  <a:pos x="337465" y="517080"/>
                </a:cxn>
                <a:cxn ang="0">
                  <a:pos x="577605" y="517080"/>
                </a:cxn>
                <a:cxn ang="0">
                  <a:pos x="544824" y="637986"/>
                </a:cxn>
                <a:cxn ang="0">
                  <a:pos x="632113" y="637986"/>
                </a:cxn>
                <a:cxn ang="0">
                  <a:pos x="839090" y="366042"/>
                </a:cxn>
                <a:cxn ang="0">
                  <a:pos x="620142" y="13"/>
                </a:cxn>
                <a:cxn ang="0">
                  <a:pos x="832163" y="13977"/>
                </a:cxn>
                <a:cxn ang="0">
                  <a:pos x="870659" y="89869"/>
                </a:cxn>
                <a:cxn ang="0">
                  <a:pos x="630157" y="403735"/>
                </a:cxn>
                <a:cxn ang="0">
                  <a:pos x="586707" y="424329"/>
                </a:cxn>
                <a:cxn ang="0">
                  <a:pos x="224239" y="424329"/>
                </a:cxn>
                <a:cxn ang="0">
                  <a:pos x="116756" y="556282"/>
                </a:cxn>
                <a:cxn ang="0">
                  <a:pos x="182694" y="632175"/>
                </a:cxn>
                <a:cxn ang="0">
                  <a:pos x="211661" y="637895"/>
                </a:cxn>
                <a:cxn ang="0">
                  <a:pos x="211661" y="759170"/>
                </a:cxn>
                <a:cxn ang="0">
                  <a:pos x="5462" y="581071"/>
                </a:cxn>
                <a:cxn ang="0">
                  <a:pos x="6605" y="480390"/>
                </a:cxn>
                <a:cxn ang="0">
                  <a:pos x="275693" y="68131"/>
                </a:cxn>
                <a:cxn ang="0">
                  <a:pos x="356877" y="23130"/>
                </a:cxn>
                <a:cxn ang="0">
                  <a:pos x="620142" y="13"/>
                </a:cxn>
              </a:cxnLst>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4B649F"/>
            </a:solidFill>
            <a:ln w="9525">
              <a:noFill/>
            </a:ln>
          </p:spPr>
          <p:txBody>
            <a:bodyPr/>
            <a:p>
              <a:endParaRPr lang="zh-CN" altLang="en-US"/>
            </a:p>
          </p:txBody>
        </p:sp>
      </p:grpSp>
      <p:grpSp>
        <p:nvGrpSpPr>
          <p:cNvPr id="7188" name="组合 35"/>
          <p:cNvGrpSpPr/>
          <p:nvPr/>
        </p:nvGrpSpPr>
        <p:grpSpPr>
          <a:xfrm>
            <a:off x="3265805" y="2982595"/>
            <a:ext cx="574675" cy="576263"/>
            <a:chOff x="3209823" y="2234042"/>
            <a:chExt cx="1607262" cy="1607262"/>
          </a:xfrm>
        </p:grpSpPr>
        <p:sp>
          <p:nvSpPr>
            <p:cNvPr id="26" name="椭圆 25"/>
            <p:cNvSpPr/>
            <p:nvPr/>
          </p:nvSpPr>
          <p:spPr>
            <a:xfrm>
              <a:off x="3209823" y="2234042"/>
              <a:ext cx="1607262" cy="1607262"/>
            </a:xfrm>
            <a:prstGeom prst="ellipse">
              <a:avLst/>
            </a:prstGeom>
            <a:solidFill>
              <a:srgbClr val="4B649F"/>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31" name="椭圆 30"/>
            <p:cNvSpPr/>
            <p:nvPr/>
          </p:nvSpPr>
          <p:spPr>
            <a:xfrm>
              <a:off x="3319637" y="2343856"/>
              <a:ext cx="1387635" cy="1387635"/>
            </a:xfrm>
            <a:prstGeom prst="ellipse">
              <a:avLst/>
            </a:prstGeom>
            <a:solidFill>
              <a:schemeClr val="bg1"/>
            </a:solidFill>
            <a:ln w="19050">
              <a:solidFill>
                <a:srgbClr val="4B649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24" name="KSO_Shape"/>
            <p:cNvSpPr/>
            <p:nvPr/>
          </p:nvSpPr>
          <p:spPr bwMode="auto">
            <a:xfrm>
              <a:off x="3551242" y="2597423"/>
              <a:ext cx="924424" cy="880500"/>
            </a:xfrm>
            <a:custGeom>
              <a:avLst/>
              <a:gdLst>
                <a:gd name="T0" fmla="*/ 2147483646 w 5871"/>
                <a:gd name="T1" fmla="*/ 2147483646 h 5585"/>
                <a:gd name="T2" fmla="*/ 2147483646 w 5871"/>
                <a:gd name="T3" fmla="*/ 2147483646 h 5585"/>
                <a:gd name="T4" fmla="*/ 2147483646 w 5871"/>
                <a:gd name="T5" fmla="*/ 2147483646 h 5585"/>
                <a:gd name="T6" fmla="*/ 2147483646 w 5871"/>
                <a:gd name="T7" fmla="*/ 2147483646 h 5585"/>
                <a:gd name="T8" fmla="*/ 2147483646 w 5871"/>
                <a:gd name="T9" fmla="*/ 2147483646 h 5585"/>
                <a:gd name="T10" fmla="*/ 2147483646 w 5871"/>
                <a:gd name="T11" fmla="*/ 2147483646 h 5585"/>
                <a:gd name="T12" fmla="*/ 2147483646 w 5871"/>
                <a:gd name="T13" fmla="*/ 2147483646 h 5585"/>
                <a:gd name="T14" fmla="*/ 2147483646 w 5871"/>
                <a:gd name="T15" fmla="*/ 2147483646 h 5585"/>
                <a:gd name="T16" fmla="*/ 2147483646 w 5871"/>
                <a:gd name="T17" fmla="*/ 2147483646 h 5585"/>
                <a:gd name="T18" fmla="*/ 2147483646 w 5871"/>
                <a:gd name="T19" fmla="*/ 2147483646 h 5585"/>
                <a:gd name="T20" fmla="*/ 2147483646 w 5871"/>
                <a:gd name="T21" fmla="*/ 2147483646 h 5585"/>
                <a:gd name="T22" fmla="*/ 2147483646 w 5871"/>
                <a:gd name="T23" fmla="*/ 2147483646 h 5585"/>
                <a:gd name="T24" fmla="*/ 2147483646 w 5871"/>
                <a:gd name="T25" fmla="*/ 2147483646 h 5585"/>
                <a:gd name="T26" fmla="*/ 2147483646 w 5871"/>
                <a:gd name="T27" fmla="*/ 2147483646 h 5585"/>
                <a:gd name="T28" fmla="*/ 2147483646 w 5871"/>
                <a:gd name="T29" fmla="*/ 2147483646 h 5585"/>
                <a:gd name="T30" fmla="*/ 2147483646 w 5871"/>
                <a:gd name="T31" fmla="*/ 2147483646 h 5585"/>
                <a:gd name="T32" fmla="*/ 2147483646 w 5871"/>
                <a:gd name="T33" fmla="*/ 2147483646 h 5585"/>
                <a:gd name="T34" fmla="*/ 2147483646 w 5871"/>
                <a:gd name="T35" fmla="*/ 2147483646 h 5585"/>
                <a:gd name="T36" fmla="*/ 2147483646 w 5871"/>
                <a:gd name="T37" fmla="*/ 2147483646 h 5585"/>
                <a:gd name="T38" fmla="*/ 2147483646 w 5871"/>
                <a:gd name="T39" fmla="*/ 2147483646 h 5585"/>
                <a:gd name="T40" fmla="*/ 2147483646 w 5871"/>
                <a:gd name="T41" fmla="*/ 2147483646 h 5585"/>
                <a:gd name="T42" fmla="*/ 2147483646 w 5871"/>
                <a:gd name="T43" fmla="*/ 2147483646 h 5585"/>
                <a:gd name="T44" fmla="*/ 2147483646 w 5871"/>
                <a:gd name="T45" fmla="*/ 2147483646 h 5585"/>
                <a:gd name="T46" fmla="*/ 2147483646 w 5871"/>
                <a:gd name="T47" fmla="*/ 2147483646 h 5585"/>
                <a:gd name="T48" fmla="*/ 2147483646 w 5871"/>
                <a:gd name="T49" fmla="*/ 2147483646 h 5585"/>
                <a:gd name="T50" fmla="*/ 2147483646 w 5871"/>
                <a:gd name="T51" fmla="*/ 2147483646 h 5585"/>
                <a:gd name="T52" fmla="*/ 2147483646 w 5871"/>
                <a:gd name="T53" fmla="*/ 2147483646 h 5585"/>
                <a:gd name="T54" fmla="*/ 2147483646 w 5871"/>
                <a:gd name="T55" fmla="*/ 2147483646 h 5585"/>
                <a:gd name="T56" fmla="*/ 2147483646 w 5871"/>
                <a:gd name="T57" fmla="*/ 2147483646 h 5585"/>
                <a:gd name="T58" fmla="*/ 2147483646 w 5871"/>
                <a:gd name="T59" fmla="*/ 2147483646 h 5585"/>
                <a:gd name="T60" fmla="*/ 2147483646 w 5871"/>
                <a:gd name="T61" fmla="*/ 2147483646 h 5585"/>
                <a:gd name="T62" fmla="*/ 2147483646 w 5871"/>
                <a:gd name="T63" fmla="*/ 2147483646 h 5585"/>
                <a:gd name="T64" fmla="*/ 2147483646 w 5871"/>
                <a:gd name="T65" fmla="*/ 2147483646 h 5585"/>
                <a:gd name="T66" fmla="*/ 2147483646 w 5871"/>
                <a:gd name="T67" fmla="*/ 2147483646 h 5585"/>
                <a:gd name="T68" fmla="*/ 2147483646 w 5871"/>
                <a:gd name="T69" fmla="*/ 2147483646 h 5585"/>
                <a:gd name="T70" fmla="*/ 2147483646 w 5871"/>
                <a:gd name="T71" fmla="*/ 2147483646 h 5585"/>
                <a:gd name="T72" fmla="*/ 2147483646 w 5871"/>
                <a:gd name="T73" fmla="*/ 2147483646 h 5585"/>
                <a:gd name="T74" fmla="*/ 2147483646 w 5871"/>
                <a:gd name="T75" fmla="*/ 2147483646 h 5585"/>
                <a:gd name="T76" fmla="*/ 2147483646 w 5871"/>
                <a:gd name="T77" fmla="*/ 2147483646 h 5585"/>
                <a:gd name="T78" fmla="*/ 2147483646 w 5871"/>
                <a:gd name="T79" fmla="*/ 2147483646 h 5585"/>
                <a:gd name="T80" fmla="*/ 2147483646 w 5871"/>
                <a:gd name="T81" fmla="*/ 2147483646 h 5585"/>
                <a:gd name="T82" fmla="*/ 2147483646 w 5871"/>
                <a:gd name="T83" fmla="*/ 2147483646 h 5585"/>
                <a:gd name="T84" fmla="*/ 2147483646 w 5871"/>
                <a:gd name="T85" fmla="*/ 2147483646 h 5585"/>
                <a:gd name="T86" fmla="*/ 2147483646 w 5871"/>
                <a:gd name="T87" fmla="*/ 2147483646 h 5585"/>
                <a:gd name="T88" fmla="*/ 2147483646 w 5871"/>
                <a:gd name="T89" fmla="*/ 2147483646 h 5585"/>
                <a:gd name="T90" fmla="*/ 2147483646 w 5871"/>
                <a:gd name="T91" fmla="*/ 2147483646 h 5585"/>
                <a:gd name="T92" fmla="*/ 2147483646 w 5871"/>
                <a:gd name="T93" fmla="*/ 2147483646 h 5585"/>
                <a:gd name="T94" fmla="*/ 2147483646 w 5871"/>
                <a:gd name="T95" fmla="*/ 2147483646 h 5585"/>
                <a:gd name="T96" fmla="*/ 2147483646 w 5871"/>
                <a:gd name="T97" fmla="*/ 2147483646 h 5585"/>
                <a:gd name="T98" fmla="*/ 2147483646 w 5871"/>
                <a:gd name="T99" fmla="*/ 2147483646 h 5585"/>
                <a:gd name="T100" fmla="*/ 2147483646 w 5871"/>
                <a:gd name="T101" fmla="*/ 2147483646 h 5585"/>
                <a:gd name="T102" fmla="*/ 2147483646 w 5871"/>
                <a:gd name="T103" fmla="*/ 2147483646 h 5585"/>
                <a:gd name="T104" fmla="*/ 0 w 5871"/>
                <a:gd name="T105" fmla="*/ 2147483646 h 5585"/>
                <a:gd name="T106" fmla="*/ 2147483646 w 5871"/>
                <a:gd name="T107" fmla="*/ 0 h 5585"/>
                <a:gd name="T108" fmla="*/ 2147483646 w 5871"/>
                <a:gd name="T109" fmla="*/ 2147483646 h 5585"/>
                <a:gd name="T110" fmla="*/ 2147483646 w 5871"/>
                <a:gd name="T111" fmla="*/ 2147483646 h 558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871" h="5585">
                  <a:moveTo>
                    <a:pt x="774" y="374"/>
                  </a:moveTo>
                  <a:lnTo>
                    <a:pt x="774" y="1910"/>
                  </a:lnTo>
                  <a:lnTo>
                    <a:pt x="5107" y="1910"/>
                  </a:lnTo>
                  <a:lnTo>
                    <a:pt x="5107" y="374"/>
                  </a:lnTo>
                  <a:lnTo>
                    <a:pt x="774" y="374"/>
                  </a:lnTo>
                  <a:close/>
                  <a:moveTo>
                    <a:pt x="1597" y="3265"/>
                  </a:moveTo>
                  <a:lnTo>
                    <a:pt x="1597" y="3265"/>
                  </a:lnTo>
                  <a:lnTo>
                    <a:pt x="1591" y="3265"/>
                  </a:lnTo>
                  <a:lnTo>
                    <a:pt x="1587" y="3265"/>
                  </a:lnTo>
                  <a:lnTo>
                    <a:pt x="1586" y="3265"/>
                  </a:lnTo>
                  <a:lnTo>
                    <a:pt x="1581" y="3265"/>
                  </a:lnTo>
                  <a:lnTo>
                    <a:pt x="1576" y="3265"/>
                  </a:lnTo>
                  <a:lnTo>
                    <a:pt x="1571" y="3265"/>
                  </a:lnTo>
                  <a:lnTo>
                    <a:pt x="1570" y="3265"/>
                  </a:lnTo>
                  <a:lnTo>
                    <a:pt x="1566" y="3265"/>
                  </a:lnTo>
                  <a:lnTo>
                    <a:pt x="1560" y="3265"/>
                  </a:lnTo>
                  <a:lnTo>
                    <a:pt x="1555" y="3265"/>
                  </a:lnTo>
                  <a:lnTo>
                    <a:pt x="1550" y="3265"/>
                  </a:lnTo>
                  <a:lnTo>
                    <a:pt x="1545" y="3265"/>
                  </a:lnTo>
                  <a:lnTo>
                    <a:pt x="1540" y="3265"/>
                  </a:lnTo>
                  <a:lnTo>
                    <a:pt x="1539" y="3265"/>
                  </a:lnTo>
                  <a:lnTo>
                    <a:pt x="1535" y="3265"/>
                  </a:lnTo>
                  <a:lnTo>
                    <a:pt x="1529" y="3265"/>
                  </a:lnTo>
                  <a:lnTo>
                    <a:pt x="1525" y="3265"/>
                  </a:lnTo>
                  <a:lnTo>
                    <a:pt x="1524" y="3265"/>
                  </a:lnTo>
                  <a:lnTo>
                    <a:pt x="1519" y="3265"/>
                  </a:lnTo>
                  <a:lnTo>
                    <a:pt x="1514" y="3265"/>
                  </a:lnTo>
                  <a:lnTo>
                    <a:pt x="1509" y="3265"/>
                  </a:lnTo>
                  <a:lnTo>
                    <a:pt x="1508" y="3265"/>
                  </a:lnTo>
                  <a:lnTo>
                    <a:pt x="1504" y="3265"/>
                  </a:lnTo>
                  <a:lnTo>
                    <a:pt x="1498" y="3265"/>
                  </a:lnTo>
                  <a:lnTo>
                    <a:pt x="1494" y="3265"/>
                  </a:lnTo>
                  <a:lnTo>
                    <a:pt x="1493" y="3265"/>
                  </a:lnTo>
                  <a:lnTo>
                    <a:pt x="1488" y="3265"/>
                  </a:lnTo>
                  <a:lnTo>
                    <a:pt x="1483" y="3265"/>
                  </a:lnTo>
                  <a:lnTo>
                    <a:pt x="1478" y="3265"/>
                  </a:lnTo>
                  <a:lnTo>
                    <a:pt x="1477" y="3265"/>
                  </a:lnTo>
                  <a:lnTo>
                    <a:pt x="1473" y="3265"/>
                  </a:lnTo>
                  <a:lnTo>
                    <a:pt x="1467" y="3265"/>
                  </a:lnTo>
                  <a:lnTo>
                    <a:pt x="1463" y="3265"/>
                  </a:lnTo>
                  <a:lnTo>
                    <a:pt x="1462" y="3265"/>
                  </a:lnTo>
                  <a:lnTo>
                    <a:pt x="1457" y="3265"/>
                  </a:lnTo>
                  <a:lnTo>
                    <a:pt x="1452" y="3265"/>
                  </a:lnTo>
                  <a:lnTo>
                    <a:pt x="1446" y="3265"/>
                  </a:lnTo>
                  <a:lnTo>
                    <a:pt x="1442" y="3265"/>
                  </a:lnTo>
                  <a:lnTo>
                    <a:pt x="1266" y="3265"/>
                  </a:lnTo>
                  <a:lnTo>
                    <a:pt x="1345" y="3830"/>
                  </a:lnTo>
                  <a:lnTo>
                    <a:pt x="1294" y="3911"/>
                  </a:lnTo>
                  <a:lnTo>
                    <a:pt x="1345" y="3977"/>
                  </a:lnTo>
                  <a:lnTo>
                    <a:pt x="1117" y="4116"/>
                  </a:lnTo>
                  <a:lnTo>
                    <a:pt x="1112" y="4144"/>
                  </a:lnTo>
                  <a:lnTo>
                    <a:pt x="1106" y="4173"/>
                  </a:lnTo>
                  <a:lnTo>
                    <a:pt x="1103" y="4201"/>
                  </a:lnTo>
                  <a:lnTo>
                    <a:pt x="1099" y="4228"/>
                  </a:lnTo>
                  <a:lnTo>
                    <a:pt x="1097" y="4255"/>
                  </a:lnTo>
                  <a:lnTo>
                    <a:pt x="1096" y="4281"/>
                  </a:lnTo>
                  <a:lnTo>
                    <a:pt x="1096" y="4308"/>
                  </a:lnTo>
                  <a:lnTo>
                    <a:pt x="1096" y="4333"/>
                  </a:lnTo>
                  <a:lnTo>
                    <a:pt x="1097" y="4359"/>
                  </a:lnTo>
                  <a:lnTo>
                    <a:pt x="1098" y="4383"/>
                  </a:lnTo>
                  <a:lnTo>
                    <a:pt x="1100" y="4407"/>
                  </a:lnTo>
                  <a:lnTo>
                    <a:pt x="1104" y="4432"/>
                  </a:lnTo>
                  <a:lnTo>
                    <a:pt x="1112" y="4478"/>
                  </a:lnTo>
                  <a:lnTo>
                    <a:pt x="1121" y="4523"/>
                  </a:lnTo>
                  <a:lnTo>
                    <a:pt x="1133" y="4568"/>
                  </a:lnTo>
                  <a:lnTo>
                    <a:pt x="1147" y="4611"/>
                  </a:lnTo>
                  <a:lnTo>
                    <a:pt x="1162" y="4653"/>
                  </a:lnTo>
                  <a:lnTo>
                    <a:pt x="1179" y="4694"/>
                  </a:lnTo>
                  <a:lnTo>
                    <a:pt x="1198" y="4733"/>
                  </a:lnTo>
                  <a:lnTo>
                    <a:pt x="1218" y="4772"/>
                  </a:lnTo>
                  <a:lnTo>
                    <a:pt x="1238" y="4812"/>
                  </a:lnTo>
                  <a:lnTo>
                    <a:pt x="1259" y="4849"/>
                  </a:lnTo>
                  <a:lnTo>
                    <a:pt x="774" y="4849"/>
                  </a:lnTo>
                  <a:lnTo>
                    <a:pt x="774" y="2135"/>
                  </a:lnTo>
                  <a:lnTo>
                    <a:pt x="2185" y="2135"/>
                  </a:lnTo>
                  <a:lnTo>
                    <a:pt x="2185" y="4849"/>
                  </a:lnTo>
                  <a:lnTo>
                    <a:pt x="1780" y="4849"/>
                  </a:lnTo>
                  <a:lnTo>
                    <a:pt x="1801" y="4812"/>
                  </a:lnTo>
                  <a:lnTo>
                    <a:pt x="1821" y="4772"/>
                  </a:lnTo>
                  <a:lnTo>
                    <a:pt x="1841" y="4733"/>
                  </a:lnTo>
                  <a:lnTo>
                    <a:pt x="1859" y="4694"/>
                  </a:lnTo>
                  <a:lnTo>
                    <a:pt x="1876" y="4653"/>
                  </a:lnTo>
                  <a:lnTo>
                    <a:pt x="1892" y="4611"/>
                  </a:lnTo>
                  <a:lnTo>
                    <a:pt x="1905" y="4568"/>
                  </a:lnTo>
                  <a:lnTo>
                    <a:pt x="1917" y="4523"/>
                  </a:lnTo>
                  <a:lnTo>
                    <a:pt x="1927" y="4478"/>
                  </a:lnTo>
                  <a:lnTo>
                    <a:pt x="1935" y="4432"/>
                  </a:lnTo>
                  <a:lnTo>
                    <a:pt x="1938" y="4407"/>
                  </a:lnTo>
                  <a:lnTo>
                    <a:pt x="1941" y="4383"/>
                  </a:lnTo>
                  <a:lnTo>
                    <a:pt x="1942" y="4359"/>
                  </a:lnTo>
                  <a:lnTo>
                    <a:pt x="1943" y="4333"/>
                  </a:lnTo>
                  <a:lnTo>
                    <a:pt x="1943" y="4308"/>
                  </a:lnTo>
                  <a:lnTo>
                    <a:pt x="1942" y="4281"/>
                  </a:lnTo>
                  <a:lnTo>
                    <a:pt x="1941" y="4255"/>
                  </a:lnTo>
                  <a:lnTo>
                    <a:pt x="1938" y="4228"/>
                  </a:lnTo>
                  <a:lnTo>
                    <a:pt x="1936" y="4201"/>
                  </a:lnTo>
                  <a:lnTo>
                    <a:pt x="1932" y="4173"/>
                  </a:lnTo>
                  <a:lnTo>
                    <a:pt x="1927" y="4144"/>
                  </a:lnTo>
                  <a:lnTo>
                    <a:pt x="1922" y="4116"/>
                  </a:lnTo>
                  <a:lnTo>
                    <a:pt x="1694" y="3977"/>
                  </a:lnTo>
                  <a:lnTo>
                    <a:pt x="1745" y="3911"/>
                  </a:lnTo>
                  <a:lnTo>
                    <a:pt x="1694" y="3830"/>
                  </a:lnTo>
                  <a:lnTo>
                    <a:pt x="1771" y="3265"/>
                  </a:lnTo>
                  <a:lnTo>
                    <a:pt x="1597" y="3265"/>
                  </a:lnTo>
                  <a:close/>
                  <a:moveTo>
                    <a:pt x="4819" y="863"/>
                  </a:moveTo>
                  <a:lnTo>
                    <a:pt x="4819" y="1057"/>
                  </a:lnTo>
                  <a:lnTo>
                    <a:pt x="3585" y="1057"/>
                  </a:lnTo>
                  <a:lnTo>
                    <a:pt x="3585" y="863"/>
                  </a:lnTo>
                  <a:lnTo>
                    <a:pt x="4819" y="863"/>
                  </a:lnTo>
                  <a:close/>
                  <a:moveTo>
                    <a:pt x="5002" y="1108"/>
                  </a:moveTo>
                  <a:lnTo>
                    <a:pt x="5002" y="1379"/>
                  </a:lnTo>
                  <a:lnTo>
                    <a:pt x="3769" y="1379"/>
                  </a:lnTo>
                  <a:lnTo>
                    <a:pt x="3769" y="1108"/>
                  </a:lnTo>
                  <a:lnTo>
                    <a:pt x="5002" y="1108"/>
                  </a:lnTo>
                  <a:close/>
                  <a:moveTo>
                    <a:pt x="4891" y="1429"/>
                  </a:moveTo>
                  <a:lnTo>
                    <a:pt x="4891" y="1623"/>
                  </a:lnTo>
                  <a:lnTo>
                    <a:pt x="3657" y="1623"/>
                  </a:lnTo>
                  <a:lnTo>
                    <a:pt x="3657" y="1429"/>
                  </a:lnTo>
                  <a:lnTo>
                    <a:pt x="4891" y="1429"/>
                  </a:lnTo>
                  <a:close/>
                  <a:moveTo>
                    <a:pt x="4977" y="1659"/>
                  </a:moveTo>
                  <a:lnTo>
                    <a:pt x="4977" y="1853"/>
                  </a:lnTo>
                  <a:lnTo>
                    <a:pt x="3743" y="1853"/>
                  </a:lnTo>
                  <a:lnTo>
                    <a:pt x="3743" y="1659"/>
                  </a:lnTo>
                  <a:lnTo>
                    <a:pt x="4977" y="1659"/>
                  </a:lnTo>
                  <a:close/>
                  <a:moveTo>
                    <a:pt x="1643" y="596"/>
                  </a:moveTo>
                  <a:lnTo>
                    <a:pt x="1833" y="561"/>
                  </a:lnTo>
                  <a:lnTo>
                    <a:pt x="2061" y="1773"/>
                  </a:lnTo>
                  <a:lnTo>
                    <a:pt x="1871" y="1809"/>
                  </a:lnTo>
                  <a:lnTo>
                    <a:pt x="1643" y="596"/>
                  </a:lnTo>
                  <a:close/>
                  <a:moveTo>
                    <a:pt x="1388" y="596"/>
                  </a:moveTo>
                  <a:lnTo>
                    <a:pt x="1579" y="561"/>
                  </a:lnTo>
                  <a:lnTo>
                    <a:pt x="1807" y="1773"/>
                  </a:lnTo>
                  <a:lnTo>
                    <a:pt x="1616" y="1809"/>
                  </a:lnTo>
                  <a:lnTo>
                    <a:pt x="1388" y="596"/>
                  </a:lnTo>
                  <a:close/>
                  <a:moveTo>
                    <a:pt x="1134" y="596"/>
                  </a:moveTo>
                  <a:lnTo>
                    <a:pt x="1324" y="561"/>
                  </a:lnTo>
                  <a:lnTo>
                    <a:pt x="1551" y="1773"/>
                  </a:lnTo>
                  <a:lnTo>
                    <a:pt x="1361" y="1809"/>
                  </a:lnTo>
                  <a:lnTo>
                    <a:pt x="1134" y="596"/>
                  </a:lnTo>
                  <a:close/>
                  <a:moveTo>
                    <a:pt x="884" y="568"/>
                  </a:moveTo>
                  <a:lnTo>
                    <a:pt x="1077" y="568"/>
                  </a:lnTo>
                  <a:lnTo>
                    <a:pt x="1077" y="1802"/>
                  </a:lnTo>
                  <a:lnTo>
                    <a:pt x="884" y="1802"/>
                  </a:lnTo>
                  <a:lnTo>
                    <a:pt x="884" y="568"/>
                  </a:lnTo>
                  <a:close/>
                  <a:moveTo>
                    <a:pt x="3540" y="2418"/>
                  </a:moveTo>
                  <a:lnTo>
                    <a:pt x="3807" y="2354"/>
                  </a:lnTo>
                  <a:lnTo>
                    <a:pt x="4033" y="3306"/>
                  </a:lnTo>
                  <a:lnTo>
                    <a:pt x="3765" y="3369"/>
                  </a:lnTo>
                  <a:lnTo>
                    <a:pt x="3540" y="2418"/>
                  </a:lnTo>
                  <a:close/>
                  <a:moveTo>
                    <a:pt x="3622" y="2531"/>
                  </a:moveTo>
                  <a:lnTo>
                    <a:pt x="3639" y="2606"/>
                  </a:lnTo>
                  <a:lnTo>
                    <a:pt x="3791" y="2570"/>
                  </a:lnTo>
                  <a:lnTo>
                    <a:pt x="3773" y="2496"/>
                  </a:lnTo>
                  <a:lnTo>
                    <a:pt x="3622" y="2531"/>
                  </a:lnTo>
                  <a:close/>
                  <a:moveTo>
                    <a:pt x="3739" y="3028"/>
                  </a:moveTo>
                  <a:lnTo>
                    <a:pt x="3776" y="3184"/>
                  </a:lnTo>
                  <a:lnTo>
                    <a:pt x="3928" y="3148"/>
                  </a:lnTo>
                  <a:lnTo>
                    <a:pt x="3890" y="2991"/>
                  </a:lnTo>
                  <a:lnTo>
                    <a:pt x="3739" y="3028"/>
                  </a:lnTo>
                  <a:close/>
                  <a:moveTo>
                    <a:pt x="3193" y="2418"/>
                  </a:moveTo>
                  <a:lnTo>
                    <a:pt x="3418" y="3369"/>
                  </a:lnTo>
                  <a:lnTo>
                    <a:pt x="3687" y="3306"/>
                  </a:lnTo>
                  <a:lnTo>
                    <a:pt x="3461" y="2354"/>
                  </a:lnTo>
                  <a:lnTo>
                    <a:pt x="3193" y="2418"/>
                  </a:lnTo>
                  <a:close/>
                  <a:moveTo>
                    <a:pt x="3276" y="2531"/>
                  </a:moveTo>
                  <a:lnTo>
                    <a:pt x="3426" y="2496"/>
                  </a:lnTo>
                  <a:lnTo>
                    <a:pt x="3444" y="2570"/>
                  </a:lnTo>
                  <a:lnTo>
                    <a:pt x="3292" y="2606"/>
                  </a:lnTo>
                  <a:lnTo>
                    <a:pt x="3276" y="2531"/>
                  </a:lnTo>
                  <a:close/>
                  <a:moveTo>
                    <a:pt x="3393" y="3028"/>
                  </a:moveTo>
                  <a:lnTo>
                    <a:pt x="3429" y="3184"/>
                  </a:lnTo>
                  <a:lnTo>
                    <a:pt x="3581" y="3148"/>
                  </a:lnTo>
                  <a:lnTo>
                    <a:pt x="3544" y="2991"/>
                  </a:lnTo>
                  <a:lnTo>
                    <a:pt x="3393" y="3028"/>
                  </a:lnTo>
                  <a:close/>
                  <a:moveTo>
                    <a:pt x="2841" y="2418"/>
                  </a:moveTo>
                  <a:lnTo>
                    <a:pt x="3109" y="2354"/>
                  </a:lnTo>
                  <a:lnTo>
                    <a:pt x="3335" y="3306"/>
                  </a:lnTo>
                  <a:lnTo>
                    <a:pt x="3067" y="3369"/>
                  </a:lnTo>
                  <a:lnTo>
                    <a:pt x="2841" y="2418"/>
                  </a:lnTo>
                  <a:close/>
                  <a:moveTo>
                    <a:pt x="2923" y="2531"/>
                  </a:moveTo>
                  <a:lnTo>
                    <a:pt x="2941" y="2606"/>
                  </a:lnTo>
                  <a:lnTo>
                    <a:pt x="3092" y="2570"/>
                  </a:lnTo>
                  <a:lnTo>
                    <a:pt x="3075" y="2496"/>
                  </a:lnTo>
                  <a:lnTo>
                    <a:pt x="2923" y="2531"/>
                  </a:lnTo>
                  <a:close/>
                  <a:moveTo>
                    <a:pt x="3041" y="3028"/>
                  </a:moveTo>
                  <a:lnTo>
                    <a:pt x="3192" y="2991"/>
                  </a:lnTo>
                  <a:lnTo>
                    <a:pt x="3229" y="3148"/>
                  </a:lnTo>
                  <a:lnTo>
                    <a:pt x="3078" y="3184"/>
                  </a:lnTo>
                  <a:lnTo>
                    <a:pt x="3041" y="3028"/>
                  </a:lnTo>
                  <a:close/>
                  <a:moveTo>
                    <a:pt x="2553" y="2372"/>
                  </a:moveTo>
                  <a:lnTo>
                    <a:pt x="2828" y="2372"/>
                  </a:lnTo>
                  <a:lnTo>
                    <a:pt x="2828" y="3352"/>
                  </a:lnTo>
                  <a:lnTo>
                    <a:pt x="2553" y="3352"/>
                  </a:lnTo>
                  <a:lnTo>
                    <a:pt x="2553" y="2372"/>
                  </a:lnTo>
                  <a:close/>
                  <a:moveTo>
                    <a:pt x="2606" y="2503"/>
                  </a:moveTo>
                  <a:lnTo>
                    <a:pt x="2606" y="2579"/>
                  </a:lnTo>
                  <a:lnTo>
                    <a:pt x="2762" y="2579"/>
                  </a:lnTo>
                  <a:lnTo>
                    <a:pt x="2762" y="2503"/>
                  </a:lnTo>
                  <a:lnTo>
                    <a:pt x="2606" y="2503"/>
                  </a:lnTo>
                  <a:close/>
                  <a:moveTo>
                    <a:pt x="2606" y="3012"/>
                  </a:moveTo>
                  <a:lnTo>
                    <a:pt x="2606" y="3173"/>
                  </a:lnTo>
                  <a:lnTo>
                    <a:pt x="2762" y="3173"/>
                  </a:lnTo>
                  <a:lnTo>
                    <a:pt x="2762" y="3012"/>
                  </a:lnTo>
                  <a:lnTo>
                    <a:pt x="2606" y="3012"/>
                  </a:lnTo>
                  <a:close/>
                  <a:moveTo>
                    <a:pt x="5555" y="151"/>
                  </a:moveTo>
                  <a:lnTo>
                    <a:pt x="5555" y="374"/>
                  </a:lnTo>
                  <a:lnTo>
                    <a:pt x="5555" y="4849"/>
                  </a:lnTo>
                  <a:lnTo>
                    <a:pt x="5871" y="4849"/>
                  </a:lnTo>
                  <a:lnTo>
                    <a:pt x="5871" y="5585"/>
                  </a:lnTo>
                  <a:lnTo>
                    <a:pt x="0" y="5585"/>
                  </a:lnTo>
                  <a:lnTo>
                    <a:pt x="0" y="4849"/>
                  </a:lnTo>
                  <a:lnTo>
                    <a:pt x="326" y="4849"/>
                  </a:lnTo>
                  <a:lnTo>
                    <a:pt x="326" y="374"/>
                  </a:lnTo>
                  <a:lnTo>
                    <a:pt x="326" y="151"/>
                  </a:lnTo>
                  <a:lnTo>
                    <a:pt x="326" y="0"/>
                  </a:lnTo>
                  <a:lnTo>
                    <a:pt x="5555" y="0"/>
                  </a:lnTo>
                  <a:lnTo>
                    <a:pt x="5555" y="151"/>
                  </a:lnTo>
                  <a:close/>
                  <a:moveTo>
                    <a:pt x="2409" y="2135"/>
                  </a:moveTo>
                  <a:lnTo>
                    <a:pt x="2409" y="3385"/>
                  </a:lnTo>
                  <a:lnTo>
                    <a:pt x="5107" y="3385"/>
                  </a:lnTo>
                  <a:lnTo>
                    <a:pt x="5107" y="2135"/>
                  </a:lnTo>
                  <a:lnTo>
                    <a:pt x="2409" y="2135"/>
                  </a:lnTo>
                  <a:close/>
                  <a:moveTo>
                    <a:pt x="2409" y="3609"/>
                  </a:moveTo>
                  <a:lnTo>
                    <a:pt x="2409" y="4849"/>
                  </a:lnTo>
                  <a:lnTo>
                    <a:pt x="5107" y="4849"/>
                  </a:lnTo>
                  <a:lnTo>
                    <a:pt x="5107" y="3609"/>
                  </a:lnTo>
                  <a:lnTo>
                    <a:pt x="2409" y="3609"/>
                  </a:lnTo>
                  <a:close/>
                </a:path>
              </a:pathLst>
            </a:custGeom>
            <a:solidFill>
              <a:srgbClr val="4B649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Calibri" pitchFamily="34" charset="0"/>
                <a:ea typeface="宋体" pitchFamily="2" charset="-122"/>
                <a:cs typeface="+mn-cs"/>
              </a:endParaRPr>
            </a:p>
          </p:txBody>
        </p:sp>
      </p:grpSp>
      <p:sp>
        <p:nvSpPr>
          <p:cNvPr id="7192" name="文本框 39"/>
          <p:cNvSpPr txBox="true"/>
          <p:nvPr/>
        </p:nvSpPr>
        <p:spPr>
          <a:xfrm>
            <a:off x="4158615" y="1997710"/>
            <a:ext cx="5861050" cy="491490"/>
          </a:xfrm>
          <a:prstGeom prst="rect">
            <a:avLst/>
          </a:prstGeom>
          <a:noFill/>
          <a:ln w="9525">
            <a:noFill/>
          </a:ln>
        </p:spPr>
        <p:txBody>
          <a:bodyPr wrap="square" anchor="t" anchorCtr="false">
            <a:spAutoFit/>
          </a:bodyPr>
          <a:p>
            <a:r>
              <a:rPr lang="zh-CN" altLang="en-US" sz="2600" b="1" dirty="0">
                <a:solidFill>
                  <a:srgbClr val="4B649F"/>
                </a:solidFill>
                <a:latin typeface="Arial" panose="02080604020202020204" pitchFamily="34" charset="0"/>
                <a:ea typeface="微软雅黑" pitchFamily="34" charset="-122"/>
              </a:rPr>
              <a:t>第一部分</a:t>
            </a:r>
            <a:r>
              <a:rPr lang="en-US" altLang="zh-CN" sz="2600" b="1" dirty="0">
                <a:solidFill>
                  <a:srgbClr val="4B649F"/>
                </a:solidFill>
                <a:latin typeface="Arial" panose="02080604020202020204" pitchFamily="34" charset="0"/>
                <a:ea typeface="微软雅黑" pitchFamily="34" charset="-122"/>
              </a:rPr>
              <a:t>     </a:t>
            </a:r>
            <a:r>
              <a:rPr lang="zh-CN" altLang="en-US" sz="2600" b="1" dirty="0">
                <a:solidFill>
                  <a:srgbClr val="4B649F"/>
                </a:solidFill>
                <a:latin typeface="Arial" panose="02080604020202020204" pitchFamily="34" charset="0"/>
                <a:ea typeface="微软雅黑" pitchFamily="34" charset="-122"/>
              </a:rPr>
              <a:t>试点范围和对象</a:t>
            </a:r>
            <a:endParaRPr lang="zh-CN" altLang="en-US" sz="2600" b="1" dirty="0">
              <a:solidFill>
                <a:srgbClr val="4B649F"/>
              </a:solidFill>
              <a:latin typeface="Arial" panose="02080604020202020204" pitchFamily="34" charset="0"/>
              <a:ea typeface="微软雅黑" pitchFamily="34" charset="-122"/>
            </a:endParaRPr>
          </a:p>
        </p:txBody>
      </p:sp>
      <p:sp>
        <p:nvSpPr>
          <p:cNvPr id="7193" name="文本框 40"/>
          <p:cNvSpPr txBox="true"/>
          <p:nvPr/>
        </p:nvSpPr>
        <p:spPr>
          <a:xfrm>
            <a:off x="4168140" y="3040380"/>
            <a:ext cx="5323205" cy="491490"/>
          </a:xfrm>
          <a:prstGeom prst="rect">
            <a:avLst/>
          </a:prstGeom>
          <a:noFill/>
          <a:ln w="9525">
            <a:noFill/>
          </a:ln>
        </p:spPr>
        <p:txBody>
          <a:bodyPr wrap="square" anchor="t" anchorCtr="false">
            <a:spAutoFit/>
          </a:bodyPr>
          <a:p>
            <a:r>
              <a:rPr lang="zh-CN" altLang="en-US" sz="2600" b="1" dirty="0">
                <a:solidFill>
                  <a:srgbClr val="4B649F"/>
                </a:solidFill>
                <a:latin typeface="Arial" panose="02080604020202020204" pitchFamily="34" charset="0"/>
                <a:ea typeface="微软雅黑" pitchFamily="34" charset="-122"/>
              </a:rPr>
              <a:t>第二部分</a:t>
            </a:r>
            <a:r>
              <a:rPr lang="en-US" altLang="zh-CN" sz="2600" b="1" dirty="0">
                <a:solidFill>
                  <a:srgbClr val="4B649F"/>
                </a:solidFill>
                <a:latin typeface="Arial" panose="02080604020202020204" pitchFamily="34" charset="0"/>
                <a:ea typeface="微软雅黑" pitchFamily="34" charset="-122"/>
              </a:rPr>
              <a:t>     </a:t>
            </a:r>
            <a:r>
              <a:rPr lang="zh-CN" altLang="en-US" sz="2600" b="1" dirty="0">
                <a:solidFill>
                  <a:srgbClr val="4B649F"/>
                </a:solidFill>
                <a:latin typeface="Arial" panose="02080604020202020204" pitchFamily="34" charset="0"/>
                <a:ea typeface="微软雅黑" pitchFamily="34" charset="-122"/>
              </a:rPr>
              <a:t>报表表式及指标</a:t>
            </a:r>
            <a:endParaRPr lang="zh-CN" altLang="en-US" sz="2600" b="1" dirty="0">
              <a:solidFill>
                <a:srgbClr val="4B649F"/>
              </a:solidFill>
              <a:latin typeface="Arial" panose="02080604020202020204" pitchFamily="34" charset="0"/>
              <a:ea typeface="微软雅黑" pitchFamily="34" charset="-122"/>
            </a:endParaRPr>
          </a:p>
        </p:txBody>
      </p:sp>
      <p:sp>
        <p:nvSpPr>
          <p:cNvPr id="7194" name="文本框 41"/>
          <p:cNvSpPr txBox="true"/>
          <p:nvPr/>
        </p:nvSpPr>
        <p:spPr>
          <a:xfrm>
            <a:off x="4177665" y="4082415"/>
            <a:ext cx="4630420" cy="491490"/>
          </a:xfrm>
          <a:prstGeom prst="rect">
            <a:avLst/>
          </a:prstGeom>
          <a:noFill/>
          <a:ln w="9525">
            <a:noFill/>
          </a:ln>
        </p:spPr>
        <p:txBody>
          <a:bodyPr wrap="square" anchor="t" anchorCtr="false">
            <a:spAutoFit/>
          </a:bodyPr>
          <a:p>
            <a:r>
              <a:rPr lang="zh-CN" altLang="en-US" sz="2600" b="1" dirty="0">
                <a:solidFill>
                  <a:srgbClr val="4B649F"/>
                </a:solidFill>
                <a:latin typeface="Arial" panose="02080604020202020204" pitchFamily="34" charset="0"/>
                <a:ea typeface="微软雅黑" pitchFamily="34" charset="-122"/>
              </a:rPr>
              <a:t>第三部分</a:t>
            </a:r>
            <a:r>
              <a:rPr lang="en-US" altLang="zh-CN" sz="2600" b="1" dirty="0">
                <a:solidFill>
                  <a:srgbClr val="4B649F"/>
                </a:solidFill>
                <a:latin typeface="Arial" panose="02080604020202020204" pitchFamily="34" charset="0"/>
                <a:ea typeface="微软雅黑" pitchFamily="34" charset="-122"/>
              </a:rPr>
              <a:t>      </a:t>
            </a:r>
            <a:r>
              <a:rPr lang="zh-CN" altLang="en-US" sz="2600" b="1" dirty="0">
                <a:solidFill>
                  <a:srgbClr val="4B649F"/>
                </a:solidFill>
                <a:latin typeface="Arial" panose="02080604020202020204" pitchFamily="34" charset="0"/>
                <a:ea typeface="微软雅黑" pitchFamily="34" charset="-122"/>
              </a:rPr>
              <a:t>相关工作要求</a:t>
            </a:r>
            <a:endParaRPr lang="zh-CN" altLang="en-US" sz="2600" b="1" dirty="0">
              <a:solidFill>
                <a:srgbClr val="4B649F"/>
              </a:solidFill>
              <a:latin typeface="Arial" panose="02080604020202020204" pitchFamily="34" charset="0"/>
              <a:ea typeface="微软雅黑" pitchFamily="34" charset="-122"/>
            </a:endParaRPr>
          </a:p>
        </p:txBody>
      </p:sp>
      <p:cxnSp>
        <p:nvCxnSpPr>
          <p:cNvPr id="6" name="直接连接符 5"/>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7" name="图片 6" descr="五经普LOGO透明底（长）"/>
          <p:cNvPicPr>
            <a:picLocks noChangeAspect="true"/>
          </p:cNvPicPr>
          <p:nvPr/>
        </p:nvPicPr>
        <p:blipFill>
          <a:blip r:embed="rId2"/>
          <a:stretch>
            <a:fillRect/>
          </a:stretch>
        </p:blipFill>
        <p:spPr>
          <a:xfrm>
            <a:off x="-76200" y="-224790"/>
            <a:ext cx="369506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82625" y="106489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2.规模以上工业财务状况</a:t>
            </a:r>
            <a:endParaRPr lang="en-US" sz="2400" b="1" dirty="0">
              <a:solidFill>
                <a:schemeClr val="bg1"/>
              </a:solidFill>
              <a:latin typeface="Arial" panose="02080604020202020204" pitchFamily="34" charset="0"/>
              <a:ea typeface="微软雅黑" pitchFamily="34" charset="-122"/>
            </a:endParaRPr>
          </a:p>
          <a:p>
            <a:pPr algn="ctr"/>
            <a:r>
              <a:rPr lang="en-US" sz="2400" b="1" dirty="0">
                <a:solidFill>
                  <a:schemeClr val="bg1"/>
                </a:solidFill>
                <a:latin typeface="Arial" panose="02080604020202020204" pitchFamily="34" charset="0"/>
                <a:ea typeface="微软雅黑" pitchFamily="34" charset="-122"/>
              </a:rPr>
              <a:t>（成本费用）B703</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82675" y="2097405"/>
            <a:ext cx="10240645" cy="307594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cs typeface="+mn-cs"/>
                <a:sym typeface="+mn-ea"/>
              </a:rPr>
              <a:t>重要指标填报要求：</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cs typeface="+mn-cs"/>
                <a:sym typeface="+mn-ea"/>
              </a:rPr>
              <a:t> </a:t>
            </a:r>
            <a:r>
              <a:rPr lang="zh-CN" altLang="en-US" sz="2400" noProof="1" dirty="0" smtClean="0">
                <a:solidFill>
                  <a:srgbClr val="336699"/>
                </a:solidFill>
                <a:latin typeface="微软雅黑" pitchFamily="34" charset="-122"/>
                <a:ea typeface="微软雅黑" pitchFamily="34" charset="-122"/>
                <a:cs typeface="+mn-cs"/>
                <a:sym typeface="+mn-ea"/>
              </a:rPr>
              <a:t>（</a:t>
            </a:r>
            <a:r>
              <a:rPr lang="en-US" altLang="zh-CN" sz="2400" noProof="1" dirty="0" smtClean="0">
                <a:solidFill>
                  <a:srgbClr val="336699"/>
                </a:solidFill>
                <a:latin typeface="微软雅黑" pitchFamily="34" charset="-122"/>
                <a:ea typeface="微软雅黑" pitchFamily="34" charset="-122"/>
                <a:cs typeface="+mn-cs"/>
                <a:sym typeface="+mn-ea"/>
              </a:rPr>
              <a:t>2</a:t>
            </a:r>
            <a:r>
              <a:rPr lang="zh-CN" altLang="en-US" sz="2400" noProof="1" dirty="0" smtClean="0">
                <a:solidFill>
                  <a:srgbClr val="336699"/>
                </a:solidFill>
                <a:latin typeface="微软雅黑" pitchFamily="34" charset="-122"/>
                <a:ea typeface="微软雅黑" pitchFamily="34" charset="-122"/>
                <a:cs typeface="+mn-cs"/>
                <a:sym typeface="+mn-ea"/>
              </a:rPr>
              <a:t>）</a:t>
            </a:r>
            <a:r>
              <a:rPr lang="zh-CN" sz="2400" noProof="1" dirty="0" smtClean="0">
                <a:solidFill>
                  <a:srgbClr val="336699"/>
                </a:solidFill>
                <a:latin typeface="微软雅黑" pitchFamily="34" charset="-122"/>
                <a:ea typeface="微软雅黑" pitchFamily="34" charset="-122"/>
                <a:cs typeface="+mn-cs"/>
                <a:sym typeface="+mn-ea"/>
              </a:rPr>
              <a:t>应付职工薪酬：应包含</a:t>
            </a:r>
            <a:r>
              <a:rPr lang="en-US" altLang="zh-CN" sz="2400" dirty="0" smtClean="0">
                <a:solidFill>
                  <a:srgbClr val="336699"/>
                </a:solidFill>
                <a:latin typeface="微软雅黑" pitchFamily="34" charset="-122"/>
                <a:sym typeface="+mn-ea"/>
              </a:rPr>
              <a:t>劳务派遣人员薪酬</a:t>
            </a:r>
            <a:r>
              <a:rPr lang="zh-CN" altLang="en-US" sz="2400" dirty="0" smtClean="0">
                <a:solidFill>
                  <a:srgbClr val="336699"/>
                </a:solidFill>
                <a:latin typeface="微软雅黑" pitchFamily="34" charset="-122"/>
                <a:sym typeface="+mn-ea"/>
              </a:rPr>
              <a:t>。</a:t>
            </a:r>
            <a:endParaRPr lang="zh-CN" sz="24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dirty="0" smtClean="0">
                <a:solidFill>
                  <a:srgbClr val="336699"/>
                </a:solidFill>
                <a:latin typeface="微软雅黑" pitchFamily="34" charset="-122"/>
                <a:sym typeface="+mn-ea"/>
              </a:rPr>
              <a:t>  无论用工单位是否直接支付劳动报酬，</a:t>
            </a:r>
            <a:r>
              <a:rPr lang="en-US" altLang="zh-CN" sz="2400" dirty="0" smtClean="0">
                <a:solidFill>
                  <a:srgbClr val="00B050"/>
                </a:solidFill>
                <a:latin typeface="微软雅黑" pitchFamily="34" charset="-122"/>
                <a:sym typeface="+mn-ea"/>
              </a:rPr>
              <a:t>劳务派遣人员薪酬均由实际用工法人单位（派遣人员使用方）填报</a:t>
            </a:r>
            <a:r>
              <a:rPr lang="en-US" altLang="zh-CN" sz="2400" dirty="0" smtClean="0">
                <a:solidFill>
                  <a:srgbClr val="336699"/>
                </a:solidFill>
                <a:latin typeface="微软雅黑" pitchFamily="34" charset="-122"/>
                <a:sym typeface="+mn-ea"/>
              </a:rPr>
              <a:t>，而劳务派遣单位（派遣人员派出方）不填报。</a:t>
            </a:r>
            <a:r>
              <a:rPr lang="en-US" altLang="zh-CN" sz="2400" dirty="0" smtClean="0">
                <a:solidFill>
                  <a:srgbClr val="00B050"/>
                </a:solidFill>
                <a:latin typeface="微软雅黑" pitchFamily="34" charset="-122"/>
                <a:sym typeface="+mn-ea"/>
              </a:rPr>
              <a:t>劳务外包人员薪酬由劳务承包法人单位（外包人员派出方）填报</a:t>
            </a:r>
            <a:r>
              <a:rPr lang="en-US" altLang="zh-CN" sz="2400" dirty="0" smtClean="0">
                <a:solidFill>
                  <a:srgbClr val="336699"/>
                </a:solidFill>
                <a:latin typeface="微软雅黑" pitchFamily="34" charset="-122"/>
                <a:sym typeface="+mn-ea"/>
              </a:rPr>
              <a:t>，而外包人员使用方不填报。</a:t>
            </a:r>
            <a:endParaRPr lang="en-US" altLang="zh-CN" sz="2400" dirty="0" smtClean="0">
              <a:solidFill>
                <a:srgbClr val="336699"/>
              </a:solidFill>
              <a:latin typeface="微软雅黑" pitchFamily="34" charset="-122"/>
              <a:sym typeface="+mn-ea"/>
            </a:endParaRPr>
          </a:p>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itchFamily="34" charset="-122"/>
                <a:ea typeface="微软雅黑" pitchFamily="34" charset="-122"/>
                <a:cs typeface="+mn-cs"/>
                <a:sym typeface="+mn-ea"/>
              </a:rPr>
              <a:t> </a:t>
            </a:r>
            <a:r>
              <a:rPr lang="en-US" altLang="zh-CN" sz="2800" noProof="1" dirty="0" smtClean="0">
                <a:solidFill>
                  <a:srgbClr val="336699"/>
                </a:solidFill>
                <a:latin typeface="微软雅黑" pitchFamily="34" charset="-122"/>
                <a:ea typeface="微软雅黑" pitchFamily="34" charset="-122"/>
                <a:cs typeface="+mn-cs"/>
                <a:sym typeface="+mn-ea"/>
              </a:rPr>
              <a:t> </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11200" y="100647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82625" y="106489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2.规模以上工业财务状况</a:t>
            </a:r>
            <a:endParaRPr lang="en-US" sz="2400" b="1" dirty="0">
              <a:solidFill>
                <a:schemeClr val="bg1"/>
              </a:solidFill>
              <a:latin typeface="Arial" panose="02080604020202020204" pitchFamily="34" charset="0"/>
              <a:ea typeface="微软雅黑" pitchFamily="34" charset="-122"/>
            </a:endParaRPr>
          </a:p>
          <a:p>
            <a:pPr algn="ctr"/>
            <a:r>
              <a:rPr lang="en-US" sz="2400" b="1" dirty="0">
                <a:solidFill>
                  <a:schemeClr val="bg1"/>
                </a:solidFill>
                <a:latin typeface="Arial" panose="02080604020202020204" pitchFamily="34" charset="0"/>
                <a:ea typeface="微软雅黑" pitchFamily="34" charset="-122"/>
              </a:rPr>
              <a:t>（成本费用）B703</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039495" y="2054860"/>
            <a:ext cx="10428605" cy="372872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cs typeface="+mn-cs"/>
                <a:sym typeface="+mn-ea"/>
              </a:rPr>
              <a:t>重要指标填报要求：</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cs typeface="+mn-cs"/>
                <a:sym typeface="+mn-ea"/>
              </a:rPr>
              <a:t> </a:t>
            </a:r>
            <a:r>
              <a:rPr lang="zh-CN" altLang="en-US" sz="2400" noProof="1" dirty="0" smtClean="0">
                <a:solidFill>
                  <a:srgbClr val="336699"/>
                </a:solidFill>
                <a:latin typeface="微软雅黑" pitchFamily="34" charset="-122"/>
                <a:ea typeface="微软雅黑" pitchFamily="34" charset="-122"/>
                <a:cs typeface="+mn-cs"/>
                <a:sym typeface="+mn-ea"/>
              </a:rPr>
              <a:t>（</a:t>
            </a:r>
            <a:r>
              <a:rPr lang="en-US" altLang="zh-CN" sz="2400" noProof="1" dirty="0" smtClean="0">
                <a:solidFill>
                  <a:srgbClr val="336699"/>
                </a:solidFill>
                <a:latin typeface="微软雅黑" pitchFamily="34" charset="-122"/>
                <a:ea typeface="微软雅黑" pitchFamily="34" charset="-122"/>
                <a:cs typeface="+mn-cs"/>
                <a:sym typeface="+mn-ea"/>
              </a:rPr>
              <a:t>3</a:t>
            </a:r>
            <a:r>
              <a:rPr lang="zh-CN" altLang="en-US" sz="2400" noProof="1" dirty="0" smtClean="0">
                <a:solidFill>
                  <a:srgbClr val="336699"/>
                </a:solidFill>
                <a:latin typeface="微软雅黑" pitchFamily="34" charset="-122"/>
                <a:ea typeface="微软雅黑" pitchFamily="34" charset="-122"/>
                <a:cs typeface="+mn-cs"/>
                <a:sym typeface="+mn-ea"/>
              </a:rPr>
              <a:t>）</a:t>
            </a:r>
            <a:r>
              <a:rPr lang="zh-CN" sz="2400" noProof="1" dirty="0" smtClean="0">
                <a:solidFill>
                  <a:srgbClr val="336699"/>
                </a:solidFill>
                <a:latin typeface="微软雅黑" pitchFamily="34" charset="-122"/>
                <a:ea typeface="微软雅黑" pitchFamily="34" charset="-122"/>
                <a:cs typeface="+mn-cs"/>
                <a:sym typeface="+mn-ea"/>
              </a:rPr>
              <a:t>期末（</a:t>
            </a:r>
            <a:r>
              <a:rPr lang="zh-CN" sz="2400" dirty="0" smtClean="0">
                <a:solidFill>
                  <a:srgbClr val="336699"/>
                </a:solidFill>
                <a:latin typeface="微软雅黑" pitchFamily="34" charset="-122"/>
                <a:sym typeface="+mn-ea"/>
              </a:rPr>
              <a:t>平均</a:t>
            </a:r>
            <a:r>
              <a:rPr lang="zh-CN" sz="2400" noProof="1" dirty="0" smtClean="0">
                <a:solidFill>
                  <a:srgbClr val="336699"/>
                </a:solidFill>
                <a:latin typeface="微软雅黑" pitchFamily="34" charset="-122"/>
                <a:ea typeface="微软雅黑" pitchFamily="34" charset="-122"/>
                <a:cs typeface="+mn-cs"/>
                <a:sym typeface="+mn-ea"/>
              </a:rPr>
              <a:t>）用工人数：指报告期内企业实际拥有的、</a:t>
            </a:r>
            <a:r>
              <a:rPr lang="zh-CN" sz="2400" noProof="1" dirty="0" smtClean="0">
                <a:solidFill>
                  <a:srgbClr val="00B050"/>
                </a:solidFill>
                <a:latin typeface="微软雅黑" pitchFamily="34" charset="-122"/>
                <a:ea typeface="微软雅黑" pitchFamily="34" charset="-122"/>
                <a:cs typeface="+mn-cs"/>
                <a:sym typeface="+mn-ea"/>
              </a:rPr>
              <a:t>参与本企业生产经营活动</a:t>
            </a:r>
            <a:r>
              <a:rPr lang="zh-CN" sz="2400" noProof="1" dirty="0" smtClean="0">
                <a:solidFill>
                  <a:srgbClr val="336699"/>
                </a:solidFill>
                <a:latin typeface="微软雅黑" pitchFamily="34" charset="-122"/>
                <a:ea typeface="微软雅黑" pitchFamily="34" charset="-122"/>
                <a:cs typeface="+mn-cs"/>
                <a:sym typeface="+mn-ea"/>
              </a:rPr>
              <a:t>的人员的期末（</a:t>
            </a:r>
            <a:r>
              <a:rPr lang="zh-CN" sz="2400" dirty="0" smtClean="0">
                <a:solidFill>
                  <a:srgbClr val="336699"/>
                </a:solidFill>
                <a:latin typeface="微软雅黑" pitchFamily="34" charset="-122"/>
                <a:sym typeface="+mn-ea"/>
              </a:rPr>
              <a:t>平均</a:t>
            </a:r>
            <a:r>
              <a:rPr lang="zh-CN" sz="2400" noProof="1" dirty="0" smtClean="0">
                <a:solidFill>
                  <a:srgbClr val="336699"/>
                </a:solidFill>
                <a:latin typeface="微软雅黑" pitchFamily="34" charset="-122"/>
                <a:ea typeface="微软雅黑" pitchFamily="34" charset="-122"/>
                <a:cs typeface="+mn-cs"/>
                <a:sym typeface="+mn-ea"/>
              </a:rPr>
              <a:t>）数。</a:t>
            </a:r>
            <a:endParaRPr lang="zh-CN" sz="24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zh-CN" sz="2400" noProof="1" dirty="0" smtClean="0">
                <a:solidFill>
                  <a:srgbClr val="336699"/>
                </a:solidFill>
                <a:latin typeface="微软雅黑" pitchFamily="34" charset="-122"/>
                <a:ea typeface="微软雅黑" pitchFamily="34" charset="-122"/>
                <a:cs typeface="+mn-cs"/>
                <a:sym typeface="+mn-ea"/>
              </a:rPr>
              <a:t> </a:t>
            </a:r>
            <a:r>
              <a:rPr lang="en-US" altLang="zh-CN" sz="2400" noProof="1" dirty="0" smtClean="0">
                <a:solidFill>
                  <a:srgbClr val="336699"/>
                </a:solidFill>
                <a:latin typeface="微软雅黑" pitchFamily="34" charset="-122"/>
                <a:ea typeface="微软雅黑" pitchFamily="34" charset="-122"/>
                <a:cs typeface="+mn-cs"/>
                <a:sym typeface="+mn-ea"/>
              </a:rPr>
              <a:t> </a:t>
            </a:r>
            <a:r>
              <a:rPr lang="zh-CN" altLang="en-US" sz="2400" noProof="1" dirty="0" smtClean="0">
                <a:solidFill>
                  <a:srgbClr val="336699"/>
                </a:solidFill>
                <a:latin typeface="微软雅黑" pitchFamily="34" charset="-122"/>
                <a:ea typeface="微软雅黑" pitchFamily="34" charset="-122"/>
                <a:cs typeface="+mn-cs"/>
                <a:sym typeface="+mn-ea"/>
              </a:rPr>
              <a:t>填报原则：①</a:t>
            </a:r>
            <a:r>
              <a:rPr sz="2400" u="sng" noProof="1" dirty="0" smtClean="0">
                <a:solidFill>
                  <a:srgbClr val="336699"/>
                </a:solidFill>
                <a:latin typeface="微软雅黑" pitchFamily="34" charset="-122"/>
                <a:sym typeface="+mn-ea"/>
              </a:rPr>
              <a:t>包括</a:t>
            </a:r>
            <a:r>
              <a:rPr sz="2400" noProof="1" dirty="0" smtClean="0">
                <a:solidFill>
                  <a:srgbClr val="336699"/>
                </a:solidFill>
                <a:latin typeface="微软雅黑" pitchFamily="34" charset="-122"/>
                <a:sym typeface="+mn-ea"/>
              </a:rPr>
              <a:t>直接参与本企业制造、加工、组装、维修、保养等生产活动的人员；企业管理人员；对外安装本企业产品、保管、清洁、销售等与生产行为直接相关的人员；</a:t>
            </a:r>
            <a:r>
              <a:rPr lang="zh-CN" sz="2400" noProof="1" dirty="0" smtClean="0">
                <a:solidFill>
                  <a:srgbClr val="336699"/>
                </a:solidFill>
                <a:latin typeface="微软雅黑" pitchFamily="34" charset="-122"/>
                <a:sym typeface="+mn-ea"/>
              </a:rPr>
              <a:t>②</a:t>
            </a:r>
            <a:r>
              <a:rPr sz="2400" u="sng" noProof="1" dirty="0" smtClean="0">
                <a:solidFill>
                  <a:srgbClr val="336699"/>
                </a:solidFill>
                <a:latin typeface="微软雅黑" pitchFamily="34" charset="-122"/>
                <a:sym typeface="+mn-ea"/>
              </a:rPr>
              <a:t>不包括</a:t>
            </a:r>
            <a:r>
              <a:rPr sz="2400" noProof="1" dirty="0" smtClean="0">
                <a:solidFill>
                  <a:srgbClr val="336699"/>
                </a:solidFill>
                <a:latin typeface="微软雅黑" pitchFamily="34" charset="-122"/>
                <a:sym typeface="+mn-ea"/>
              </a:rPr>
              <a:t>在本企业领取工资、股息、红利但未参加本企业生产经营活动的人员；医疗、教育等部门的人员；参加本企业建筑施工，但所从事的工作与生产经营活动无关的人员，例如参与企业厂房建筑施工的人员。</a:t>
            </a:r>
            <a:r>
              <a:rPr lang="zh-CN" altLang="en-US" sz="2800" noProof="1" dirty="0" smtClean="0">
                <a:solidFill>
                  <a:srgbClr val="336699"/>
                </a:solidFill>
                <a:latin typeface="微软雅黑" pitchFamily="34" charset="-122"/>
                <a:ea typeface="微软雅黑" pitchFamily="34" charset="-122"/>
                <a:cs typeface="+mn-cs"/>
                <a:sym typeface="+mn-ea"/>
              </a:rPr>
              <a:t> </a:t>
            </a:r>
            <a:r>
              <a:rPr lang="en-US" altLang="zh-CN" sz="2800" noProof="1" dirty="0" smtClean="0">
                <a:solidFill>
                  <a:srgbClr val="336699"/>
                </a:solidFill>
                <a:latin typeface="微软雅黑" pitchFamily="34" charset="-122"/>
                <a:ea typeface="微软雅黑" pitchFamily="34" charset="-122"/>
                <a:cs typeface="+mn-cs"/>
                <a:sym typeface="+mn-ea"/>
              </a:rPr>
              <a:t> </a:t>
            </a:r>
            <a:endParaRPr lang="zh-CN" altLang="en-US" sz="2800" noProof="1" dirty="0" smtClean="0">
              <a:solidFill>
                <a:srgbClr val="336699"/>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96595" y="1347470"/>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3.工业企业战略性新兴</a:t>
            </a:r>
            <a:endParaRPr lang="en-US" sz="2400" b="1" dirty="0">
              <a:solidFill>
                <a:schemeClr val="bg1"/>
              </a:solidFill>
              <a:latin typeface="Arial" panose="02080604020202020204" pitchFamily="34" charset="0"/>
              <a:ea typeface="微软雅黑" pitchFamily="34" charset="-122"/>
            </a:endParaRPr>
          </a:p>
          <a:p>
            <a:pPr algn="ctr"/>
            <a:r>
              <a:rPr lang="en-US" sz="2400" b="1" dirty="0">
                <a:solidFill>
                  <a:schemeClr val="bg1"/>
                </a:solidFill>
                <a:latin typeface="Arial" panose="02080604020202020204" pitchFamily="34" charset="0"/>
                <a:ea typeface="微软雅黑" pitchFamily="34" charset="-122"/>
              </a:rPr>
              <a:t>产业总产值B704-3</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477010" y="2575560"/>
            <a:ext cx="9765665" cy="336550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统计范围：综合试点辖区内经认定的</a:t>
            </a:r>
            <a:r>
              <a:rPr lang="zh-CN" altLang="en-US" sz="2800" noProof="1" dirty="0" smtClean="0">
                <a:solidFill>
                  <a:srgbClr val="00B050"/>
                </a:solidFill>
                <a:latin typeface="微软雅黑" pitchFamily="34" charset="-122"/>
                <a:ea typeface="微软雅黑" pitchFamily="34" charset="-122"/>
                <a:cs typeface="+mn-cs"/>
                <a:sym typeface="+mn-ea"/>
              </a:rPr>
              <a:t>从事战略性新兴产业生产</a:t>
            </a:r>
            <a:r>
              <a:rPr lang="zh-CN" altLang="en-US" sz="2800" noProof="1" dirty="0" smtClean="0">
                <a:solidFill>
                  <a:srgbClr val="336699"/>
                </a:solidFill>
                <a:latin typeface="微软雅黑" pitchFamily="34" charset="-122"/>
                <a:ea typeface="微软雅黑" pitchFamily="34" charset="-122"/>
                <a:cs typeface="+mn-cs"/>
                <a:sym typeface="+mn-ea"/>
              </a:rPr>
              <a:t>的规模以上工业法人单位。</a:t>
            </a:r>
            <a:endParaRPr lang="zh-CN" altLang="en-US" sz="2800" noProof="1" dirty="0" smtClean="0">
              <a:solidFill>
                <a:srgbClr val="336699"/>
              </a:solidFill>
              <a:latin typeface="微软雅黑" pitchFamily="34" charset="-122"/>
              <a:ea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报送日期及方式：</a:t>
            </a:r>
            <a:r>
              <a:rPr lang="en-US" altLang="zh-CN" sz="2800" noProof="1" dirty="0" smtClean="0">
                <a:solidFill>
                  <a:srgbClr val="336699"/>
                </a:solidFill>
                <a:latin typeface="微软雅黑" pitchFamily="34" charset="-122"/>
                <a:ea typeface="微软雅黑" pitchFamily="34" charset="-122"/>
                <a:cs typeface="+mn-cs"/>
                <a:sym typeface="+mn-ea"/>
              </a:rPr>
              <a:t>2023</a:t>
            </a:r>
            <a:r>
              <a:rPr lang="zh-CN" altLang="en-US" sz="2800" noProof="1" dirty="0" smtClean="0">
                <a:solidFill>
                  <a:srgbClr val="336699"/>
                </a:solidFill>
                <a:latin typeface="微软雅黑" pitchFamily="34" charset="-122"/>
                <a:ea typeface="微软雅黑" pitchFamily="34" charset="-122"/>
                <a:cs typeface="+mn-cs"/>
                <a:sym typeface="+mn-ea"/>
              </a:rPr>
              <a:t>年</a:t>
            </a:r>
            <a:r>
              <a:rPr lang="en-US" altLang="zh-CN" sz="2800" noProof="1" dirty="0" smtClean="0">
                <a:solidFill>
                  <a:srgbClr val="336699"/>
                </a:solidFill>
                <a:latin typeface="微软雅黑" pitchFamily="34" charset="-122"/>
                <a:ea typeface="微软雅黑" pitchFamily="34" charset="-122"/>
                <a:cs typeface="+mn-cs"/>
                <a:sym typeface="+mn-ea"/>
              </a:rPr>
              <a:t>5</a:t>
            </a:r>
            <a:r>
              <a:rPr lang="zh-CN" altLang="en-US" sz="2800" noProof="1" dirty="0" smtClean="0">
                <a:solidFill>
                  <a:srgbClr val="336699"/>
                </a:solidFill>
                <a:latin typeface="微软雅黑" pitchFamily="34" charset="-122"/>
                <a:ea typeface="微软雅黑" pitchFamily="34" charset="-122"/>
                <a:cs typeface="+mn-cs"/>
                <a:sym typeface="+mn-ea"/>
              </a:rPr>
              <a:t>月</a:t>
            </a:r>
            <a:r>
              <a:rPr lang="en-US" altLang="zh-CN" sz="2800" noProof="1" dirty="0" smtClean="0">
                <a:solidFill>
                  <a:srgbClr val="336699"/>
                </a:solidFill>
                <a:latin typeface="微软雅黑" pitchFamily="34" charset="-122"/>
                <a:ea typeface="微软雅黑" pitchFamily="34" charset="-122"/>
                <a:cs typeface="+mn-cs"/>
                <a:sym typeface="+mn-ea"/>
              </a:rPr>
              <a:t>15</a:t>
            </a:r>
            <a:r>
              <a:rPr lang="zh-CN" altLang="en-US" sz="2800" noProof="1" dirty="0" smtClean="0">
                <a:solidFill>
                  <a:srgbClr val="336699"/>
                </a:solidFill>
                <a:latin typeface="微软雅黑" pitchFamily="34" charset="-122"/>
                <a:ea typeface="微软雅黑" pitchFamily="34" charset="-122"/>
                <a:cs typeface="+mn-cs"/>
                <a:sym typeface="+mn-ea"/>
              </a:rPr>
              <a:t>日</a:t>
            </a:r>
            <a:r>
              <a:rPr lang="en-US" altLang="zh-CN" sz="2800" noProof="1" dirty="0" smtClean="0">
                <a:solidFill>
                  <a:srgbClr val="336699"/>
                </a:solidFill>
                <a:latin typeface="微软雅黑" pitchFamily="34" charset="-122"/>
                <a:ea typeface="微软雅黑" pitchFamily="34" charset="-122"/>
                <a:cs typeface="+mn-cs"/>
                <a:sym typeface="+mn-ea"/>
              </a:rPr>
              <a:t>24</a:t>
            </a:r>
            <a:r>
              <a:rPr lang="zh-CN" altLang="en-US" sz="2800" noProof="1" dirty="0" smtClean="0">
                <a:solidFill>
                  <a:srgbClr val="336699"/>
                </a:solidFill>
                <a:latin typeface="微软雅黑" pitchFamily="34" charset="-122"/>
                <a:ea typeface="微软雅黑" pitchFamily="34" charset="-122"/>
                <a:cs typeface="+mn-cs"/>
                <a:sym typeface="+mn-ea"/>
              </a:rPr>
              <a:t>时前网上填报。</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sym typeface="+mn-ea"/>
              </a:rPr>
              <a:t>战略性新兴产业企业认定：通过年度名录审批确认（通过年度名录审批平台，上传相关材料，由工业司和普查中心共同审批）。</a:t>
            </a:r>
            <a:endParaRPr lang="zh-CN" altLang="en-US" sz="24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Pct val="85000"/>
              <a:buFont typeface="Wingdings" panose="05000000000000000000" charset="0"/>
              <a:defRPr/>
            </a:pP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19380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96595" y="128079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3.工业企业战略性新兴</a:t>
            </a:r>
            <a:endParaRPr lang="en-US" sz="2400" b="1" dirty="0">
              <a:solidFill>
                <a:schemeClr val="bg1"/>
              </a:solidFill>
              <a:latin typeface="Arial" panose="02080604020202020204" pitchFamily="34" charset="0"/>
              <a:ea typeface="微软雅黑" pitchFamily="34" charset="-122"/>
            </a:endParaRPr>
          </a:p>
          <a:p>
            <a:pPr algn="ctr"/>
            <a:r>
              <a:rPr lang="en-US" sz="2400" b="1" dirty="0">
                <a:solidFill>
                  <a:schemeClr val="bg1"/>
                </a:solidFill>
                <a:latin typeface="Arial" panose="02080604020202020204" pitchFamily="34" charset="0"/>
                <a:ea typeface="微软雅黑" pitchFamily="34" charset="-122"/>
              </a:rPr>
              <a:t>产业总产值B704-3</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49375" y="2285365"/>
            <a:ext cx="9817100" cy="3451225"/>
          </a:xfrm>
          <a:prstGeom prst="rect">
            <a:avLst/>
          </a:prstGeom>
          <a:noFill/>
        </p:spPr>
        <p:txBody>
          <a:bodyPr wrap="square" rtlCol="0">
            <a:spAutoFit/>
          </a:bodyPr>
          <a:p>
            <a:pPr marL="379095" marR="0" indent="-3429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sym typeface="+mn-ea"/>
              </a:rPr>
              <a:t>填报原则：</a:t>
            </a:r>
            <a:endParaRPr lang="zh-CN" altLang="en-US" sz="26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600" noProof="1" dirty="0" smtClean="0">
                <a:solidFill>
                  <a:srgbClr val="336699"/>
                </a:solidFill>
                <a:latin typeface="微软雅黑" pitchFamily="34" charset="-122"/>
                <a:ea typeface="微软雅黑" pitchFamily="34" charset="-122"/>
                <a:sym typeface="+mn-ea"/>
              </a:rPr>
              <a:t> </a:t>
            </a:r>
            <a:r>
              <a:rPr lang="zh-CN" altLang="en-US" sz="2600" noProof="1" dirty="0" smtClean="0">
                <a:solidFill>
                  <a:srgbClr val="336699"/>
                </a:solidFill>
                <a:latin typeface="微软雅黑" pitchFamily="34" charset="-122"/>
                <a:ea typeface="微软雅黑" pitchFamily="34" charset="-122"/>
                <a:sym typeface="+mn-ea"/>
              </a:rPr>
              <a:t>（</a:t>
            </a:r>
            <a:r>
              <a:rPr lang="en-US" altLang="zh-CN" sz="2600" noProof="1" dirty="0" smtClean="0">
                <a:solidFill>
                  <a:srgbClr val="336699"/>
                </a:solidFill>
                <a:latin typeface="微软雅黑" pitchFamily="34" charset="-122"/>
                <a:ea typeface="微软雅黑" pitchFamily="34" charset="-122"/>
                <a:sym typeface="+mn-ea"/>
              </a:rPr>
              <a:t>1</a:t>
            </a:r>
            <a:r>
              <a:rPr lang="zh-CN" altLang="en-US" sz="2600" noProof="1" dirty="0" smtClean="0">
                <a:solidFill>
                  <a:srgbClr val="336699"/>
                </a:solidFill>
                <a:latin typeface="微软雅黑" pitchFamily="34" charset="-122"/>
                <a:ea typeface="微软雅黑" pitchFamily="34" charset="-122"/>
                <a:sym typeface="+mn-ea"/>
              </a:rPr>
              <a:t>）根据《工业战略性新兴产业分类》，填报本企业生产的</a:t>
            </a:r>
            <a:r>
              <a:rPr lang="zh-CN" altLang="en-US" sz="2600" dirty="0" smtClean="0">
                <a:solidFill>
                  <a:srgbClr val="336699"/>
                </a:solidFill>
                <a:latin typeface="微软雅黑" pitchFamily="34" charset="-122"/>
                <a:sym typeface="+mn-ea"/>
              </a:rPr>
              <a:t>战略性新兴</a:t>
            </a:r>
            <a:r>
              <a:rPr lang="zh-CN" altLang="en-US" sz="2600" noProof="1" dirty="0" smtClean="0">
                <a:solidFill>
                  <a:srgbClr val="336699"/>
                </a:solidFill>
                <a:latin typeface="微软雅黑" pitchFamily="34" charset="-122"/>
                <a:ea typeface="微软雅黑" pitchFamily="34" charset="-122"/>
                <a:sym typeface="+mn-ea"/>
              </a:rPr>
              <a:t>产品产值。</a:t>
            </a:r>
            <a:r>
              <a:rPr lang="en-US" altLang="zh-CN" sz="2600" noProof="1" dirty="0" smtClean="0">
                <a:solidFill>
                  <a:srgbClr val="336699"/>
                </a:solidFill>
                <a:latin typeface="微软雅黑" pitchFamily="34" charset="-122"/>
                <a:ea typeface="微软雅黑" pitchFamily="34" charset="-122"/>
                <a:sym typeface="+mn-ea"/>
              </a:rPr>
              <a:t>  </a:t>
            </a:r>
            <a:endParaRPr lang="en-US" altLang="zh-CN" sz="26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600" noProof="1" dirty="0" smtClean="0">
                <a:solidFill>
                  <a:srgbClr val="336699"/>
                </a:solidFill>
                <a:latin typeface="微软雅黑" pitchFamily="34" charset="-122"/>
                <a:ea typeface="微软雅黑" pitchFamily="34" charset="-122"/>
                <a:sym typeface="+mn-ea"/>
              </a:rPr>
              <a:t> </a:t>
            </a:r>
            <a:r>
              <a:rPr lang="zh-CN" altLang="en-US" sz="2600" noProof="1" dirty="0" smtClean="0">
                <a:solidFill>
                  <a:srgbClr val="336699"/>
                </a:solidFill>
                <a:latin typeface="微软雅黑" pitchFamily="34" charset="-122"/>
                <a:ea typeface="微软雅黑" pitchFamily="34" charset="-122"/>
                <a:sym typeface="+mn-ea"/>
              </a:rPr>
              <a:t>（</a:t>
            </a:r>
            <a:r>
              <a:rPr lang="en-US" altLang="zh-CN" sz="2600" noProof="1" dirty="0" smtClean="0">
                <a:solidFill>
                  <a:srgbClr val="336699"/>
                </a:solidFill>
                <a:latin typeface="微软雅黑" pitchFamily="34" charset="-122"/>
                <a:ea typeface="微软雅黑" pitchFamily="34" charset="-122"/>
                <a:sym typeface="+mn-ea"/>
              </a:rPr>
              <a:t>2</a:t>
            </a:r>
            <a:r>
              <a:rPr lang="zh-CN" altLang="en-US" sz="2600" noProof="1" dirty="0" smtClean="0">
                <a:solidFill>
                  <a:srgbClr val="336699"/>
                </a:solidFill>
                <a:latin typeface="微软雅黑" pitchFamily="34" charset="-122"/>
                <a:ea typeface="微软雅黑" pitchFamily="34" charset="-122"/>
                <a:sym typeface="+mn-ea"/>
              </a:rPr>
              <a:t>）</a:t>
            </a:r>
            <a:r>
              <a:rPr lang="zh-CN" altLang="en-US" sz="2600" noProof="1" dirty="0" smtClean="0">
                <a:solidFill>
                  <a:srgbClr val="00B050"/>
                </a:solidFill>
                <a:latin typeface="微软雅黑" pitchFamily="34" charset="-122"/>
                <a:ea typeface="微软雅黑" pitchFamily="34" charset="-122"/>
                <a:sym typeface="+mn-ea"/>
              </a:rPr>
              <a:t>每一种战新产品对应唯一一个国民经济小类行业代码</a:t>
            </a:r>
            <a:r>
              <a:rPr lang="zh-CN" altLang="en-US" sz="2600" noProof="1" dirty="0" smtClean="0">
                <a:solidFill>
                  <a:srgbClr val="336699"/>
                </a:solidFill>
                <a:latin typeface="微软雅黑" pitchFamily="34" charset="-122"/>
                <a:ea typeface="微软雅黑" pitchFamily="34" charset="-122"/>
                <a:sym typeface="+mn-ea"/>
              </a:rPr>
              <a:t>（战新产业分类目录中，战新产品代码前四位即对应小类行业代码，如“</a:t>
            </a:r>
            <a:r>
              <a:rPr lang="zh-CN" altLang="en-US" sz="2600" dirty="0" smtClean="0">
                <a:solidFill>
                  <a:srgbClr val="336699"/>
                </a:solidFill>
                <a:latin typeface="微软雅黑" pitchFamily="34" charset="-122"/>
                <a:sym typeface="+mn-ea"/>
              </a:rPr>
              <a:t>新一代移动通信基站设备</a:t>
            </a:r>
            <a:r>
              <a:rPr lang="zh-CN" altLang="en-US" sz="2600" noProof="1" dirty="0" smtClean="0">
                <a:solidFill>
                  <a:srgbClr val="336699"/>
                </a:solidFill>
                <a:latin typeface="微软雅黑" pitchFamily="34" charset="-122"/>
                <a:ea typeface="微软雅黑" pitchFamily="34" charset="-122"/>
                <a:sym typeface="+mn-ea"/>
              </a:rPr>
              <a:t>”的战新产品代码为3921001，对应的小类行业“</a:t>
            </a:r>
            <a:r>
              <a:rPr lang="zh-CN" altLang="en-US" sz="2600" dirty="0" smtClean="0">
                <a:solidFill>
                  <a:srgbClr val="336699"/>
                </a:solidFill>
                <a:latin typeface="微软雅黑" pitchFamily="34" charset="-122"/>
                <a:sym typeface="+mn-ea"/>
              </a:rPr>
              <a:t>通信系统设备制造</a:t>
            </a:r>
            <a:r>
              <a:rPr lang="zh-CN" altLang="en-US" sz="2600" noProof="1" dirty="0" smtClean="0">
                <a:solidFill>
                  <a:srgbClr val="336699"/>
                </a:solidFill>
                <a:latin typeface="微软雅黑" pitchFamily="34" charset="-122"/>
                <a:ea typeface="微软雅黑" pitchFamily="34" charset="-122"/>
                <a:sym typeface="+mn-ea"/>
              </a:rPr>
              <a:t>”代码即为</a:t>
            </a:r>
            <a:r>
              <a:rPr lang="en-US" altLang="zh-CN" sz="2600" noProof="1" dirty="0" smtClean="0">
                <a:solidFill>
                  <a:srgbClr val="336699"/>
                </a:solidFill>
                <a:latin typeface="微软雅黑" pitchFamily="34" charset="-122"/>
                <a:ea typeface="微软雅黑" pitchFamily="34" charset="-122"/>
                <a:sym typeface="+mn-ea"/>
              </a:rPr>
              <a:t>3921</a:t>
            </a:r>
            <a:r>
              <a:rPr lang="zh-CN" altLang="en-US" sz="2600" noProof="1" dirty="0" smtClean="0">
                <a:solidFill>
                  <a:srgbClr val="336699"/>
                </a:solidFill>
                <a:latin typeface="微软雅黑" pitchFamily="34" charset="-122"/>
                <a:ea typeface="微软雅黑" pitchFamily="34" charset="-122"/>
                <a:sym typeface="+mn-ea"/>
              </a:rPr>
              <a:t>）。企业只需填报战新产品产值，平台程序自动生成对应小类行业、战新产业总产值。</a:t>
            </a:r>
            <a:r>
              <a:rPr lang="en-US" altLang="zh-CN" sz="2600" noProof="1" dirty="0" smtClean="0">
                <a:solidFill>
                  <a:srgbClr val="336699"/>
                </a:solidFill>
                <a:latin typeface="微软雅黑" pitchFamily="34" charset="-122"/>
                <a:ea typeface="微软雅黑" pitchFamily="34" charset="-122"/>
                <a:sym typeface="+mn-ea"/>
              </a:rPr>
              <a:t> </a:t>
            </a:r>
            <a:endParaRPr lang="en-US" altLang="zh-CN" sz="26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515683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768985" y="1405890"/>
            <a:ext cx="507111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4.规模以上工业个体经营户基本情况B701</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170940" y="2494280"/>
            <a:ext cx="9968865" cy="3130550"/>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cs typeface="+mn-cs"/>
                <a:sym typeface="+mn-ea"/>
              </a:rPr>
              <a:t>统计范围：综合试点辖区内</a:t>
            </a:r>
            <a:r>
              <a:rPr lang="zh-CN" altLang="en-US" sz="2600" noProof="1" dirty="0" smtClean="0">
                <a:solidFill>
                  <a:srgbClr val="00B050"/>
                </a:solidFill>
                <a:latin typeface="微软雅黑" pitchFamily="34" charset="-122"/>
                <a:ea typeface="微软雅黑" pitchFamily="34" charset="-122"/>
                <a:cs typeface="+mn-cs"/>
                <a:sym typeface="+mn-ea"/>
              </a:rPr>
              <a:t>规模以上</a:t>
            </a:r>
            <a:r>
              <a:rPr lang="zh-CN" altLang="en-US" sz="2600" noProof="1" dirty="0" smtClean="0">
                <a:solidFill>
                  <a:srgbClr val="336699"/>
                </a:solidFill>
                <a:latin typeface="微软雅黑" pitchFamily="34" charset="-122"/>
                <a:ea typeface="微软雅黑" pitchFamily="34" charset="-122"/>
                <a:cs typeface="+mn-cs"/>
                <a:sym typeface="+mn-ea"/>
              </a:rPr>
              <a:t>工业个体经营户（截至</a:t>
            </a:r>
            <a:r>
              <a:rPr lang="en-US" sz="2600" noProof="1" dirty="0" smtClean="0">
                <a:solidFill>
                  <a:srgbClr val="336699"/>
                </a:solidFill>
                <a:latin typeface="微软雅黑" pitchFamily="34" charset="-122"/>
                <a:ea typeface="微软雅黑" pitchFamily="34" charset="-122"/>
                <a:cs typeface="+mn-cs"/>
                <a:sym typeface="+mn-ea"/>
              </a:rPr>
              <a:t>2022</a:t>
            </a:r>
            <a:r>
              <a:rPr lang="zh-CN" altLang="en-US" sz="2600" noProof="1" dirty="0" smtClean="0">
                <a:solidFill>
                  <a:srgbClr val="336699"/>
                </a:solidFill>
                <a:latin typeface="微软雅黑" pitchFamily="34" charset="-122"/>
                <a:ea typeface="微软雅黑" pitchFamily="34" charset="-122"/>
                <a:cs typeface="+mn-cs"/>
                <a:sym typeface="+mn-ea"/>
              </a:rPr>
              <a:t>年末，工业司统计的</a:t>
            </a:r>
            <a:r>
              <a:rPr lang="zh-CN" altLang="en-US" sz="2600" dirty="0" smtClean="0">
                <a:solidFill>
                  <a:srgbClr val="336699"/>
                </a:solidFill>
                <a:latin typeface="微软雅黑" pitchFamily="34" charset="-122"/>
                <a:sym typeface="+mn-ea"/>
              </a:rPr>
              <a:t>工业大个体共计</a:t>
            </a:r>
            <a:r>
              <a:rPr lang="en-US" altLang="zh-CN" sz="2600" noProof="1" dirty="0" smtClean="0">
                <a:solidFill>
                  <a:srgbClr val="336699"/>
                </a:solidFill>
                <a:latin typeface="微软雅黑" pitchFamily="34" charset="-122"/>
                <a:ea typeface="微软雅黑" pitchFamily="34" charset="-122"/>
                <a:cs typeface="+mn-cs"/>
                <a:sym typeface="+mn-ea"/>
              </a:rPr>
              <a:t>200</a:t>
            </a:r>
            <a:r>
              <a:rPr lang="zh-CN" altLang="en-US" sz="2600" noProof="1" dirty="0" smtClean="0">
                <a:solidFill>
                  <a:srgbClr val="336699"/>
                </a:solidFill>
                <a:latin typeface="微软雅黑" pitchFamily="34" charset="-122"/>
                <a:ea typeface="微软雅黑" pitchFamily="34" charset="-122"/>
                <a:cs typeface="+mn-cs"/>
                <a:sym typeface="+mn-ea"/>
              </a:rPr>
              <a:t>余户）。</a:t>
            </a:r>
            <a:endParaRPr lang="zh-CN" altLang="en-US" sz="2600" noProof="1" dirty="0" smtClean="0">
              <a:solidFill>
                <a:srgbClr val="336699"/>
              </a:solidFill>
              <a:latin typeface="微软雅黑" pitchFamily="34" charset="-122"/>
              <a:ea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cs typeface="+mn-cs"/>
                <a:sym typeface="+mn-ea"/>
              </a:rPr>
              <a:t>报送日期及方式：</a:t>
            </a:r>
            <a:r>
              <a:rPr lang="en-US" altLang="zh-CN" sz="2600" noProof="1" dirty="0" smtClean="0">
                <a:solidFill>
                  <a:srgbClr val="336699"/>
                </a:solidFill>
                <a:latin typeface="微软雅黑" pitchFamily="34" charset="-122"/>
                <a:ea typeface="微软雅黑" pitchFamily="34" charset="-122"/>
                <a:cs typeface="+mn-cs"/>
                <a:sym typeface="+mn-ea"/>
              </a:rPr>
              <a:t>2023</a:t>
            </a:r>
            <a:r>
              <a:rPr lang="zh-CN" altLang="en-US" sz="2600" noProof="1" dirty="0" smtClean="0">
                <a:solidFill>
                  <a:srgbClr val="336699"/>
                </a:solidFill>
                <a:latin typeface="微软雅黑" pitchFamily="34" charset="-122"/>
                <a:ea typeface="微软雅黑" pitchFamily="34" charset="-122"/>
                <a:cs typeface="+mn-cs"/>
                <a:sym typeface="+mn-ea"/>
              </a:rPr>
              <a:t>年</a:t>
            </a:r>
            <a:r>
              <a:rPr lang="en-US" altLang="zh-CN" sz="2600" noProof="1" dirty="0" smtClean="0">
                <a:solidFill>
                  <a:srgbClr val="336699"/>
                </a:solidFill>
                <a:latin typeface="微软雅黑" pitchFamily="34" charset="-122"/>
                <a:ea typeface="微软雅黑" pitchFamily="34" charset="-122"/>
                <a:cs typeface="+mn-cs"/>
                <a:sym typeface="+mn-ea"/>
              </a:rPr>
              <a:t>5</a:t>
            </a:r>
            <a:r>
              <a:rPr lang="zh-CN" altLang="en-US" sz="2600" noProof="1" dirty="0" smtClean="0">
                <a:solidFill>
                  <a:srgbClr val="336699"/>
                </a:solidFill>
                <a:latin typeface="微软雅黑" pitchFamily="34" charset="-122"/>
                <a:ea typeface="微软雅黑" pitchFamily="34" charset="-122"/>
                <a:cs typeface="+mn-cs"/>
                <a:sym typeface="+mn-ea"/>
              </a:rPr>
              <a:t>月</a:t>
            </a:r>
            <a:r>
              <a:rPr lang="en-US" altLang="zh-CN" sz="2600" noProof="1" dirty="0" smtClean="0">
                <a:solidFill>
                  <a:srgbClr val="336699"/>
                </a:solidFill>
                <a:latin typeface="微软雅黑" pitchFamily="34" charset="-122"/>
                <a:ea typeface="微软雅黑" pitchFamily="34" charset="-122"/>
                <a:cs typeface="+mn-cs"/>
                <a:sym typeface="+mn-ea"/>
              </a:rPr>
              <a:t>15</a:t>
            </a:r>
            <a:r>
              <a:rPr lang="zh-CN" altLang="en-US" sz="2600" noProof="1" dirty="0" smtClean="0">
                <a:solidFill>
                  <a:srgbClr val="336699"/>
                </a:solidFill>
                <a:latin typeface="微软雅黑" pitchFamily="34" charset="-122"/>
                <a:ea typeface="微软雅黑" pitchFamily="34" charset="-122"/>
                <a:cs typeface="+mn-cs"/>
                <a:sym typeface="+mn-ea"/>
              </a:rPr>
              <a:t>日</a:t>
            </a:r>
            <a:r>
              <a:rPr lang="en-US" altLang="zh-CN" sz="2600" noProof="1" dirty="0" smtClean="0">
                <a:solidFill>
                  <a:srgbClr val="336699"/>
                </a:solidFill>
                <a:latin typeface="微软雅黑" pitchFamily="34" charset="-122"/>
                <a:ea typeface="微软雅黑" pitchFamily="34" charset="-122"/>
                <a:cs typeface="+mn-cs"/>
                <a:sym typeface="+mn-ea"/>
              </a:rPr>
              <a:t>24</a:t>
            </a:r>
            <a:r>
              <a:rPr lang="zh-CN" altLang="en-US" sz="2600" noProof="1" dirty="0" smtClean="0">
                <a:solidFill>
                  <a:srgbClr val="336699"/>
                </a:solidFill>
                <a:latin typeface="微软雅黑" pitchFamily="34" charset="-122"/>
                <a:ea typeface="微软雅黑" pitchFamily="34" charset="-122"/>
                <a:cs typeface="+mn-cs"/>
                <a:sym typeface="+mn-ea"/>
              </a:rPr>
              <a:t>时前网上填报。</a:t>
            </a:r>
            <a:endParaRPr lang="zh-CN" altLang="en-US" sz="26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sym typeface="+mn-ea"/>
              </a:rPr>
              <a:t>单位认定：按照《规模以上工业个体经营户纳入统计实施方案（试行）》要求。</a:t>
            </a:r>
            <a:endParaRPr lang="zh-CN" altLang="en-US" sz="2600" noProof="1" dirty="0" smtClean="0">
              <a:solidFill>
                <a:srgbClr val="336699"/>
              </a:solidFill>
              <a:latin typeface="微软雅黑" pitchFamily="34" charset="-122"/>
              <a:ea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600" noProof="1" dirty="0" smtClean="0">
                <a:solidFill>
                  <a:srgbClr val="336699"/>
                </a:solidFill>
                <a:latin typeface="微软雅黑" pitchFamily="34" charset="-122"/>
                <a:ea typeface="微软雅黑" pitchFamily="34" charset="-122"/>
                <a:sym typeface="+mn-ea"/>
              </a:rPr>
              <a:t>部分指标填报要求：与“调查单位基本情况”</a:t>
            </a:r>
            <a:r>
              <a:rPr lang="en-US" altLang="zh-CN" sz="2600" noProof="1" dirty="0" smtClean="0">
                <a:solidFill>
                  <a:srgbClr val="336699"/>
                </a:solidFill>
                <a:latin typeface="微软雅黑" pitchFamily="34" charset="-122"/>
                <a:ea typeface="微软雅黑" pitchFamily="34" charset="-122"/>
                <a:sym typeface="+mn-ea"/>
              </a:rPr>
              <a:t>701</a:t>
            </a:r>
            <a:r>
              <a:rPr lang="zh-CN" altLang="en-US" sz="2600" noProof="1" dirty="0" smtClean="0">
                <a:solidFill>
                  <a:srgbClr val="336699"/>
                </a:solidFill>
                <a:latin typeface="微软雅黑" pitchFamily="34" charset="-122"/>
                <a:ea typeface="微软雅黑" pitchFamily="34" charset="-122"/>
                <a:sym typeface="+mn-ea"/>
              </a:rPr>
              <a:t>表类似，行业代码、区划代码、企业经济指标摘抄取得，单位规模计算取得。</a:t>
            </a:r>
            <a:endParaRPr lang="zh-CN" altLang="en-US" sz="26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第三部分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2986405" y="3614738"/>
            <a:ext cx="5708650" cy="829945"/>
          </a:xfrm>
          <a:prstGeom prst="rect">
            <a:avLst/>
          </a:prstGeom>
          <a:noFill/>
          <a:ln w="9525">
            <a:noFill/>
          </a:ln>
        </p:spPr>
        <p:txBody>
          <a:bodyPr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相关工作要求</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383540" y="1003300"/>
            <a:ext cx="316103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761" y="1119188"/>
            <a:ext cx="263144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三、相关工作要求</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165860" y="1793875"/>
            <a:ext cx="9915525" cy="4596130"/>
          </a:xfrm>
          <a:prstGeom prst="rect">
            <a:avLst/>
          </a:prstGeom>
          <a:noFill/>
        </p:spPr>
        <p:txBody>
          <a:bodyPr wrap="square" rtlCol="0">
            <a:spAutoFit/>
          </a:bodyPr>
          <a:p>
            <a:pPr marL="379095" marR="0" indent="-342900" defTabSz="914400">
              <a:spcBef>
                <a:spcPct val="20000"/>
              </a:spcBef>
              <a:buClrTx/>
              <a:buSzPct val="85000"/>
              <a:buFont typeface="Wingdings" panose="05000000000000000000" charset="0"/>
              <a:buChar char="Ø"/>
              <a:defRPr/>
            </a:pPr>
            <a:r>
              <a:rPr lang="zh-CN" altLang="en-US" sz="2400" noProof="1" dirty="0" smtClean="0">
                <a:solidFill>
                  <a:srgbClr val="4B649F"/>
                </a:solidFill>
                <a:latin typeface="微软雅黑" pitchFamily="34" charset="-122"/>
                <a:ea typeface="微软雅黑" pitchFamily="34" charset="-122"/>
                <a:cs typeface="+mn-cs"/>
                <a:sym typeface="+mn-ea"/>
              </a:rPr>
              <a:t>抓牢重点指标的数据审核：</a:t>
            </a:r>
            <a:endParaRPr lang="zh-CN" altLang="en-US" sz="2400" noProof="1" dirty="0" smtClean="0">
              <a:solidFill>
                <a:srgbClr val="4B649F"/>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4B649F"/>
                </a:solidFill>
                <a:latin typeface="微软雅黑" pitchFamily="34" charset="-122"/>
                <a:ea typeface="微软雅黑" pitchFamily="34" charset="-122"/>
                <a:cs typeface="+mn-cs"/>
                <a:sym typeface="+mn-ea"/>
              </a:rPr>
              <a:t>  </a:t>
            </a:r>
            <a:r>
              <a:rPr lang="zh-CN" altLang="en-US" sz="2400" noProof="1" dirty="0" smtClean="0">
                <a:solidFill>
                  <a:srgbClr val="4B649F"/>
                </a:solidFill>
                <a:latin typeface="微软雅黑" pitchFamily="34" charset="-122"/>
                <a:ea typeface="微软雅黑" pitchFamily="34" charset="-122"/>
                <a:cs typeface="+mn-cs"/>
                <a:sym typeface="+mn-ea"/>
              </a:rPr>
              <a:t>（</a:t>
            </a:r>
            <a:r>
              <a:rPr lang="en-US" altLang="zh-CN" sz="2400" noProof="1" dirty="0" smtClean="0">
                <a:solidFill>
                  <a:srgbClr val="4B649F"/>
                </a:solidFill>
                <a:latin typeface="微软雅黑" pitchFamily="34" charset="-122"/>
                <a:ea typeface="微软雅黑" pitchFamily="34" charset="-122"/>
                <a:cs typeface="+mn-cs"/>
                <a:sym typeface="+mn-ea"/>
              </a:rPr>
              <a:t>1</a:t>
            </a:r>
            <a:r>
              <a:rPr lang="zh-CN" altLang="en-US" sz="2400" noProof="1" dirty="0" smtClean="0">
                <a:solidFill>
                  <a:srgbClr val="4B649F"/>
                </a:solidFill>
                <a:latin typeface="微软雅黑" pitchFamily="34" charset="-122"/>
                <a:ea typeface="微软雅黑" pitchFamily="34" charset="-122"/>
                <a:cs typeface="+mn-cs"/>
                <a:sym typeface="+mn-ea"/>
              </a:rPr>
              <a:t>）营业利润、利润总额等式，应付职工薪酬、应交增值税计算公式</a:t>
            </a:r>
            <a:endParaRPr lang="zh-CN" altLang="en-US" sz="2400" noProof="1" dirty="0" smtClean="0">
              <a:solidFill>
                <a:srgbClr val="4B649F"/>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4B649F"/>
                </a:solidFill>
                <a:latin typeface="微软雅黑" pitchFamily="34" charset="-122"/>
                <a:ea typeface="微软雅黑" pitchFamily="34" charset="-122"/>
                <a:cs typeface="+mn-cs"/>
                <a:sym typeface="+mn-ea"/>
              </a:rPr>
              <a:t>   </a:t>
            </a:r>
            <a:r>
              <a:rPr lang="zh-CN" altLang="en-US" sz="2400" noProof="1" dirty="0" smtClean="0">
                <a:solidFill>
                  <a:srgbClr val="4B649F"/>
                </a:solidFill>
                <a:latin typeface="微软雅黑" pitchFamily="34" charset="-122"/>
                <a:ea typeface="微软雅黑" pitchFamily="34" charset="-122"/>
                <a:cs typeface="+mn-cs"/>
                <a:sym typeface="+mn-ea"/>
              </a:rPr>
              <a:t>抓住关键等式、公式的数据审核，防止出现数据漏填漏报，同时避免个别指标的数量级差错。</a:t>
            </a:r>
            <a:endParaRPr lang="zh-CN" altLang="en-US" sz="2400" noProof="1" dirty="0" smtClean="0">
              <a:solidFill>
                <a:srgbClr val="4B649F"/>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zh-CN" altLang="en-US" sz="2400" noProof="1" dirty="0" smtClean="0">
                <a:solidFill>
                  <a:srgbClr val="4B649F"/>
                </a:solidFill>
                <a:latin typeface="微软雅黑" pitchFamily="34" charset="-122"/>
                <a:ea typeface="微软雅黑" pitchFamily="34" charset="-122"/>
                <a:cs typeface="+mn-cs"/>
                <a:sym typeface="+mn-ea"/>
              </a:rPr>
              <a:t> </a:t>
            </a:r>
            <a:r>
              <a:rPr lang="en-US" altLang="zh-CN" sz="2400" noProof="1" dirty="0" smtClean="0">
                <a:solidFill>
                  <a:srgbClr val="4B649F"/>
                </a:solidFill>
                <a:latin typeface="微软雅黑" pitchFamily="34" charset="-122"/>
                <a:ea typeface="微软雅黑" pitchFamily="34" charset="-122"/>
                <a:cs typeface="+mn-cs"/>
                <a:sym typeface="+mn-ea"/>
              </a:rPr>
              <a:t> </a:t>
            </a:r>
            <a:r>
              <a:rPr lang="zh-CN" altLang="en-US" sz="2400" noProof="1" dirty="0" smtClean="0">
                <a:solidFill>
                  <a:srgbClr val="4B649F"/>
                </a:solidFill>
                <a:latin typeface="微软雅黑" pitchFamily="34" charset="-122"/>
                <a:ea typeface="微软雅黑" pitchFamily="34" charset="-122"/>
                <a:cs typeface="+mn-cs"/>
                <a:sym typeface="+mn-ea"/>
              </a:rPr>
              <a:t>（</a:t>
            </a:r>
            <a:r>
              <a:rPr lang="en-US" altLang="zh-CN" sz="2400" noProof="1" dirty="0" smtClean="0">
                <a:solidFill>
                  <a:srgbClr val="4B649F"/>
                </a:solidFill>
                <a:latin typeface="微软雅黑" pitchFamily="34" charset="-122"/>
                <a:ea typeface="微软雅黑" pitchFamily="34" charset="-122"/>
                <a:cs typeface="+mn-cs"/>
                <a:sym typeface="+mn-ea"/>
              </a:rPr>
              <a:t>2</a:t>
            </a:r>
            <a:r>
              <a:rPr lang="zh-CN" altLang="en-US" sz="2400" noProof="1" dirty="0" smtClean="0">
                <a:solidFill>
                  <a:srgbClr val="4B649F"/>
                </a:solidFill>
                <a:latin typeface="微软雅黑" pitchFamily="34" charset="-122"/>
                <a:ea typeface="微软雅黑" pitchFamily="34" charset="-122"/>
                <a:cs typeface="+mn-cs"/>
                <a:sym typeface="+mn-ea"/>
              </a:rPr>
              <a:t>）资产负债类指标总项大于其中项</a:t>
            </a:r>
            <a:endParaRPr lang="zh-CN" altLang="en-US" sz="2400" noProof="1" dirty="0" smtClean="0">
              <a:solidFill>
                <a:srgbClr val="4B649F"/>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4B649F"/>
                </a:solidFill>
                <a:latin typeface="微软雅黑" pitchFamily="34" charset="-122"/>
                <a:ea typeface="微软雅黑" pitchFamily="34" charset="-122"/>
                <a:cs typeface="+mn-cs"/>
                <a:sym typeface="+mn-ea"/>
              </a:rPr>
              <a:t>   </a:t>
            </a:r>
            <a:r>
              <a:rPr lang="zh-CN" altLang="en-US" sz="2400" noProof="1" dirty="0" smtClean="0">
                <a:solidFill>
                  <a:srgbClr val="4B649F"/>
                </a:solidFill>
                <a:latin typeface="微软雅黑" pitchFamily="34" charset="-122"/>
                <a:ea typeface="微软雅黑" pitchFamily="34" charset="-122"/>
                <a:cs typeface="+mn-cs"/>
                <a:sym typeface="+mn-ea"/>
              </a:rPr>
              <a:t>如：资产总计</a:t>
            </a:r>
            <a:r>
              <a:rPr lang="en-US" altLang="zh-CN" sz="2400" noProof="1" dirty="0" smtClean="0">
                <a:solidFill>
                  <a:srgbClr val="4B649F"/>
                </a:solidFill>
                <a:latin typeface="微软雅黑" pitchFamily="34" charset="-122"/>
                <a:ea typeface="微软雅黑" pitchFamily="34" charset="-122"/>
                <a:cs typeface="+mn-cs"/>
                <a:sym typeface="+mn-ea"/>
              </a:rPr>
              <a:t>≥</a:t>
            </a:r>
            <a:r>
              <a:rPr lang="zh-CN" altLang="en-US" sz="2400" noProof="1" dirty="0" smtClean="0">
                <a:solidFill>
                  <a:srgbClr val="4B649F"/>
                </a:solidFill>
                <a:latin typeface="微软雅黑" pitchFamily="34" charset="-122"/>
                <a:ea typeface="微软雅黑" pitchFamily="34" charset="-122"/>
                <a:cs typeface="+mn-cs"/>
                <a:sym typeface="+mn-ea"/>
              </a:rPr>
              <a:t>流动资产合计</a:t>
            </a:r>
            <a:r>
              <a:rPr lang="en-US" altLang="zh-CN" sz="2400" noProof="1" dirty="0" smtClean="0">
                <a:solidFill>
                  <a:srgbClr val="4B649F"/>
                </a:solidFill>
                <a:latin typeface="微软雅黑" pitchFamily="34" charset="-122"/>
                <a:ea typeface="微软雅黑" pitchFamily="34" charset="-122"/>
                <a:cs typeface="+mn-cs"/>
                <a:sym typeface="+mn-ea"/>
              </a:rPr>
              <a:t>≥</a:t>
            </a:r>
            <a:r>
              <a:rPr lang="zh-CN" altLang="en-US" sz="2400" noProof="1" dirty="0" smtClean="0">
                <a:solidFill>
                  <a:srgbClr val="4B649F"/>
                </a:solidFill>
                <a:latin typeface="微软雅黑" pitchFamily="34" charset="-122"/>
                <a:ea typeface="微软雅黑" pitchFamily="34" charset="-122"/>
                <a:cs typeface="+mn-cs"/>
                <a:sym typeface="+mn-ea"/>
              </a:rPr>
              <a:t>应收账款</a:t>
            </a:r>
            <a:endParaRPr lang="zh-CN" altLang="en-US" sz="2400" noProof="1" dirty="0" smtClean="0">
              <a:solidFill>
                <a:srgbClr val="4B649F"/>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zh-CN" altLang="en-US" sz="2400" noProof="1" dirty="0" smtClean="0">
                <a:solidFill>
                  <a:srgbClr val="4B649F"/>
                </a:solidFill>
                <a:latin typeface="微软雅黑" pitchFamily="34" charset="-122"/>
                <a:ea typeface="微软雅黑" pitchFamily="34" charset="-122"/>
                <a:cs typeface="+mn-cs"/>
                <a:sym typeface="+mn-ea"/>
              </a:rPr>
              <a:t> </a:t>
            </a:r>
            <a:r>
              <a:rPr lang="en-US" altLang="zh-CN" sz="2400" noProof="1" dirty="0" smtClean="0">
                <a:solidFill>
                  <a:srgbClr val="4B649F"/>
                </a:solidFill>
                <a:latin typeface="微软雅黑" pitchFamily="34" charset="-122"/>
                <a:ea typeface="微软雅黑" pitchFamily="34" charset="-122"/>
                <a:cs typeface="+mn-cs"/>
                <a:sym typeface="+mn-ea"/>
              </a:rPr>
              <a:t> </a:t>
            </a:r>
            <a:r>
              <a:rPr lang="zh-CN" altLang="en-US" sz="2400" noProof="1" dirty="0" smtClean="0">
                <a:solidFill>
                  <a:srgbClr val="4B649F"/>
                </a:solidFill>
                <a:latin typeface="微软雅黑" pitchFamily="34" charset="-122"/>
                <a:ea typeface="微软雅黑" pitchFamily="34" charset="-122"/>
                <a:cs typeface="+mn-cs"/>
                <a:sym typeface="+mn-ea"/>
              </a:rPr>
              <a:t>（</a:t>
            </a:r>
            <a:r>
              <a:rPr lang="en-US" altLang="zh-CN" sz="2400" noProof="1" dirty="0" smtClean="0">
                <a:solidFill>
                  <a:srgbClr val="4B649F"/>
                </a:solidFill>
                <a:latin typeface="微软雅黑" pitchFamily="34" charset="-122"/>
                <a:ea typeface="微软雅黑" pitchFamily="34" charset="-122"/>
                <a:cs typeface="+mn-cs"/>
                <a:sym typeface="+mn-ea"/>
              </a:rPr>
              <a:t>3</a:t>
            </a:r>
            <a:r>
              <a:rPr lang="zh-CN" altLang="en-US" sz="2400" noProof="1" dirty="0" smtClean="0">
                <a:solidFill>
                  <a:srgbClr val="4B649F"/>
                </a:solidFill>
                <a:latin typeface="微软雅黑" pitchFamily="34" charset="-122"/>
                <a:ea typeface="微软雅黑" pitchFamily="34" charset="-122"/>
                <a:cs typeface="+mn-cs"/>
                <a:sym typeface="+mn-ea"/>
              </a:rPr>
              <a:t>）注意应交增值税与收入的比例关系，以及和国税部门数据比较 </a:t>
            </a:r>
            <a:r>
              <a:rPr lang="en-US" altLang="zh-CN" sz="2400" noProof="1" dirty="0" smtClean="0">
                <a:solidFill>
                  <a:srgbClr val="4B649F"/>
                </a:solidFill>
                <a:latin typeface="微软雅黑" pitchFamily="34" charset="-122"/>
                <a:ea typeface="微软雅黑" pitchFamily="34" charset="-122"/>
                <a:cs typeface="+mn-cs"/>
                <a:sym typeface="+mn-ea"/>
              </a:rPr>
              <a:t>  </a:t>
            </a:r>
            <a:endParaRPr lang="en-US" altLang="zh-CN" sz="2400" noProof="1" dirty="0" smtClean="0">
              <a:solidFill>
                <a:srgbClr val="4B649F"/>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400" noProof="1" dirty="0" smtClean="0">
                <a:solidFill>
                  <a:srgbClr val="4B649F"/>
                </a:solidFill>
                <a:latin typeface="微软雅黑" pitchFamily="34" charset="-122"/>
                <a:ea typeface="微软雅黑" pitchFamily="34" charset="-122"/>
                <a:cs typeface="+mn-cs"/>
                <a:sym typeface="+mn-ea"/>
              </a:rPr>
              <a:t>   </a:t>
            </a:r>
            <a:r>
              <a:rPr lang="zh-CN" altLang="en-US" sz="2400" noProof="1" dirty="0" smtClean="0">
                <a:solidFill>
                  <a:srgbClr val="4B649F"/>
                </a:solidFill>
                <a:latin typeface="微软雅黑" pitchFamily="34" charset="-122"/>
                <a:ea typeface="微软雅黑" pitchFamily="34" charset="-122"/>
                <a:cs typeface="+mn-cs"/>
                <a:sym typeface="+mn-ea"/>
              </a:rPr>
              <a:t>应交增值税是按销项税、进项税等计算所得，和其他指标关联逻辑不强，数据审核难度较大，也是数据造假的“</a:t>
            </a:r>
            <a:r>
              <a:rPr lang="zh-CN" altLang="en-US" sz="2400" dirty="0" smtClean="0">
                <a:solidFill>
                  <a:srgbClr val="4B649F"/>
                </a:solidFill>
                <a:latin typeface="微软雅黑" pitchFamily="34" charset="-122"/>
                <a:sym typeface="+mn-ea"/>
              </a:rPr>
              <a:t>重灾区</a:t>
            </a:r>
            <a:r>
              <a:rPr lang="zh-CN" altLang="en-US" sz="2400" noProof="1" dirty="0" smtClean="0">
                <a:solidFill>
                  <a:srgbClr val="4B649F"/>
                </a:solidFill>
                <a:latin typeface="微软雅黑" pitchFamily="34" charset="-122"/>
                <a:ea typeface="微软雅黑" pitchFamily="34" charset="-122"/>
                <a:cs typeface="+mn-cs"/>
                <a:sym typeface="+mn-ea"/>
              </a:rPr>
              <a:t>”。</a:t>
            </a:r>
            <a:r>
              <a:rPr lang="zh-CN" altLang="en-US" sz="2400" dirty="0" smtClean="0">
                <a:solidFill>
                  <a:srgbClr val="4B649F"/>
                </a:solidFill>
                <a:latin typeface="微软雅黑" pitchFamily="34" charset="-122"/>
                <a:sym typeface="+mn-ea"/>
              </a:rPr>
              <a:t>极个别地区仍出现规上工业增值税超过国税部门整体工业增值税的情况，明显与事实不符。</a:t>
            </a:r>
            <a:r>
              <a:rPr lang="zh-CN" altLang="en-US" sz="2400" dirty="0" smtClean="0">
                <a:solidFill>
                  <a:srgbClr val="00B050"/>
                </a:solidFill>
                <a:latin typeface="微软雅黑" pitchFamily="34" charset="-122"/>
                <a:sym typeface="+mn-ea"/>
              </a:rPr>
              <a:t>要严格把控数据质量，确保增值税占收入比重应处于合理区间</a:t>
            </a:r>
            <a:r>
              <a:rPr lang="zh-CN" altLang="en-US" sz="2400" dirty="0" smtClean="0">
                <a:solidFill>
                  <a:srgbClr val="4B649F"/>
                </a:solidFill>
                <a:latin typeface="微软雅黑" pitchFamily="34" charset="-122"/>
                <a:sym typeface="+mn-ea"/>
              </a:rPr>
              <a:t>。</a:t>
            </a:r>
            <a:endParaRPr lang="zh-CN" altLang="en-US" sz="2400" noProof="1" dirty="0" smtClean="0">
              <a:solidFill>
                <a:srgbClr val="4B649F"/>
              </a:solidFill>
              <a:latin typeface="微软雅黑" pitchFamily="34" charset="-122"/>
              <a:ea typeface="微软雅黑" pitchFamily="34" charset="-122"/>
              <a:cs typeface="+mn-cs"/>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383540" y="1060450"/>
            <a:ext cx="316103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29761" y="1176338"/>
            <a:ext cx="263144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三、相关工作要求</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796290" y="1831975"/>
            <a:ext cx="10690860" cy="4152265"/>
          </a:xfrm>
          <a:prstGeom prst="rect">
            <a:avLst/>
          </a:prstGeom>
          <a:noFill/>
        </p:spPr>
        <p:txBody>
          <a:bodyPr wrap="square" rtlCol="0">
            <a:spAutoFit/>
          </a:bodyPr>
          <a:p>
            <a:pPr marL="379095" marR="0" indent="-342900" defTabSz="914400">
              <a:spcBef>
                <a:spcPct val="20000"/>
              </a:spcBef>
              <a:buClrTx/>
              <a:buSzPct val="85000"/>
              <a:buFont typeface="Wingdings" panose="05000000000000000000" charset="0"/>
              <a:buChar char="Ø"/>
              <a:defRPr/>
            </a:pPr>
            <a:r>
              <a:rPr lang="zh-CN" altLang="en-US" sz="2200" noProof="1" dirty="0" smtClean="0">
                <a:solidFill>
                  <a:srgbClr val="4B649F"/>
                </a:solidFill>
                <a:latin typeface="微软雅黑" pitchFamily="34" charset="-122"/>
                <a:ea typeface="微软雅黑" pitchFamily="34" charset="-122"/>
                <a:cs typeface="+mn-cs"/>
                <a:sym typeface="+mn-ea"/>
              </a:rPr>
              <a:t>遵循“不重不漏”原则，严防数据造假：</a:t>
            </a:r>
            <a:endParaRPr lang="zh-CN" altLang="en-US" sz="2200" noProof="1" dirty="0" smtClean="0">
              <a:solidFill>
                <a:srgbClr val="4B649F"/>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200" dirty="0" smtClean="0">
                <a:solidFill>
                  <a:srgbClr val="4B649F"/>
                </a:solidFill>
                <a:latin typeface="微软雅黑" pitchFamily="34" charset="-122"/>
                <a:sym typeface="+mn-ea"/>
              </a:rPr>
              <a:t>  </a:t>
            </a:r>
            <a:r>
              <a:rPr lang="zh-CN" altLang="en-US" sz="2200" dirty="0" smtClean="0">
                <a:solidFill>
                  <a:srgbClr val="4B649F"/>
                </a:solidFill>
                <a:latin typeface="微软雅黑" pitchFamily="34" charset="-122"/>
                <a:sym typeface="+mn-ea"/>
              </a:rPr>
              <a:t>（</a:t>
            </a:r>
            <a:r>
              <a:rPr lang="en-US" altLang="zh-CN" sz="2200" dirty="0" smtClean="0">
                <a:solidFill>
                  <a:srgbClr val="4B649F"/>
                </a:solidFill>
                <a:latin typeface="微软雅黑" pitchFamily="34" charset="-122"/>
                <a:sym typeface="+mn-ea"/>
              </a:rPr>
              <a:t>1</a:t>
            </a:r>
            <a:r>
              <a:rPr lang="zh-CN" altLang="en-US" sz="2200" dirty="0" smtClean="0">
                <a:solidFill>
                  <a:srgbClr val="4B649F"/>
                </a:solidFill>
                <a:latin typeface="微软雅黑" pitchFamily="34" charset="-122"/>
                <a:sym typeface="+mn-ea"/>
              </a:rPr>
              <a:t>）工业总产值计算、产品产量统计</a:t>
            </a:r>
            <a:endParaRPr lang="zh-CN" altLang="en-US" sz="2200" dirty="0" smtClean="0">
              <a:solidFill>
                <a:srgbClr val="4B649F"/>
              </a:solidFill>
              <a:latin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4B649F"/>
                </a:solidFill>
                <a:latin typeface="微软雅黑" pitchFamily="34" charset="-122"/>
                <a:ea typeface="微软雅黑" pitchFamily="34" charset="-122"/>
                <a:sym typeface="+mn-ea"/>
              </a:rPr>
              <a:t>  </a:t>
            </a:r>
            <a:r>
              <a:rPr lang="zh-CN" altLang="en-US" sz="2200" noProof="1" dirty="0" smtClean="0">
                <a:solidFill>
                  <a:srgbClr val="4B649F"/>
                </a:solidFill>
                <a:latin typeface="微软雅黑" pitchFamily="34" charset="-122"/>
                <a:ea typeface="微软雅黑" pitchFamily="34" charset="-122"/>
                <a:sym typeface="+mn-ea"/>
              </a:rPr>
              <a:t>（</a:t>
            </a:r>
            <a:r>
              <a:rPr lang="en-US" altLang="zh-CN" sz="2200" noProof="1" dirty="0" smtClean="0">
                <a:solidFill>
                  <a:srgbClr val="4B649F"/>
                </a:solidFill>
                <a:latin typeface="微软雅黑" pitchFamily="34" charset="-122"/>
                <a:ea typeface="微软雅黑" pitchFamily="34" charset="-122"/>
                <a:sym typeface="+mn-ea"/>
              </a:rPr>
              <a:t>2</a:t>
            </a:r>
            <a:r>
              <a:rPr lang="zh-CN" altLang="en-US" sz="2200" noProof="1" dirty="0" smtClean="0">
                <a:solidFill>
                  <a:srgbClr val="4B649F"/>
                </a:solidFill>
                <a:latin typeface="微软雅黑" pitchFamily="34" charset="-122"/>
                <a:ea typeface="微软雅黑" pitchFamily="34" charset="-122"/>
                <a:sym typeface="+mn-ea"/>
              </a:rPr>
              <a:t>）产值与收入关系，加强</a:t>
            </a:r>
            <a:r>
              <a:rPr lang="zh-CN" altLang="en-US" sz="2200" dirty="0" smtClean="0">
                <a:solidFill>
                  <a:srgbClr val="4B649F"/>
                </a:solidFill>
                <a:latin typeface="微软雅黑" pitchFamily="34" charset="-122"/>
                <a:sym typeface="+mn-ea"/>
              </a:rPr>
              <a:t>关联审核</a:t>
            </a:r>
            <a:endParaRPr lang="zh-CN" altLang="en-US" sz="2200" dirty="0" smtClean="0">
              <a:solidFill>
                <a:srgbClr val="4B649F"/>
              </a:solidFill>
              <a:latin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200" dirty="0" smtClean="0">
                <a:solidFill>
                  <a:srgbClr val="4B649F"/>
                </a:solidFill>
                <a:latin typeface="微软雅黑" pitchFamily="34" charset="-122"/>
                <a:sym typeface="+mn-ea"/>
              </a:rPr>
              <a:t>   </a:t>
            </a:r>
            <a:r>
              <a:rPr lang="zh-CN" altLang="en-US" sz="2200" dirty="0" smtClean="0">
                <a:solidFill>
                  <a:srgbClr val="4B649F"/>
                </a:solidFill>
                <a:latin typeface="微软雅黑" pitchFamily="34" charset="-122"/>
                <a:sym typeface="+mn-ea"/>
              </a:rPr>
              <a:t>工业总产值的计算依据是工业产品生产，只要是报告期内生产的不论是已销售的还是尚未销售的合格产品均要计算。而营业收入按照会计准则规定的原则进行计算，以销售实现为依据。两者计算依据不同，不能简单用收入代替产值进行填报，但长期看二者口径近似，数据绝对量相差不大，可通过关联审核把控数据质量。</a:t>
            </a:r>
            <a:endParaRPr lang="zh-CN" altLang="en-US" sz="2200" dirty="0" smtClean="0">
              <a:solidFill>
                <a:srgbClr val="4B649F"/>
              </a:solidFill>
              <a:latin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4B649F"/>
                </a:solidFill>
                <a:latin typeface="微软雅黑" pitchFamily="34" charset="-122"/>
                <a:ea typeface="微软雅黑" pitchFamily="34" charset="-122"/>
                <a:sym typeface="+mn-ea"/>
              </a:rPr>
              <a:t>  </a:t>
            </a:r>
            <a:r>
              <a:rPr lang="zh-CN" altLang="en-US" sz="2200" noProof="1" dirty="0" smtClean="0">
                <a:solidFill>
                  <a:srgbClr val="4B649F"/>
                </a:solidFill>
                <a:latin typeface="微软雅黑" pitchFamily="34" charset="-122"/>
                <a:ea typeface="微软雅黑" pitchFamily="34" charset="-122"/>
                <a:sym typeface="+mn-ea"/>
              </a:rPr>
              <a:t>（</a:t>
            </a:r>
            <a:r>
              <a:rPr lang="en-US" altLang="zh-CN" sz="2200" noProof="1" dirty="0" smtClean="0">
                <a:solidFill>
                  <a:srgbClr val="4B649F"/>
                </a:solidFill>
                <a:latin typeface="微软雅黑" pitchFamily="34" charset="-122"/>
                <a:ea typeface="微软雅黑" pitchFamily="34" charset="-122"/>
                <a:sym typeface="+mn-ea"/>
              </a:rPr>
              <a:t>3</a:t>
            </a:r>
            <a:r>
              <a:rPr lang="zh-CN" altLang="en-US" sz="2200" noProof="1" dirty="0" smtClean="0">
                <a:solidFill>
                  <a:srgbClr val="4B649F"/>
                </a:solidFill>
                <a:latin typeface="微软雅黑" pitchFamily="34" charset="-122"/>
                <a:ea typeface="微软雅黑" pitchFamily="34" charset="-122"/>
                <a:sym typeface="+mn-ea"/>
              </a:rPr>
              <a:t>）严守法人单位统计原则，杜绝打捆上报</a:t>
            </a:r>
            <a:endParaRPr lang="zh-CN" altLang="en-US" sz="2200" noProof="1" dirty="0" smtClean="0">
              <a:solidFill>
                <a:srgbClr val="4B649F"/>
              </a:solidFill>
              <a:latin typeface="微软雅黑" pitchFamily="34" charset="-122"/>
              <a:ea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200" noProof="1" dirty="0" smtClean="0">
                <a:solidFill>
                  <a:srgbClr val="4B649F"/>
                </a:solidFill>
                <a:latin typeface="微软雅黑" pitchFamily="34" charset="-122"/>
                <a:ea typeface="微软雅黑" pitchFamily="34" charset="-122"/>
                <a:sym typeface="+mn-ea"/>
              </a:rPr>
              <a:t>   </a:t>
            </a:r>
            <a:r>
              <a:rPr lang="en-US" altLang="zh-CN" sz="2200" dirty="0" smtClean="0">
                <a:solidFill>
                  <a:srgbClr val="4B649F"/>
                </a:solidFill>
                <a:latin typeface="微软雅黑" pitchFamily="34" charset="-122"/>
                <a:sym typeface="+mn-ea"/>
              </a:rPr>
              <a:t>下属法人单位子公司</a:t>
            </a:r>
            <a:r>
              <a:rPr lang="zh-CN" altLang="en-US" sz="2200" dirty="0" smtClean="0">
                <a:solidFill>
                  <a:srgbClr val="4B649F"/>
                </a:solidFill>
                <a:latin typeface="微软雅黑" pitchFamily="34" charset="-122"/>
                <a:sym typeface="+mn-ea"/>
              </a:rPr>
              <a:t>，以及</a:t>
            </a:r>
            <a:r>
              <a:rPr lang="en-US" altLang="zh-CN" sz="2200" noProof="1" dirty="0" smtClean="0">
                <a:solidFill>
                  <a:srgbClr val="4B649F"/>
                </a:solidFill>
                <a:latin typeface="微软雅黑" pitchFamily="34" charset="-122"/>
                <a:ea typeface="微软雅黑" pitchFamily="34" charset="-122"/>
                <a:sym typeface="+mn-ea"/>
              </a:rPr>
              <a:t>电力、石油、汽车整车制造等特殊行业</a:t>
            </a:r>
            <a:r>
              <a:rPr lang="zh-CN" altLang="en-US" sz="2200" noProof="1" dirty="0" smtClean="0">
                <a:solidFill>
                  <a:srgbClr val="4B649F"/>
                </a:solidFill>
                <a:latin typeface="微软雅黑" pitchFamily="34" charset="-122"/>
                <a:ea typeface="微软雅黑" pitchFamily="34" charset="-122"/>
                <a:sym typeface="+mn-ea"/>
              </a:rPr>
              <a:t>中审批通过的</a:t>
            </a:r>
            <a:r>
              <a:rPr lang="en-US" altLang="zh-CN" sz="2200" noProof="1" dirty="0" smtClean="0">
                <a:solidFill>
                  <a:srgbClr val="4B649F"/>
                </a:solidFill>
                <a:latin typeface="微软雅黑" pitchFamily="34" charset="-122"/>
                <a:ea typeface="微软雅黑" pitchFamily="34" charset="-122"/>
                <a:sym typeface="+mn-ea"/>
              </a:rPr>
              <a:t>视同法人单位</a:t>
            </a:r>
            <a:r>
              <a:rPr lang="zh-CN" altLang="en-US" sz="2200" noProof="1" dirty="0" smtClean="0">
                <a:solidFill>
                  <a:srgbClr val="4B649F"/>
                </a:solidFill>
                <a:latin typeface="微软雅黑" pitchFamily="34" charset="-122"/>
                <a:ea typeface="微软雅黑" pitchFamily="34" charset="-122"/>
                <a:sym typeface="+mn-ea"/>
              </a:rPr>
              <a:t>，应</a:t>
            </a:r>
            <a:r>
              <a:rPr lang="en-US" altLang="zh-CN" sz="2200" noProof="1" dirty="0" smtClean="0">
                <a:solidFill>
                  <a:srgbClr val="4B649F"/>
                </a:solidFill>
                <a:latin typeface="微软雅黑" pitchFamily="34" charset="-122"/>
                <a:ea typeface="微软雅黑" pitchFamily="34" charset="-122"/>
                <a:sym typeface="+mn-ea"/>
              </a:rPr>
              <a:t>单独报送</a:t>
            </a:r>
            <a:r>
              <a:rPr lang="zh-CN" altLang="en-US" sz="2200" noProof="1" dirty="0" smtClean="0">
                <a:solidFill>
                  <a:srgbClr val="4B649F"/>
                </a:solidFill>
                <a:latin typeface="微软雅黑" pitchFamily="34" charset="-122"/>
                <a:ea typeface="微软雅黑" pitchFamily="34" charset="-122"/>
                <a:sym typeface="+mn-ea"/>
              </a:rPr>
              <a:t>统计</a:t>
            </a:r>
            <a:r>
              <a:rPr lang="en-US" altLang="zh-CN" sz="2200" noProof="1" dirty="0" smtClean="0">
                <a:solidFill>
                  <a:srgbClr val="4B649F"/>
                </a:solidFill>
                <a:latin typeface="微软雅黑" pitchFamily="34" charset="-122"/>
                <a:ea typeface="微软雅黑" pitchFamily="34" charset="-122"/>
                <a:sym typeface="+mn-ea"/>
              </a:rPr>
              <a:t>数据，其上级法人单位应相应剔除该部分统计数据</a:t>
            </a:r>
            <a:r>
              <a:rPr lang="zh-CN" altLang="en-US" sz="2200" noProof="1" dirty="0" smtClean="0">
                <a:solidFill>
                  <a:srgbClr val="4B649F"/>
                </a:solidFill>
                <a:latin typeface="微软雅黑" pitchFamily="34" charset="-122"/>
                <a:ea typeface="微软雅黑" pitchFamily="34" charset="-122"/>
                <a:sym typeface="+mn-ea"/>
              </a:rPr>
              <a:t>。</a:t>
            </a:r>
            <a:r>
              <a:rPr lang="zh-CN" altLang="en-US" sz="2200" noProof="1" dirty="0" smtClean="0">
                <a:solidFill>
                  <a:srgbClr val="00B050"/>
                </a:solidFill>
                <a:latin typeface="微软雅黑" pitchFamily="34" charset="-122"/>
                <a:ea typeface="微软雅黑" pitchFamily="34" charset="-122"/>
                <a:sym typeface="+mn-ea"/>
              </a:rPr>
              <a:t>集团企业将其下属的法人单位数据打捆上报是严重的统计造假行为，要严格杜绝</a:t>
            </a:r>
            <a:r>
              <a:rPr lang="zh-CN" altLang="en-US" sz="2200" noProof="1" dirty="0" smtClean="0">
                <a:solidFill>
                  <a:srgbClr val="4B649F"/>
                </a:solidFill>
                <a:latin typeface="微软雅黑" pitchFamily="34" charset="-122"/>
                <a:ea typeface="微软雅黑" pitchFamily="34" charset="-122"/>
                <a:sym typeface="+mn-ea"/>
              </a:rPr>
              <a:t>。</a:t>
            </a:r>
            <a:endParaRPr lang="zh-CN" altLang="en-US" sz="2200" noProof="1" dirty="0" smtClean="0">
              <a:solidFill>
                <a:srgbClr val="4B649F"/>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385" name="图片 6"/>
          <p:cNvPicPr>
            <a:picLocks noChangeAspect="true"/>
          </p:cNvPicPr>
          <p:nvPr/>
        </p:nvPicPr>
        <p:blipFill>
          <a:blip r:embed="rId1"/>
          <a:stretch>
            <a:fillRect/>
          </a:stretch>
        </p:blipFill>
        <p:spPr>
          <a:xfrm>
            <a:off x="6326188" y="5200650"/>
            <a:ext cx="5865812" cy="1657350"/>
          </a:xfrm>
          <a:prstGeom prst="rect">
            <a:avLst/>
          </a:prstGeom>
          <a:noFill/>
          <a:ln w="9525">
            <a:noFill/>
          </a:ln>
        </p:spPr>
      </p:pic>
      <p:sp>
        <p:nvSpPr>
          <p:cNvPr id="16388" name="文本框 62"/>
          <p:cNvSpPr txBox="true"/>
          <p:nvPr/>
        </p:nvSpPr>
        <p:spPr>
          <a:xfrm>
            <a:off x="4441825" y="2457450"/>
            <a:ext cx="3491230" cy="2338070"/>
          </a:xfrm>
          <a:prstGeom prst="rect">
            <a:avLst/>
          </a:prstGeom>
          <a:noFill/>
          <a:ln w="9525">
            <a:noFill/>
          </a:ln>
        </p:spPr>
        <p:txBody>
          <a:bodyPr wrap="square" anchor="t" anchorCtr="false">
            <a:spAutoFit/>
          </a:bodyPr>
          <a:p>
            <a:r>
              <a:rPr lang="zh-CN" altLang="en-US" sz="8000" b="1" dirty="0">
                <a:solidFill>
                  <a:srgbClr val="4B649F"/>
                </a:solidFill>
                <a:latin typeface="Arial" panose="02080604020202020204" pitchFamily="34" charset="0"/>
                <a:ea typeface="微软雅黑" pitchFamily="34" charset="-122"/>
              </a:rPr>
              <a:t>谢</a:t>
            </a:r>
            <a:r>
              <a:rPr lang="en-US" altLang="zh-CN" sz="8000" b="1" dirty="0">
                <a:solidFill>
                  <a:srgbClr val="4B649F"/>
                </a:solidFill>
                <a:latin typeface="Arial" panose="02080604020202020204" pitchFamily="34" charset="0"/>
                <a:ea typeface="微软雅黑" pitchFamily="34" charset="-122"/>
              </a:rPr>
              <a:t>   </a:t>
            </a:r>
            <a:r>
              <a:rPr lang="zh-CN" altLang="en-US" sz="8000" b="1" dirty="0">
                <a:solidFill>
                  <a:srgbClr val="4B649F"/>
                </a:solidFill>
                <a:latin typeface="Arial" panose="02080604020202020204" pitchFamily="34" charset="0"/>
                <a:ea typeface="微软雅黑" pitchFamily="34" charset="-122"/>
              </a:rPr>
              <a:t>谢！</a:t>
            </a:r>
            <a:endParaRPr lang="zh-CN" altLang="en-US" sz="8000" b="1" dirty="0">
              <a:solidFill>
                <a:srgbClr val="4B649F"/>
              </a:solidFill>
              <a:latin typeface="Arial" panose="02080604020202020204" pitchFamily="34" charset="0"/>
              <a:ea typeface="微软雅黑" pitchFamily="34" charset="-122"/>
            </a:endParaRPr>
          </a:p>
          <a:p>
            <a:r>
              <a:rPr lang="en-US" altLang="zh-CN" sz="2400" b="1" dirty="0">
                <a:solidFill>
                  <a:srgbClr val="4B649F"/>
                </a:solidFill>
                <a:latin typeface="Arial" panose="02080604020202020204" pitchFamily="34" charset="0"/>
                <a:ea typeface="微软雅黑" pitchFamily="34" charset="-122"/>
              </a:rPr>
              <a:t>    </a:t>
            </a:r>
            <a:endParaRPr lang="en-US" altLang="zh-CN" sz="2400" b="1" dirty="0">
              <a:solidFill>
                <a:srgbClr val="4B649F"/>
              </a:solidFill>
              <a:latin typeface="Arial" panose="02080604020202020204" pitchFamily="34" charset="0"/>
              <a:ea typeface="微软雅黑" pitchFamily="34" charset="-122"/>
            </a:endParaRPr>
          </a:p>
          <a:p>
            <a:r>
              <a:rPr lang="en-US" altLang="zh-CN" sz="2400" b="1" dirty="0">
                <a:solidFill>
                  <a:srgbClr val="4B649F"/>
                </a:solidFill>
                <a:latin typeface="Arial" panose="02080604020202020204" pitchFamily="34" charset="0"/>
                <a:ea typeface="微软雅黑" pitchFamily="34" charset="-122"/>
              </a:rPr>
              <a:t>             </a:t>
            </a:r>
            <a:r>
              <a:rPr lang="zh-CN" altLang="en-US" sz="2400" b="1" dirty="0">
                <a:solidFill>
                  <a:srgbClr val="4B649F"/>
                </a:solidFill>
                <a:latin typeface="Arial" panose="02080604020202020204" pitchFamily="34" charset="0"/>
                <a:ea typeface="微软雅黑" pitchFamily="34" charset="-122"/>
              </a:rPr>
              <a:t>余传鑫</a:t>
            </a:r>
            <a:r>
              <a:rPr lang="zh-CN" altLang="en-US" sz="1800" b="1" dirty="0">
                <a:solidFill>
                  <a:srgbClr val="4B649F"/>
                </a:solidFill>
                <a:latin typeface="Arial" panose="02080604020202020204" pitchFamily="34" charset="0"/>
                <a:ea typeface="微软雅黑" pitchFamily="34" charset="-122"/>
              </a:rPr>
              <a:t> </a:t>
            </a:r>
            <a:r>
              <a:rPr lang="en-US" altLang="zh-CN" sz="1800" b="1" dirty="0">
                <a:solidFill>
                  <a:srgbClr val="4B649F"/>
                </a:solidFill>
                <a:latin typeface="Arial" panose="02080604020202020204" pitchFamily="34" charset="0"/>
                <a:ea typeface="微软雅黑" pitchFamily="34" charset="-122"/>
              </a:rPr>
              <a:t>  </a:t>
            </a:r>
            <a:endParaRPr lang="en-US" altLang="zh-CN" sz="1800" b="1" dirty="0">
              <a:solidFill>
                <a:srgbClr val="4B649F"/>
              </a:solidFill>
              <a:latin typeface="Arial" panose="02080604020202020204" pitchFamily="34" charset="0"/>
              <a:ea typeface="微软雅黑" pitchFamily="34" charset="-122"/>
            </a:endParaRPr>
          </a:p>
          <a:p>
            <a:r>
              <a:rPr lang="en-US" altLang="zh-CN" sz="1800" b="1" dirty="0">
                <a:solidFill>
                  <a:srgbClr val="4B649F"/>
                </a:solidFill>
                <a:latin typeface="Arial" panose="02080604020202020204" pitchFamily="34" charset="0"/>
                <a:ea typeface="微软雅黑" pitchFamily="34" charset="-122"/>
              </a:rPr>
              <a:t>              010-68783365</a:t>
            </a:r>
            <a:endParaRPr lang="en-US" altLang="zh-CN" sz="1800" b="1" dirty="0">
              <a:solidFill>
                <a:srgbClr val="4B649F"/>
              </a:solidFill>
              <a:latin typeface="Arial" panose="02080604020202020204" pitchFamily="34" charset="0"/>
              <a:ea typeface="微软雅黑" pitchFamily="34" charset="-122"/>
            </a:endParaRPr>
          </a:p>
        </p:txBody>
      </p:sp>
      <p:sp>
        <p:nvSpPr>
          <p:cNvPr id="1069" name="矩形 1068"/>
          <p:cNvSpPr/>
          <p:nvPr/>
        </p:nvSpPr>
        <p:spPr>
          <a:xfrm>
            <a:off x="10906125" y="4237038"/>
            <a:ext cx="476250" cy="4762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7" name="矩形 116"/>
          <p:cNvSpPr/>
          <p:nvPr/>
        </p:nvSpPr>
        <p:spPr>
          <a:xfrm>
            <a:off x="10637838" y="4008438"/>
            <a:ext cx="474663" cy="474663"/>
          </a:xfrm>
          <a:prstGeom prst="rect">
            <a:avLst/>
          </a:prstGeom>
          <a:solidFill>
            <a:srgbClr val="4B649F">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8" name="矩形 117"/>
          <p:cNvSpPr/>
          <p:nvPr/>
        </p:nvSpPr>
        <p:spPr>
          <a:xfrm>
            <a:off x="1262063" y="2146300"/>
            <a:ext cx="474663" cy="474663"/>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9" name="矩形 118"/>
          <p:cNvSpPr/>
          <p:nvPr/>
        </p:nvSpPr>
        <p:spPr>
          <a:xfrm>
            <a:off x="1460500" y="2386013"/>
            <a:ext cx="474663" cy="474663"/>
          </a:xfrm>
          <a:prstGeom prst="rect">
            <a:avLst/>
          </a:prstGeom>
          <a:solidFill>
            <a:srgbClr val="4B64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cxnSp>
        <p:nvCxnSpPr>
          <p:cNvPr id="24" name="直接连接符 23"/>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pic>
        <p:nvPicPr>
          <p:cNvPr id="4" name="图片 3" descr="五经普LOGO透明底（长）"/>
          <p:cNvPicPr>
            <a:picLocks noChangeAspect="true"/>
          </p:cNvPicPr>
          <p:nvPr/>
        </p:nvPicPr>
        <p:blipFill>
          <a:blip r:embed="rId2"/>
          <a:stretch>
            <a:fillRect/>
          </a:stretch>
        </p:blipFill>
        <p:spPr>
          <a:xfrm>
            <a:off x="-95250" y="-224790"/>
            <a:ext cx="3695065" cy="115506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563"/>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第一部分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3113405" y="3615055"/>
            <a:ext cx="5635625"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试点范围和对象</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399415" y="1289050"/>
            <a:ext cx="3083560"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476726" y="1404938"/>
            <a:ext cx="293751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一、试点范围和对象</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60170" y="2450465"/>
            <a:ext cx="9352280" cy="319341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《国民经济行业分类标准》（GB/T4754-2017）中的采矿业、制造业和电力热力燃气及水生产和供应业（三大门类、</a:t>
            </a:r>
            <a:r>
              <a:rPr lang="en-US" altLang="zh-CN" sz="2800" noProof="1" dirty="0" smtClean="0">
                <a:solidFill>
                  <a:srgbClr val="336699"/>
                </a:solidFill>
                <a:latin typeface="微软雅黑" pitchFamily="34" charset="-122"/>
                <a:ea typeface="微软雅黑" pitchFamily="34" charset="-122"/>
                <a:cs typeface="+mn-cs"/>
                <a:sym typeface="+mn-ea"/>
              </a:rPr>
              <a:t>41</a:t>
            </a:r>
            <a:r>
              <a:rPr lang="zh-CN" altLang="en-US" sz="2800" noProof="1" dirty="0" smtClean="0">
                <a:solidFill>
                  <a:srgbClr val="336699"/>
                </a:solidFill>
                <a:latin typeface="微软雅黑" pitchFamily="34" charset="-122"/>
                <a:ea typeface="微软雅黑" pitchFamily="34" charset="-122"/>
                <a:cs typeface="+mn-cs"/>
                <a:sym typeface="+mn-ea"/>
              </a:rPr>
              <a:t>个大类行业）</a:t>
            </a:r>
            <a:r>
              <a:rPr lang="zh-CN" altLang="en-US" sz="2800" dirty="0" smtClean="0">
                <a:solidFill>
                  <a:srgbClr val="336699"/>
                </a:solidFill>
                <a:latin typeface="微软雅黑" pitchFamily="34" charset="-122"/>
                <a:sym typeface="+mn-ea"/>
              </a:rPr>
              <a:t>。</a:t>
            </a:r>
            <a:endParaRPr lang="zh-CN" altLang="en-US" sz="2800" dirty="0" smtClean="0">
              <a:solidFill>
                <a:srgbClr val="336699"/>
              </a:solidFill>
              <a:latin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dirty="0" smtClean="0">
                <a:solidFill>
                  <a:srgbClr val="336699"/>
                </a:solidFill>
                <a:latin typeface="微软雅黑" pitchFamily="34" charset="-122"/>
                <a:sym typeface="+mn-ea"/>
              </a:rPr>
              <a:t>规模以上工业法人单位、产业活动单位和个体经营户（规模以上工业个体经营户，以及部分电力、石油、汽车整车制造等特殊行业中已获批通过的产业活动单位参照规模以上工业法人单位填报有关报表）。</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文本框 2"/>
          <p:cNvSpPr txBox="true"/>
          <p:nvPr/>
        </p:nvSpPr>
        <p:spPr>
          <a:xfrm>
            <a:off x="3040063" y="2216150"/>
            <a:ext cx="5708650" cy="1198880"/>
          </a:xfrm>
          <a:prstGeom prst="rect">
            <a:avLst/>
          </a:prstGeom>
          <a:noFill/>
          <a:ln w="9525">
            <a:noFill/>
          </a:ln>
        </p:spPr>
        <p:txBody>
          <a:bodyPr wrap="square" anchor="t" anchorCtr="false">
            <a:spAutoFit/>
          </a:bodyPr>
          <a:p>
            <a:pPr algn="ctr">
              <a:lnSpc>
                <a:spcPct val="150000"/>
              </a:lnSpc>
            </a:pPr>
            <a:r>
              <a:rPr lang="zh-CN" altLang="en-US" sz="4800" dirty="0">
                <a:solidFill>
                  <a:srgbClr val="4B649F"/>
                </a:solidFill>
                <a:latin typeface="Arial" panose="02080604020202020204" pitchFamily="34" charset="0"/>
                <a:ea typeface="微软雅黑" pitchFamily="34" charset="-122"/>
              </a:rPr>
              <a:t>第二部分</a:t>
            </a:r>
            <a:endParaRPr lang="zh-CN" altLang="en-US" sz="4800" dirty="0">
              <a:solidFill>
                <a:srgbClr val="4B649F"/>
              </a:solidFill>
              <a:latin typeface="Arial" panose="02080604020202020204" pitchFamily="34" charset="0"/>
              <a:ea typeface="微软雅黑" pitchFamily="34" charset="-122"/>
            </a:endParaRPr>
          </a:p>
        </p:txBody>
      </p:sp>
      <p:pic>
        <p:nvPicPr>
          <p:cNvPr id="8195" name="图片 9"/>
          <p:cNvPicPr>
            <a:picLocks noChangeAspect="true"/>
          </p:cNvPicPr>
          <p:nvPr/>
        </p:nvPicPr>
        <p:blipFill>
          <a:blip r:embed="rId1"/>
          <a:stretch>
            <a:fillRect/>
          </a:stretch>
        </p:blipFill>
        <p:spPr>
          <a:xfrm>
            <a:off x="6326188" y="5200650"/>
            <a:ext cx="5865812" cy="1657350"/>
          </a:xfrm>
          <a:prstGeom prst="rect">
            <a:avLst/>
          </a:prstGeom>
          <a:noFill/>
          <a:ln w="9525">
            <a:noFill/>
          </a:ln>
        </p:spPr>
      </p:pic>
      <p:pic>
        <p:nvPicPr>
          <p:cNvPr id="8196" name="图片 10"/>
          <p:cNvPicPr>
            <a:picLocks noChangeAspect="true"/>
          </p:cNvPicPr>
          <p:nvPr/>
        </p:nvPicPr>
        <p:blipFill>
          <a:blip r:embed="rId2"/>
          <a:stretch>
            <a:fillRect/>
          </a:stretch>
        </p:blipFill>
        <p:spPr>
          <a:xfrm>
            <a:off x="7679055" y="0"/>
            <a:ext cx="6002655" cy="1688465"/>
          </a:xfrm>
          <a:prstGeom prst="rect">
            <a:avLst/>
          </a:prstGeom>
          <a:noFill/>
          <a:ln w="9525">
            <a:noFill/>
          </a:ln>
        </p:spPr>
      </p:pic>
      <p:sp>
        <p:nvSpPr>
          <p:cNvPr id="8197" name="文本框 2"/>
          <p:cNvSpPr txBox="true"/>
          <p:nvPr/>
        </p:nvSpPr>
        <p:spPr>
          <a:xfrm>
            <a:off x="3221355" y="3615055"/>
            <a:ext cx="5454650" cy="829945"/>
          </a:xfrm>
          <a:prstGeom prst="rect">
            <a:avLst/>
          </a:prstGeom>
          <a:noFill/>
          <a:ln w="9525">
            <a:noFill/>
          </a:ln>
        </p:spPr>
        <p:txBody>
          <a:bodyPr wrap="square" anchor="t" anchorCtr="false">
            <a:spAutoFit/>
          </a:bodyPr>
          <a:p>
            <a:pPr algn="ctr"/>
            <a:r>
              <a:rPr lang="zh-CN" altLang="en-US" sz="4800" dirty="0">
                <a:solidFill>
                  <a:srgbClr val="336699"/>
                </a:solidFill>
                <a:latin typeface="微软雅黑" pitchFamily="34" charset="-122"/>
                <a:ea typeface="微软雅黑" pitchFamily="34" charset="-122"/>
                <a:sym typeface="微软雅黑" pitchFamily="34" charset="-122"/>
              </a:rPr>
              <a:t>报表表式及指标</a:t>
            </a:r>
            <a:endParaRPr lang="zh-CN" altLang="en-US" sz="4800" b="1" dirty="0">
              <a:solidFill>
                <a:srgbClr val="336699"/>
              </a:solidFill>
              <a:latin typeface="微软雅黑" pitchFamily="34" charset="-122"/>
              <a:ea typeface="微软雅黑" pitchFamily="34" charset="-122"/>
              <a:sym typeface="微软雅黑" pitchFamily="34" charset="-122"/>
            </a:endParaRPr>
          </a:p>
        </p:txBody>
      </p:sp>
      <p:pic>
        <p:nvPicPr>
          <p:cNvPr id="7" name="图片 6" descr="五经普LOGO透明底（长）"/>
          <p:cNvPicPr>
            <a:picLocks noChangeAspect="true"/>
          </p:cNvPicPr>
          <p:nvPr/>
        </p:nvPicPr>
        <p:blipFill>
          <a:blip r:embed="rId3"/>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537845" y="1075690"/>
            <a:ext cx="3118485" cy="692150"/>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06901" y="1190943"/>
            <a:ext cx="2937510" cy="460375"/>
          </a:xfrm>
          <a:prstGeom prst="rect">
            <a:avLst/>
          </a:prstGeom>
          <a:noFill/>
          <a:ln w="9525">
            <a:noFill/>
          </a:ln>
        </p:spPr>
        <p:txBody>
          <a:bodyPr wrap="none" anchor="t" anchorCtr="false">
            <a:spAutoFit/>
          </a:bodyPr>
          <a:p>
            <a:pPr algn="ctr"/>
            <a:r>
              <a:rPr lang="zh-CN" altLang="en-US" sz="2400" b="1" dirty="0">
                <a:solidFill>
                  <a:schemeClr val="bg1"/>
                </a:solidFill>
                <a:latin typeface="Arial" panose="02080604020202020204" pitchFamily="34" charset="0"/>
                <a:ea typeface="微软雅黑" pitchFamily="34" charset="-122"/>
              </a:rPr>
              <a:t>二、报表表式及指标</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624330" y="1954848"/>
            <a:ext cx="9647238" cy="413956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5张一套表单位普查表式（规模以上工业）</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cs typeface="+mn-cs"/>
                <a:sym typeface="+mn-ea"/>
              </a:rPr>
              <a:t>    </a:t>
            </a:r>
            <a:r>
              <a:rPr lang="en-US" altLang="zh-CN" sz="2800" dirty="0" smtClean="0">
                <a:solidFill>
                  <a:srgbClr val="00B050"/>
                </a:solidFill>
                <a:latin typeface="微软雅黑" pitchFamily="34" charset="-122"/>
                <a:sym typeface="+mn-ea"/>
              </a:rPr>
              <a:t>1.工业总产值、主要产品产量及产值 B704-1表</a:t>
            </a:r>
            <a:endParaRPr lang="en-US" altLang="zh-CN" sz="2800" noProof="1" dirty="0" smtClean="0">
              <a:solidFill>
                <a:srgbClr val="00B050"/>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00B050"/>
                </a:solidFill>
                <a:latin typeface="微软雅黑" pitchFamily="34" charset="-122"/>
                <a:ea typeface="微软雅黑" pitchFamily="34" charset="-122"/>
                <a:cs typeface="+mn-cs"/>
                <a:sym typeface="+mn-ea"/>
              </a:rPr>
              <a:t>    2.工业财务状况（成本费用）B703表</a:t>
            </a:r>
            <a:endParaRPr lang="en-US" altLang="zh-CN" sz="2800" noProof="1" dirty="0" smtClean="0">
              <a:solidFill>
                <a:srgbClr val="00B050"/>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00B050"/>
                </a:solidFill>
                <a:latin typeface="微软雅黑" pitchFamily="34" charset="-122"/>
                <a:ea typeface="微软雅黑" pitchFamily="34" charset="-122"/>
                <a:cs typeface="+mn-cs"/>
                <a:sym typeface="+mn-ea"/>
              </a:rPr>
              <a:t>    3.工业企业战略性新兴产业总产值 B704-3</a:t>
            </a:r>
            <a:r>
              <a:rPr lang="zh-CN" altLang="en-US" sz="2800" noProof="1" dirty="0" smtClean="0">
                <a:solidFill>
                  <a:srgbClr val="00B050"/>
                </a:solidFill>
                <a:latin typeface="微软雅黑" pitchFamily="34" charset="-122"/>
                <a:ea typeface="微软雅黑" pitchFamily="34" charset="-122"/>
                <a:cs typeface="+mn-cs"/>
                <a:sym typeface="+mn-ea"/>
              </a:rPr>
              <a:t>表</a:t>
            </a:r>
            <a:endParaRPr lang="en-US" altLang="zh-CN" sz="2800" noProof="1" dirty="0" smtClean="0">
              <a:solidFill>
                <a:srgbClr val="00B050"/>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dirty="0" smtClean="0">
                <a:solidFill>
                  <a:srgbClr val="00B050"/>
                </a:solidFill>
                <a:latin typeface="微软雅黑" pitchFamily="34" charset="-122"/>
                <a:sym typeface="+mn-ea"/>
              </a:rPr>
              <a:t>    4.工业个体经营户 B701表</a:t>
            </a:r>
            <a:endParaRPr lang="en-US" altLang="zh-CN" sz="2800" dirty="0" smtClean="0">
              <a:solidFill>
                <a:srgbClr val="00B050"/>
              </a:solidFill>
              <a:latin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800" dirty="0" smtClean="0">
                <a:solidFill>
                  <a:srgbClr val="336699"/>
                </a:solidFill>
                <a:latin typeface="微软雅黑" pitchFamily="34" charset="-122"/>
                <a:sym typeface="+mn-ea"/>
              </a:rPr>
              <a:t>    5.主要工业产品生产能力</a:t>
            </a:r>
            <a:r>
              <a:rPr lang="en-US" altLang="en-US" sz="2800" dirty="0" smtClean="0">
                <a:solidFill>
                  <a:srgbClr val="336699"/>
                </a:solidFill>
                <a:latin typeface="微软雅黑" pitchFamily="34" charset="-122"/>
                <a:sym typeface="+mn-ea"/>
              </a:rPr>
              <a:t> B704-2</a:t>
            </a:r>
            <a:r>
              <a:rPr lang="zh-CN" altLang="en-US" sz="2800" dirty="0" smtClean="0">
                <a:solidFill>
                  <a:srgbClr val="336699"/>
                </a:solidFill>
                <a:latin typeface="微软雅黑" pitchFamily="34" charset="-122"/>
                <a:sym typeface="+mn-ea"/>
              </a:rPr>
              <a:t>表</a:t>
            </a:r>
            <a:endParaRPr lang="en-US" altLang="zh-CN" sz="2800" noProof="1" dirty="0" smtClean="0">
              <a:solidFill>
                <a:srgbClr val="00B050"/>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1张非一套表单位普查表式（规模以下工业</a:t>
            </a:r>
            <a:r>
              <a:rPr lang="en-US" altLang="zh-CN" sz="2800" noProof="1" dirty="0" smtClean="0">
                <a:solidFill>
                  <a:srgbClr val="336699"/>
                </a:solidFill>
                <a:latin typeface="微软雅黑" pitchFamily="34" charset="-122"/>
                <a:ea typeface="微软雅黑" pitchFamily="34" charset="-122"/>
                <a:cs typeface="+mn-cs"/>
                <a:sym typeface="+mn-ea"/>
              </a:rPr>
              <a:t> 711-3</a:t>
            </a:r>
            <a:r>
              <a:rPr lang="zh-CN" altLang="en-US" sz="2800" noProof="1" dirty="0" smtClean="0">
                <a:solidFill>
                  <a:srgbClr val="336699"/>
                </a:solidFill>
                <a:latin typeface="微软雅黑" pitchFamily="34" charset="-122"/>
                <a:ea typeface="微软雅黑" pitchFamily="34" charset="-122"/>
                <a:cs typeface="+mn-cs"/>
                <a:sym typeface="+mn-ea"/>
              </a:rPr>
              <a:t>表）</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1张个体经营户抽样调查表式（712表）</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96595" y="1347470"/>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1.工业总产值、主要产品产量及产值B704-1</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351915" y="2359660"/>
            <a:ext cx="9824085" cy="3881755"/>
          </a:xfrm>
          <a:prstGeom prst="rect">
            <a:avLst/>
          </a:prstGeom>
          <a:noFill/>
        </p:spPr>
        <p:txBody>
          <a:bodyPr wrap="square" rtlCol="0">
            <a:spAutoFit/>
          </a:bodyPr>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统计范围：综合试点辖区内规模以上工业法人单位和规模以上工业个体经营户。</a:t>
            </a:r>
            <a:endParaRPr lang="zh-CN" altLang="en-US" sz="2800" noProof="1" dirty="0" smtClean="0">
              <a:solidFill>
                <a:srgbClr val="336699"/>
              </a:solidFill>
              <a:latin typeface="微软雅黑" pitchFamily="34" charset="-122"/>
              <a:ea typeface="微软雅黑" pitchFamily="34" charset="-122"/>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报送日期及方式：</a:t>
            </a:r>
            <a:r>
              <a:rPr lang="en-US" altLang="zh-CN" sz="2800" noProof="1" dirty="0" smtClean="0">
                <a:solidFill>
                  <a:srgbClr val="336699"/>
                </a:solidFill>
                <a:latin typeface="微软雅黑" pitchFamily="34" charset="-122"/>
                <a:ea typeface="微软雅黑" pitchFamily="34" charset="-122"/>
                <a:cs typeface="+mn-cs"/>
                <a:sym typeface="+mn-ea"/>
              </a:rPr>
              <a:t>2023</a:t>
            </a:r>
            <a:r>
              <a:rPr lang="zh-CN" altLang="en-US" sz="2800" noProof="1" dirty="0" smtClean="0">
                <a:solidFill>
                  <a:srgbClr val="336699"/>
                </a:solidFill>
                <a:latin typeface="微软雅黑" pitchFamily="34" charset="-122"/>
                <a:ea typeface="微软雅黑" pitchFamily="34" charset="-122"/>
                <a:cs typeface="+mn-cs"/>
                <a:sym typeface="+mn-ea"/>
              </a:rPr>
              <a:t>年</a:t>
            </a:r>
            <a:r>
              <a:rPr lang="en-US" altLang="zh-CN" sz="2800" noProof="1" dirty="0" smtClean="0">
                <a:solidFill>
                  <a:srgbClr val="336699"/>
                </a:solidFill>
                <a:latin typeface="微软雅黑" pitchFamily="34" charset="-122"/>
                <a:ea typeface="微软雅黑" pitchFamily="34" charset="-122"/>
                <a:cs typeface="+mn-cs"/>
                <a:sym typeface="+mn-ea"/>
              </a:rPr>
              <a:t>5</a:t>
            </a:r>
            <a:r>
              <a:rPr lang="zh-CN" altLang="en-US" sz="2800" noProof="1" dirty="0" smtClean="0">
                <a:solidFill>
                  <a:srgbClr val="336699"/>
                </a:solidFill>
                <a:latin typeface="微软雅黑" pitchFamily="34" charset="-122"/>
                <a:ea typeface="微软雅黑" pitchFamily="34" charset="-122"/>
                <a:cs typeface="+mn-cs"/>
                <a:sym typeface="+mn-ea"/>
              </a:rPr>
              <a:t>月</a:t>
            </a:r>
            <a:r>
              <a:rPr lang="en-US" altLang="zh-CN" sz="2800" noProof="1" dirty="0" smtClean="0">
                <a:solidFill>
                  <a:srgbClr val="336699"/>
                </a:solidFill>
                <a:latin typeface="微软雅黑" pitchFamily="34" charset="-122"/>
                <a:ea typeface="微软雅黑" pitchFamily="34" charset="-122"/>
                <a:cs typeface="+mn-cs"/>
                <a:sym typeface="+mn-ea"/>
              </a:rPr>
              <a:t>15</a:t>
            </a:r>
            <a:r>
              <a:rPr lang="zh-CN" altLang="en-US" sz="2800" noProof="1" dirty="0" smtClean="0">
                <a:solidFill>
                  <a:srgbClr val="336699"/>
                </a:solidFill>
                <a:latin typeface="微软雅黑" pitchFamily="34" charset="-122"/>
                <a:ea typeface="微软雅黑" pitchFamily="34" charset="-122"/>
                <a:cs typeface="+mn-cs"/>
                <a:sym typeface="+mn-ea"/>
              </a:rPr>
              <a:t>日</a:t>
            </a:r>
            <a:r>
              <a:rPr lang="en-US" altLang="zh-CN" sz="2800" noProof="1" dirty="0" smtClean="0">
                <a:solidFill>
                  <a:srgbClr val="336699"/>
                </a:solidFill>
                <a:latin typeface="微软雅黑" pitchFamily="34" charset="-122"/>
                <a:ea typeface="微软雅黑" pitchFamily="34" charset="-122"/>
                <a:cs typeface="+mn-cs"/>
                <a:sym typeface="+mn-ea"/>
              </a:rPr>
              <a:t>24</a:t>
            </a:r>
            <a:r>
              <a:rPr lang="zh-CN" altLang="en-US" sz="2800" noProof="1" dirty="0" smtClean="0">
                <a:solidFill>
                  <a:srgbClr val="336699"/>
                </a:solidFill>
                <a:latin typeface="微软雅黑" pitchFamily="34" charset="-122"/>
                <a:ea typeface="微软雅黑" pitchFamily="34" charset="-122"/>
                <a:cs typeface="+mn-cs"/>
                <a:sym typeface="+mn-ea"/>
              </a:rPr>
              <a:t>时前网上填报。</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sym typeface="+mn-ea"/>
              </a:rPr>
              <a:t>报表变化：</a:t>
            </a:r>
            <a:r>
              <a:rPr lang="zh-CN" altLang="en-US" sz="2800" dirty="0" smtClean="0">
                <a:solidFill>
                  <a:srgbClr val="336699"/>
                </a:solidFill>
                <a:latin typeface="微软雅黑" pitchFamily="34" charset="-122"/>
                <a:sym typeface="+mn-ea"/>
              </a:rPr>
              <a:t>增加了新产品数量。</a:t>
            </a: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sym typeface="+mn-ea"/>
              </a:rPr>
              <a:t>  </a:t>
            </a:r>
            <a:r>
              <a:rPr lang="zh-CN" altLang="en-US" sz="2800" noProof="1" dirty="0" smtClean="0">
                <a:solidFill>
                  <a:srgbClr val="336699"/>
                </a:solidFill>
                <a:latin typeface="微软雅黑" pitchFamily="34" charset="-122"/>
                <a:ea typeface="微软雅黑" pitchFamily="34" charset="-122"/>
                <a:sym typeface="+mn-ea"/>
              </a:rPr>
              <a:t>产品数量较常规定报制度大幅增加，较四经普也增加一百多种新产品（如工业硅、</a:t>
            </a:r>
            <a:r>
              <a:rPr lang="en-US" altLang="zh-CN" sz="2800" noProof="1" dirty="0" smtClean="0">
                <a:solidFill>
                  <a:srgbClr val="336699"/>
                </a:solidFill>
                <a:latin typeface="微软雅黑" pitchFamily="34" charset="-122"/>
                <a:ea typeface="微软雅黑" pitchFamily="34" charset="-122"/>
                <a:sym typeface="+mn-ea"/>
              </a:rPr>
              <a:t>5G</a:t>
            </a:r>
            <a:r>
              <a:rPr lang="zh-CN" altLang="en-US" sz="2800" noProof="1" dirty="0" smtClean="0">
                <a:solidFill>
                  <a:srgbClr val="336699"/>
                </a:solidFill>
                <a:latin typeface="微软雅黑" pitchFamily="34" charset="-122"/>
                <a:ea typeface="微软雅黑" pitchFamily="34" charset="-122"/>
                <a:sym typeface="+mn-ea"/>
              </a:rPr>
              <a:t>智能手机、存储芯片等），普查目录</a:t>
            </a:r>
            <a:r>
              <a:rPr lang="zh-CN" altLang="en-US" sz="2800" dirty="0" smtClean="0">
                <a:solidFill>
                  <a:srgbClr val="336699"/>
                </a:solidFill>
                <a:latin typeface="微软雅黑" pitchFamily="34" charset="-122"/>
                <a:sym typeface="+mn-ea"/>
              </a:rPr>
              <a:t>（初步）</a:t>
            </a:r>
            <a:r>
              <a:rPr lang="zh-CN" altLang="en-US" sz="2800" noProof="1" dirty="0" smtClean="0">
                <a:solidFill>
                  <a:srgbClr val="336699"/>
                </a:solidFill>
                <a:latin typeface="微软雅黑" pitchFamily="34" charset="-122"/>
                <a:ea typeface="微软雅黑" pitchFamily="34" charset="-122"/>
                <a:sym typeface="+mn-ea"/>
              </a:rPr>
              <a:t>产品数达到近</a:t>
            </a:r>
            <a:r>
              <a:rPr lang="en-US" altLang="zh-CN" sz="2800" noProof="1" dirty="0" smtClean="0">
                <a:solidFill>
                  <a:srgbClr val="336699"/>
                </a:solidFill>
                <a:latin typeface="微软雅黑" pitchFamily="34" charset="-122"/>
                <a:ea typeface="微软雅黑" pitchFamily="34" charset="-122"/>
                <a:sym typeface="+mn-ea"/>
              </a:rPr>
              <a:t>1200</a:t>
            </a:r>
            <a:r>
              <a:rPr lang="zh-CN" altLang="en-US" sz="2800" noProof="1" dirty="0" smtClean="0">
                <a:solidFill>
                  <a:srgbClr val="336699"/>
                </a:solidFill>
                <a:latin typeface="微软雅黑" pitchFamily="34" charset="-122"/>
                <a:ea typeface="微软雅黑" pitchFamily="34" charset="-122"/>
                <a:sym typeface="+mn-ea"/>
              </a:rPr>
              <a:t>种；</a:t>
            </a:r>
            <a:endParaRPr lang="zh-CN" altLang="en-US" sz="2800" noProof="1" dirty="0" smtClean="0">
              <a:solidFill>
                <a:srgbClr val="336699"/>
              </a:solidFill>
              <a:latin typeface="微软雅黑" pitchFamily="34" charset="-122"/>
              <a:ea typeface="微软雅黑" pitchFamily="34" charset="-122"/>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sym typeface="+mn-ea"/>
              </a:rPr>
              <a:t>  </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725805" y="1289050"/>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96595" y="1347470"/>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1.工业总产值、主要产品产量及产值B704-1</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文本框 12"/>
          <p:cNvSpPr txBox="true"/>
          <p:nvPr/>
        </p:nvSpPr>
        <p:spPr>
          <a:xfrm>
            <a:off x="1445895" y="2459355"/>
            <a:ext cx="9509125" cy="2934335"/>
          </a:xfrm>
          <a:prstGeom prst="rect">
            <a:avLst/>
          </a:prstGeom>
          <a:noFill/>
        </p:spPr>
        <p:txBody>
          <a:bodyPr wrap="square" rtlCol="0">
            <a:spAutoFit/>
          </a:bodyPr>
          <a:p>
            <a:pPr marL="36195" marR="0" defTabSz="914400">
              <a:spcBef>
                <a:spcPct val="20000"/>
              </a:spcBef>
              <a:buClrTx/>
              <a:buSzPct val="85000"/>
              <a:buFont typeface="Wingdings" panose="05000000000000000000" charset="0"/>
              <a:defRPr/>
            </a:pPr>
            <a:r>
              <a:rPr lang="zh-CN" altLang="en-US" sz="2800" noProof="1" dirty="0" smtClean="0">
                <a:solidFill>
                  <a:srgbClr val="336699"/>
                </a:solidFill>
                <a:latin typeface="微软雅黑" pitchFamily="34" charset="-122"/>
                <a:ea typeface="微软雅黑" pitchFamily="34" charset="-122"/>
                <a:cs typeface="+mn-cs"/>
                <a:sym typeface="+mn-ea"/>
              </a:rPr>
              <a:t>重要指标填报要求：</a:t>
            </a:r>
            <a:endParaRPr lang="zh-CN" altLang="en-US" sz="2800" noProof="1" dirty="0" smtClean="0">
              <a:solidFill>
                <a:srgbClr val="336699"/>
              </a:solidFill>
              <a:latin typeface="微软雅黑" pitchFamily="34" charset="-122"/>
              <a:ea typeface="微软雅黑" pitchFamily="34" charset="-122"/>
              <a:cs typeface="+mn-cs"/>
              <a:sym typeface="+mn-ea"/>
            </a:endParaRPr>
          </a:p>
          <a:p>
            <a:pPr marL="36195" marR="0" defTabSz="914400">
              <a:spcBef>
                <a:spcPct val="20000"/>
              </a:spcBef>
              <a:buClrTx/>
              <a:buSzPct val="85000"/>
              <a:buFont typeface="Wingdings" panose="05000000000000000000" charset="0"/>
              <a:defRPr/>
            </a:pPr>
            <a:r>
              <a:rPr lang="en-US" altLang="zh-CN" sz="2800" noProof="1" dirty="0" smtClean="0">
                <a:solidFill>
                  <a:srgbClr val="336699"/>
                </a:solidFill>
                <a:latin typeface="微软雅黑" pitchFamily="34" charset="-122"/>
                <a:ea typeface="微软雅黑" pitchFamily="34" charset="-122"/>
                <a:cs typeface="+mn-cs"/>
                <a:sym typeface="+mn-ea"/>
              </a:rPr>
              <a:t> </a:t>
            </a:r>
            <a:r>
              <a:rPr lang="zh-CN" altLang="en-US" sz="2800" noProof="1" dirty="0" smtClean="0">
                <a:solidFill>
                  <a:srgbClr val="336699"/>
                </a:solidFill>
                <a:latin typeface="微软雅黑" pitchFamily="34" charset="-122"/>
                <a:ea typeface="微软雅黑" pitchFamily="34" charset="-122"/>
                <a:cs typeface="+mn-cs"/>
                <a:sym typeface="+mn-ea"/>
              </a:rPr>
              <a:t>（</a:t>
            </a:r>
            <a:r>
              <a:rPr lang="en-US" altLang="zh-CN" sz="2800" noProof="1" dirty="0" smtClean="0">
                <a:solidFill>
                  <a:srgbClr val="336699"/>
                </a:solidFill>
                <a:latin typeface="微软雅黑" pitchFamily="34" charset="-122"/>
                <a:ea typeface="微软雅黑" pitchFamily="34" charset="-122"/>
                <a:cs typeface="+mn-cs"/>
                <a:sym typeface="+mn-ea"/>
              </a:rPr>
              <a:t>1</a:t>
            </a:r>
            <a:r>
              <a:rPr lang="zh-CN" altLang="en-US" sz="2800" noProof="1" dirty="0" smtClean="0">
                <a:solidFill>
                  <a:srgbClr val="336699"/>
                </a:solidFill>
                <a:latin typeface="微软雅黑" pitchFamily="34" charset="-122"/>
                <a:ea typeface="微软雅黑" pitchFamily="34" charset="-122"/>
                <a:cs typeface="+mn-cs"/>
                <a:sym typeface="+mn-ea"/>
              </a:rPr>
              <a:t>）“</a:t>
            </a:r>
            <a:r>
              <a:rPr lang="zh-CN" altLang="en-US" sz="2800" dirty="0" smtClean="0">
                <a:solidFill>
                  <a:srgbClr val="336699"/>
                </a:solidFill>
                <a:latin typeface="微软雅黑" pitchFamily="34" charset="-122"/>
                <a:sym typeface="+mn-ea"/>
              </a:rPr>
              <a:t>工业总产值</a:t>
            </a:r>
            <a:r>
              <a:rPr lang="zh-CN" altLang="en-US" sz="2800" noProof="1" dirty="0" smtClean="0">
                <a:solidFill>
                  <a:srgbClr val="336699"/>
                </a:solidFill>
                <a:latin typeface="微软雅黑" pitchFamily="34" charset="-122"/>
                <a:ea typeface="微软雅黑" pitchFamily="34" charset="-122"/>
                <a:cs typeface="+mn-cs"/>
                <a:sym typeface="+mn-ea"/>
              </a:rPr>
              <a:t>”：指工业企业在报告期生产的以货币形式表现的工业最终产品和提供工业劳务活动的总价值量。</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包括内容：生产产品的成品价值，对外加工费收入，自制半成品、在制品的期末期初差额价值。</a:t>
            </a:r>
            <a:endParaRPr lang="zh-CN" altLang="en-US" sz="2800" noProof="1" dirty="0" smtClean="0">
              <a:solidFill>
                <a:srgbClr val="336699"/>
              </a:solidFill>
              <a:latin typeface="微软雅黑" pitchFamily="34" charset="-122"/>
              <a:ea typeface="微软雅黑" pitchFamily="34" charset="-122"/>
              <a:cs typeface="+mn-cs"/>
              <a:sym typeface="+mn-ea"/>
            </a:endParaRPr>
          </a:p>
          <a:p>
            <a:pPr marL="493395" marR="0" indent="-457200" defTabSz="914400">
              <a:spcBef>
                <a:spcPct val="20000"/>
              </a:spcBef>
              <a:buClrTx/>
              <a:buSzPct val="85000"/>
              <a:buFont typeface="Wingdings" panose="05000000000000000000" charset="0"/>
              <a:buChar char="Ø"/>
              <a:defRPr/>
            </a:pPr>
            <a:r>
              <a:rPr lang="zh-CN" altLang="en-US" sz="2800" noProof="1" dirty="0" smtClean="0">
                <a:solidFill>
                  <a:srgbClr val="336699"/>
                </a:solidFill>
                <a:latin typeface="微软雅黑" pitchFamily="34" charset="-122"/>
                <a:ea typeface="微软雅黑" pitchFamily="34" charset="-122"/>
                <a:cs typeface="+mn-cs"/>
                <a:sym typeface="+mn-ea"/>
              </a:rPr>
              <a:t>填报原则：</a:t>
            </a:r>
            <a:r>
              <a:rPr lang="zh-CN" altLang="en-US" sz="2800" dirty="0" smtClean="0">
                <a:solidFill>
                  <a:srgbClr val="336699"/>
                </a:solidFill>
                <a:latin typeface="微软雅黑" pitchFamily="34" charset="-122"/>
                <a:sym typeface="+mn-ea"/>
              </a:rPr>
              <a:t>“四项原则”</a:t>
            </a:r>
            <a:r>
              <a:rPr lang="zh-CN" altLang="en-US" sz="2800" noProof="1" dirty="0" smtClean="0">
                <a:solidFill>
                  <a:srgbClr val="336699"/>
                </a:solidFill>
                <a:latin typeface="微软雅黑" pitchFamily="34" charset="-122"/>
                <a:ea typeface="微软雅黑" pitchFamily="34" charset="-122"/>
                <a:cs typeface="+mn-cs"/>
                <a:sym typeface="+mn-ea"/>
              </a:rPr>
              <a:t>。</a:t>
            </a:r>
            <a:endParaRPr lang="zh-CN" altLang="en-US" sz="2800" noProof="1" dirty="0" smtClean="0">
              <a:solidFill>
                <a:srgbClr val="336699"/>
              </a:solidFill>
              <a:latin typeface="微软雅黑" pitchFamily="34" charset="-122"/>
              <a:ea typeface="微软雅黑" pitchFamily="34" charset="-122"/>
              <a:sym typeface="+mn-ea"/>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圆角矩形 15"/>
          <p:cNvSpPr/>
          <p:nvPr/>
        </p:nvSpPr>
        <p:spPr>
          <a:xfrm>
            <a:off x="686435" y="800735"/>
            <a:ext cx="3500755" cy="946785"/>
          </a:xfrm>
          <a:prstGeom prst="round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9218" name="文本框 16"/>
          <p:cNvSpPr txBox="true"/>
          <p:nvPr/>
        </p:nvSpPr>
        <p:spPr>
          <a:xfrm>
            <a:off x="686435" y="859155"/>
            <a:ext cx="3529330" cy="829945"/>
          </a:xfrm>
          <a:prstGeom prst="rect">
            <a:avLst/>
          </a:prstGeom>
          <a:noFill/>
          <a:ln w="9525">
            <a:noFill/>
          </a:ln>
        </p:spPr>
        <p:txBody>
          <a:bodyPr wrap="square" anchor="t" anchorCtr="false">
            <a:spAutoFit/>
          </a:bodyPr>
          <a:p>
            <a:pPr algn="ctr"/>
            <a:r>
              <a:rPr lang="en-US" sz="2400" b="1" dirty="0">
                <a:solidFill>
                  <a:schemeClr val="bg1"/>
                </a:solidFill>
                <a:latin typeface="Arial" panose="02080604020202020204" pitchFamily="34" charset="0"/>
                <a:ea typeface="微软雅黑" pitchFamily="34" charset="-122"/>
              </a:rPr>
              <a:t>1.工业总产值、主要产品产量及产值B704-1</a:t>
            </a:r>
            <a:r>
              <a:rPr lang="zh-CN" altLang="en-US" sz="2400" b="1" dirty="0">
                <a:solidFill>
                  <a:schemeClr val="bg1"/>
                </a:solidFill>
                <a:latin typeface="Arial" panose="02080604020202020204" pitchFamily="34" charset="0"/>
                <a:ea typeface="微软雅黑" pitchFamily="34" charset="-122"/>
              </a:rPr>
              <a:t>表</a:t>
            </a:r>
            <a:endParaRPr lang="zh-CN" altLang="en-US" sz="2400" b="1" dirty="0">
              <a:solidFill>
                <a:schemeClr val="bg1"/>
              </a:solidFill>
              <a:latin typeface="Arial" panose="02080604020202020204" pitchFamily="34" charset="0"/>
              <a:ea typeface="微软雅黑" pitchFamily="34" charset="-122"/>
            </a:endParaRPr>
          </a:p>
        </p:txBody>
      </p:sp>
      <p:pic>
        <p:nvPicPr>
          <p:cNvPr id="9219" name="图片 17"/>
          <p:cNvPicPr>
            <a:picLocks noChangeAspect="true"/>
          </p:cNvPicPr>
          <p:nvPr/>
        </p:nvPicPr>
        <p:blipFill>
          <a:blip r:embed="rId1"/>
          <a:stretch>
            <a:fillRect/>
          </a:stretch>
        </p:blipFill>
        <p:spPr>
          <a:xfrm>
            <a:off x="8610600" y="0"/>
            <a:ext cx="3581400" cy="1006475"/>
          </a:xfrm>
          <a:prstGeom prst="rect">
            <a:avLst/>
          </a:prstGeom>
          <a:noFill/>
          <a:ln w="9525">
            <a:noFill/>
          </a:ln>
        </p:spPr>
      </p:pic>
      <p:sp>
        <p:nvSpPr>
          <p:cNvPr id="25" name="矩形 24"/>
          <p:cNvSpPr/>
          <p:nvPr/>
        </p:nvSpPr>
        <p:spPr>
          <a:xfrm>
            <a:off x="0" y="6724650"/>
            <a:ext cx="12192000" cy="133350"/>
          </a:xfrm>
          <a:prstGeom prst="rect">
            <a:avLst/>
          </a:prstGeom>
          <a:solidFill>
            <a:srgbClr val="4B649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pic>
        <p:nvPicPr>
          <p:cNvPr id="7" name="图片 6" descr="五经普LOGO透明底（长）"/>
          <p:cNvPicPr>
            <a:picLocks noChangeAspect="true"/>
          </p:cNvPicPr>
          <p:nvPr/>
        </p:nvPicPr>
        <p:blipFill>
          <a:blip r:embed="rId2"/>
          <a:stretch>
            <a:fillRect/>
          </a:stretch>
        </p:blipFill>
        <p:spPr>
          <a:xfrm>
            <a:off x="-76200" y="-225425"/>
            <a:ext cx="3695065" cy="1155065"/>
          </a:xfrm>
          <a:prstGeom prst="rect">
            <a:avLst/>
          </a:prstGeom>
        </p:spPr>
      </p:pic>
      <p:cxnSp>
        <p:nvCxnSpPr>
          <p:cNvPr id="8" name="直接连接符 7"/>
          <p:cNvCxnSpPr/>
          <p:nvPr/>
        </p:nvCxnSpPr>
        <p:spPr>
          <a:xfrm>
            <a:off x="0" y="696913"/>
            <a:ext cx="11176000" cy="0"/>
          </a:xfrm>
          <a:prstGeom prst="line">
            <a:avLst/>
          </a:prstGeom>
          <a:ln w="25400">
            <a:gradFill>
              <a:gsLst>
                <a:gs pos="0">
                  <a:srgbClr val="4B649F"/>
                </a:gs>
                <a:gs pos="100000">
                  <a:srgbClr val="7DB1CD">
                    <a:alpha val="0"/>
                  </a:srgbClr>
                </a:gs>
              </a:gsLst>
              <a:lin ang="0" scaled="false"/>
            </a:gradFill>
          </a:ln>
        </p:spPr>
        <p:style>
          <a:lnRef idx="1">
            <a:schemeClr val="accent1"/>
          </a:lnRef>
          <a:fillRef idx="0">
            <a:schemeClr val="accent1"/>
          </a:fillRef>
          <a:effectRef idx="0">
            <a:schemeClr val="accent1"/>
          </a:effectRef>
          <a:fontRef idx="minor">
            <a:schemeClr val="tx1"/>
          </a:fontRef>
        </p:style>
      </p:cxnSp>
      <p:sp>
        <p:nvSpPr>
          <p:cNvPr id="2" name="文本框 1"/>
          <p:cNvSpPr txBox="true"/>
          <p:nvPr/>
        </p:nvSpPr>
        <p:spPr>
          <a:xfrm>
            <a:off x="4560570" y="987425"/>
            <a:ext cx="4669155" cy="521970"/>
          </a:xfrm>
          <a:prstGeom prst="rect">
            <a:avLst/>
          </a:prstGeom>
          <a:noFill/>
        </p:spPr>
        <p:txBody>
          <a:bodyPr wrap="square" rtlCol="0">
            <a:spAutoFit/>
          </a:bodyPr>
          <a:p>
            <a:r>
              <a:rPr lang="zh-CN" altLang="en-US" sz="2800" dirty="0" smtClean="0">
                <a:solidFill>
                  <a:srgbClr val="336699"/>
                </a:solidFill>
                <a:latin typeface="微软雅黑" pitchFamily="34" charset="-122"/>
                <a:sym typeface="+mn-ea"/>
              </a:rPr>
              <a:t>工业总产值包括内容</a:t>
            </a:r>
            <a:endParaRPr lang="zh-CN" altLang="en-US" sz="2800" dirty="0" smtClean="0">
              <a:solidFill>
                <a:srgbClr val="336699"/>
              </a:solidFill>
              <a:latin typeface="微软雅黑" pitchFamily="34" charset="-122"/>
              <a:sym typeface="+mn-ea"/>
            </a:endParaRPr>
          </a:p>
        </p:txBody>
      </p:sp>
      <p:sp>
        <p:nvSpPr>
          <p:cNvPr id="4" name="椭圆 3"/>
          <p:cNvSpPr/>
          <p:nvPr/>
        </p:nvSpPr>
        <p:spPr>
          <a:xfrm>
            <a:off x="871855" y="3399155"/>
            <a:ext cx="2433320" cy="1383665"/>
          </a:xfrm>
          <a:prstGeom prst="ellipse">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smtClean="0">
                <a:latin typeface="微软雅黑" pitchFamily="34" charset="-122"/>
                <a:ea typeface="微软雅黑" pitchFamily="34" charset="-122"/>
              </a:rPr>
              <a:t>工业总产值</a:t>
            </a:r>
            <a:endParaRPr lang="zh-CN" altLang="en-US" sz="2400" b="1" dirty="0" smtClean="0">
              <a:latin typeface="微软雅黑" pitchFamily="34" charset="-122"/>
              <a:ea typeface="微软雅黑" pitchFamily="34" charset="-122"/>
            </a:endParaRPr>
          </a:p>
        </p:txBody>
      </p:sp>
      <p:sp>
        <p:nvSpPr>
          <p:cNvPr id="5" name="椭圆 4"/>
          <p:cNvSpPr/>
          <p:nvPr/>
        </p:nvSpPr>
        <p:spPr>
          <a:xfrm>
            <a:off x="4776470" y="2064385"/>
            <a:ext cx="2816860" cy="969645"/>
          </a:xfrm>
          <a:prstGeom prst="ellipse">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smtClean="0">
                <a:latin typeface="微软雅黑" pitchFamily="34" charset="-122"/>
                <a:ea typeface="微软雅黑" pitchFamily="34" charset="-122"/>
              </a:rPr>
              <a:t>成品价值</a:t>
            </a:r>
            <a:endParaRPr lang="zh-CN" altLang="en-US" b="1" dirty="0">
              <a:latin typeface="微软雅黑" pitchFamily="34" charset="-122"/>
              <a:ea typeface="微软雅黑" pitchFamily="34" charset="-122"/>
            </a:endParaRPr>
          </a:p>
        </p:txBody>
      </p:sp>
      <p:sp>
        <p:nvSpPr>
          <p:cNvPr id="10" name="椭圆 9"/>
          <p:cNvSpPr/>
          <p:nvPr/>
        </p:nvSpPr>
        <p:spPr>
          <a:xfrm>
            <a:off x="4775835" y="3576955"/>
            <a:ext cx="2818130" cy="969645"/>
          </a:xfrm>
          <a:prstGeom prst="ellipse">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smtClean="0">
                <a:latin typeface="微软雅黑" pitchFamily="34" charset="-122"/>
                <a:ea typeface="微软雅黑" pitchFamily="34" charset="-122"/>
              </a:rPr>
              <a:t>对外加工费收入</a:t>
            </a:r>
            <a:endParaRPr lang="zh-CN" altLang="en-US" b="1" dirty="0">
              <a:latin typeface="微软雅黑" pitchFamily="34" charset="-122"/>
              <a:ea typeface="微软雅黑" pitchFamily="34" charset="-122"/>
            </a:endParaRPr>
          </a:p>
        </p:txBody>
      </p:sp>
      <p:sp>
        <p:nvSpPr>
          <p:cNvPr id="11" name="椭圆 10"/>
          <p:cNvSpPr/>
          <p:nvPr/>
        </p:nvSpPr>
        <p:spPr>
          <a:xfrm>
            <a:off x="4775835" y="5156835"/>
            <a:ext cx="2817495" cy="969645"/>
          </a:xfrm>
          <a:prstGeom prst="ellipse">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700" b="1" dirty="0" smtClean="0">
                <a:latin typeface="微软雅黑" pitchFamily="34" charset="-122"/>
                <a:ea typeface="微软雅黑" pitchFamily="34" charset="-122"/>
              </a:rPr>
              <a:t>自制半成品在制品</a:t>
            </a:r>
            <a:endParaRPr lang="en-US" altLang="zh-CN" sz="1700" b="1" dirty="0" smtClean="0">
              <a:latin typeface="微软雅黑" pitchFamily="34" charset="-122"/>
              <a:ea typeface="微软雅黑" pitchFamily="34" charset="-122"/>
            </a:endParaRPr>
          </a:p>
          <a:p>
            <a:pPr algn="ctr"/>
            <a:r>
              <a:rPr lang="zh-CN" altLang="en-US" sz="1700" b="1" dirty="0" smtClean="0">
                <a:latin typeface="微软雅黑" pitchFamily="34" charset="-122"/>
                <a:ea typeface="微软雅黑" pitchFamily="34" charset="-122"/>
              </a:rPr>
              <a:t>期末期初差额价值</a:t>
            </a:r>
            <a:endParaRPr lang="zh-CN" altLang="en-US" sz="1700" b="1" dirty="0">
              <a:latin typeface="微软雅黑" pitchFamily="34" charset="-122"/>
              <a:ea typeface="微软雅黑" pitchFamily="34" charset="-122"/>
            </a:endParaRPr>
          </a:p>
        </p:txBody>
      </p:sp>
      <p:sp>
        <p:nvSpPr>
          <p:cNvPr id="15" name="KSO_Shape"/>
          <p:cNvSpPr/>
          <p:nvPr/>
        </p:nvSpPr>
        <p:spPr>
          <a:xfrm>
            <a:off x="3618921" y="3666608"/>
            <a:ext cx="730827" cy="848447"/>
          </a:xfrm>
          <a:prstGeom prst="mathEqual">
            <a:avLst>
              <a:gd name="adj1" fmla="val 13987"/>
              <a:gd name="adj2" fmla="val 11760"/>
            </a:avLst>
          </a:prstGeom>
          <a:solidFill>
            <a:srgbClr val="0E56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b="1">
              <a:solidFill>
                <a:srgbClr val="FFFFFF"/>
              </a:solidFill>
              <a:latin typeface="微软雅黑" pitchFamily="34" charset="-122"/>
              <a:ea typeface="微软雅黑" pitchFamily="34" charset="-122"/>
            </a:endParaRPr>
          </a:p>
        </p:txBody>
      </p:sp>
      <p:sp>
        <p:nvSpPr>
          <p:cNvPr id="9" name="文本框 8"/>
          <p:cNvSpPr txBox="true"/>
          <p:nvPr/>
        </p:nvSpPr>
        <p:spPr>
          <a:xfrm>
            <a:off x="7837805" y="1616075"/>
            <a:ext cx="3945255" cy="1599565"/>
          </a:xfrm>
          <a:prstGeom prst="rect">
            <a:avLst/>
          </a:prstGeom>
          <a:noFill/>
          <a:ln w="6350" cmpd="sng">
            <a:solidFill>
              <a:schemeClr val="accent1">
                <a:shade val="50000"/>
              </a:schemeClr>
            </a:solidFill>
            <a:prstDash val="solid"/>
          </a:ln>
        </p:spPr>
        <p:txBody>
          <a:bodyPr wrap="square" rtlCol="0">
            <a:spAutoFit/>
          </a:bodyPr>
          <a:p>
            <a:r>
              <a:rPr lang="en-US" altLang="zh-CN" sz="1400"/>
              <a:t>    </a:t>
            </a:r>
            <a:r>
              <a:rPr lang="zh-CN" altLang="en-US" sz="1400"/>
              <a:t>指企业在报告期内生产，且不再进行加工，经检验合格、包装入库的已经销售和准备销售的全部工业成品（包括半成品）价值。</a:t>
            </a:r>
            <a:endParaRPr lang="zh-CN" altLang="en-US" sz="1400"/>
          </a:p>
          <a:p>
            <a:r>
              <a:rPr lang="en-US" altLang="zh-CN" sz="1400"/>
              <a:t>    </a:t>
            </a:r>
            <a:r>
              <a:rPr lang="zh-CN" altLang="en-US" sz="1400"/>
              <a:t>也包括企业生产的自制设备，及提供给本企业在建工程、其他非工业部门和生活福利部门等单位使用的成品价值，</a:t>
            </a:r>
            <a:r>
              <a:rPr lang="zh-CN" altLang="en-US" sz="1400" b="1">
                <a:solidFill>
                  <a:srgbClr val="00B050"/>
                </a:solidFill>
              </a:rPr>
              <a:t>不包括用订货者来料加工的成品（半成品）价值</a:t>
            </a:r>
            <a:r>
              <a:rPr lang="zh-CN" altLang="en-US" sz="1400"/>
              <a:t>。</a:t>
            </a:r>
            <a:endParaRPr lang="zh-CN" altLang="en-US" sz="1400"/>
          </a:p>
        </p:txBody>
      </p:sp>
      <p:sp>
        <p:nvSpPr>
          <p:cNvPr id="12" name="文本框 11"/>
          <p:cNvSpPr txBox="true"/>
          <p:nvPr/>
        </p:nvSpPr>
        <p:spPr>
          <a:xfrm>
            <a:off x="7837805" y="3479800"/>
            <a:ext cx="3945890" cy="1383665"/>
          </a:xfrm>
          <a:prstGeom prst="rect">
            <a:avLst/>
          </a:prstGeom>
          <a:noFill/>
          <a:ln w="6350" cmpd="sng">
            <a:solidFill>
              <a:schemeClr val="accent1">
                <a:shade val="50000"/>
              </a:schemeClr>
            </a:solidFill>
            <a:prstDash val="solid"/>
          </a:ln>
        </p:spPr>
        <p:txBody>
          <a:bodyPr wrap="square" rtlCol="0">
            <a:spAutoFit/>
          </a:bodyPr>
          <a:p>
            <a:r>
              <a:rPr lang="en-US" altLang="zh-CN" sz="1400"/>
              <a:t>    </a:t>
            </a:r>
            <a:r>
              <a:rPr lang="zh-CN" altLang="en-US" sz="1400"/>
              <a:t>指企业在报告期内完成的对外承做的工业品加工费收入</a:t>
            </a:r>
            <a:r>
              <a:rPr lang="zh-CN" altLang="en-US" sz="1400">
                <a:sym typeface="+mn-ea"/>
              </a:rPr>
              <a:t>（包括用订货者来料加工生产）</a:t>
            </a:r>
            <a:r>
              <a:rPr lang="zh-CN" altLang="en-US" sz="1400"/>
              <a:t>，对外工业品修理作业所收取的加工费收入，以及对内非工业部门提供的加工修理、设备安装等收入。</a:t>
            </a:r>
            <a:endParaRPr lang="zh-CN" altLang="en-US" sz="1400"/>
          </a:p>
          <a:p>
            <a:r>
              <a:rPr lang="en-US" altLang="zh-CN" sz="1400"/>
              <a:t>    </a:t>
            </a:r>
            <a:r>
              <a:rPr lang="zh-CN" altLang="en-US" sz="1400" b="1">
                <a:solidFill>
                  <a:srgbClr val="00B050"/>
                </a:solidFill>
              </a:rPr>
              <a:t>对外加工费收入按不含应交增值税（销项税额）的价格计算</a:t>
            </a:r>
            <a:r>
              <a:rPr lang="zh-CN" altLang="en-US" sz="1400"/>
              <a:t>。</a:t>
            </a:r>
            <a:endParaRPr lang="zh-CN" altLang="en-US" sz="1400"/>
          </a:p>
        </p:txBody>
      </p:sp>
      <p:sp>
        <p:nvSpPr>
          <p:cNvPr id="13" name="文本框 12"/>
          <p:cNvSpPr txBox="true"/>
          <p:nvPr/>
        </p:nvSpPr>
        <p:spPr>
          <a:xfrm>
            <a:off x="7828280" y="5182870"/>
            <a:ext cx="3955415" cy="953135"/>
          </a:xfrm>
          <a:prstGeom prst="rect">
            <a:avLst/>
          </a:prstGeom>
          <a:noFill/>
          <a:ln w="6350" cmpd="sng">
            <a:solidFill>
              <a:schemeClr val="accent1">
                <a:shade val="50000"/>
              </a:schemeClr>
            </a:solidFill>
            <a:prstDash val="solid"/>
          </a:ln>
        </p:spPr>
        <p:txBody>
          <a:bodyPr wrap="square" rtlCol="0">
            <a:spAutoFit/>
          </a:bodyPr>
          <a:p>
            <a:r>
              <a:rPr lang="en-US" altLang="zh-CN" sz="1400"/>
              <a:t>    </a:t>
            </a:r>
            <a:r>
              <a:rPr lang="zh-CN" altLang="en-US" sz="1400"/>
              <a:t>如果企业会计核算产品成本中包括半成品、在制品成本，则工业总产值必须包括自制半成品在制品期末期初差额价值。如果期末价值小于期初价值，则按负值统计。</a:t>
            </a:r>
            <a:endParaRPr lang="zh-CN" altLang="en-US" sz="1400"/>
          </a:p>
        </p:txBody>
      </p:sp>
      <p:sp>
        <p:nvSpPr>
          <p:cNvPr id="3" name="文本框 2"/>
          <p:cNvSpPr txBox="true"/>
          <p:nvPr/>
        </p:nvSpPr>
        <p:spPr>
          <a:xfrm>
            <a:off x="5924550" y="3068955"/>
            <a:ext cx="488315" cy="460375"/>
          </a:xfrm>
          <a:prstGeom prst="rect">
            <a:avLst/>
          </a:prstGeom>
          <a:noFill/>
        </p:spPr>
        <p:txBody>
          <a:bodyPr wrap="none" rtlCol="0" anchor="t">
            <a:spAutoFit/>
          </a:bodyPr>
          <a:p>
            <a:r>
              <a:rPr lang="zh-CN" altLang="en-US" sz="2400" b="1">
                <a:solidFill>
                  <a:schemeClr val="accent5">
                    <a:lumMod val="75000"/>
                  </a:schemeClr>
                </a:solidFill>
                <a:uFillTx/>
                <a:latin typeface="汉仪细圆B5" panose="02010600000101010101" charset="-120"/>
                <a:ea typeface="汉仪细圆B5" panose="02010600000101010101" charset="-120"/>
              </a:rPr>
              <a:t>＋</a:t>
            </a:r>
            <a:endParaRPr lang="zh-CN" altLang="en-US" sz="2400" b="1">
              <a:solidFill>
                <a:schemeClr val="accent5">
                  <a:lumMod val="75000"/>
                </a:schemeClr>
              </a:solidFill>
              <a:uFillTx/>
              <a:latin typeface="汉仪细圆B5" panose="02010600000101010101" charset="-120"/>
              <a:ea typeface="汉仪细圆B5" panose="02010600000101010101" charset="-120"/>
            </a:endParaRPr>
          </a:p>
        </p:txBody>
      </p:sp>
      <p:sp>
        <p:nvSpPr>
          <p:cNvPr id="14" name="文本框 13"/>
          <p:cNvSpPr txBox="true"/>
          <p:nvPr/>
        </p:nvSpPr>
        <p:spPr>
          <a:xfrm>
            <a:off x="5925185" y="4606290"/>
            <a:ext cx="488315" cy="460375"/>
          </a:xfrm>
          <a:prstGeom prst="rect">
            <a:avLst/>
          </a:prstGeom>
          <a:noFill/>
        </p:spPr>
        <p:txBody>
          <a:bodyPr wrap="none" rtlCol="0" anchor="t">
            <a:spAutoFit/>
          </a:bodyPr>
          <a:p>
            <a:r>
              <a:rPr lang="zh-CN" altLang="en-US" sz="2400" b="1">
                <a:solidFill>
                  <a:schemeClr val="accent5">
                    <a:lumMod val="75000"/>
                  </a:schemeClr>
                </a:solidFill>
                <a:uFillTx/>
                <a:latin typeface="汉仪细圆B5" panose="02010600000101010101" charset="-120"/>
                <a:ea typeface="汉仪细圆B5" panose="02010600000101010101" charset="-120"/>
              </a:rPr>
              <a:t>＋</a:t>
            </a:r>
            <a:endParaRPr lang="zh-CN" altLang="en-US" sz="2400" b="1">
              <a:solidFill>
                <a:schemeClr val="accent5">
                  <a:lumMod val="75000"/>
                </a:schemeClr>
              </a:solidFill>
              <a:uFillTx/>
              <a:latin typeface="汉仪细圆B5" panose="02010600000101010101" charset="-120"/>
              <a:ea typeface="汉仪细圆B5" panose="02010600000101010101" charset="-120"/>
            </a:endParaRPr>
          </a:p>
        </p:txBody>
      </p:sp>
      <p:sp>
        <p:nvSpPr>
          <p:cNvPr id="17" name="文本框 16"/>
          <p:cNvSpPr txBox="true"/>
          <p:nvPr/>
        </p:nvSpPr>
        <p:spPr>
          <a:xfrm>
            <a:off x="302260" y="1898650"/>
            <a:ext cx="4297680" cy="1198880"/>
          </a:xfrm>
          <a:prstGeom prst="rect">
            <a:avLst/>
          </a:prstGeom>
          <a:noFill/>
          <a:ln>
            <a:solidFill>
              <a:schemeClr val="accent5"/>
            </a:solidFill>
          </a:ln>
        </p:spPr>
        <p:txBody>
          <a:bodyPr wrap="square" rtlCol="0">
            <a:spAutoFit/>
          </a:bodyPr>
          <a:p>
            <a:r>
              <a:rPr lang="en-US" altLang="zh-CN">
                <a:solidFill>
                  <a:schemeClr val="accent5"/>
                </a:solidFill>
              </a:rPr>
              <a:t>   </a:t>
            </a:r>
            <a:r>
              <a:rPr lang="zh-CN" altLang="en-US">
                <a:solidFill>
                  <a:schemeClr val="accent5"/>
                </a:solidFill>
              </a:rPr>
              <a:t>成品价值＝成品实物量×不含增值税的平均单价。实物量可通过企业入库单、产成品或产品产量明细等确定；平均单价通过出库单、发票、销售明细账等确定。</a:t>
            </a:r>
            <a:endParaRPr lang="zh-CN" altLang="en-US">
              <a:solidFill>
                <a:schemeClr val="accent5"/>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9"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2"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down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trips(downLeft)">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12"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strips(down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true"/>
      <p:bldP spid="5" grpId="0" animBg="true"/>
      <p:bldP spid="10" grpId="0" animBg="true"/>
      <p:bldP spid="9" grpId="2" bldLvl="0" animBg="true"/>
      <p:bldP spid="17" grpId="0" animBg="true"/>
      <p:bldP spid="12" grpId="0" bldLvl="0" animBg="true"/>
      <p:bldP spid="3" grpId="0"/>
      <p:bldP spid="14" grpId="0"/>
      <p:bldP spid="13" grpId="0" bldLvl="0" animBg="true"/>
      <p:bldP spid="11" grpId="0" animBg="true"/>
      <p:bldP spid="15" grpId="9" animBg="true"/>
    </p:bldLst>
  </p:timing>
</p:sld>
</file>

<file path=ppt/theme/theme1.xml><?xml version="1.0" encoding="utf-8"?>
<a:theme xmlns:a="http://schemas.openxmlformats.org/drawingml/2006/main" name="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主题">
  <a:themeElements>
    <a:clrScheme name="自定义 3">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4E67C8"/>
      </a:accent6>
      <a:hlink>
        <a:srgbClr val="56C7AA"/>
      </a:hlink>
      <a:folHlink>
        <a:srgbClr val="59A8D1"/>
      </a:folHlink>
    </a:clrScheme>
    <a:fontScheme name="自定义 3">
      <a:majorFont>
        <a:latin typeface="Arial"/>
        <a:ea typeface="微软雅黑"/>
        <a:cs typeface=""/>
      </a:majorFont>
      <a:minorFont>
        <a:latin typeface="Arial"/>
        <a:ea typeface="微软雅黑"/>
        <a:cs typeface=""/>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5042</Words>
  <Application>WPS 演示</Application>
  <PresentationFormat>宽屏</PresentationFormat>
  <Paragraphs>222</Paragraphs>
  <Slides>28</Slides>
  <Notes>0</Notes>
  <HiddenSlides>0</HiddenSlides>
  <MMClips>0</MMClips>
  <ScaleCrop>false</ScaleCrop>
  <HeadingPairs>
    <vt:vector size="6" baseType="variant">
      <vt:variant>
        <vt:lpstr>已用的字体</vt:lpstr>
      </vt:variant>
      <vt:variant>
        <vt:i4>14</vt:i4>
      </vt:variant>
      <vt:variant>
        <vt:lpstr>主题</vt:lpstr>
      </vt:variant>
      <vt:variant>
        <vt:i4>6</vt:i4>
      </vt:variant>
      <vt:variant>
        <vt:lpstr>幻灯片标题</vt:lpstr>
      </vt:variant>
      <vt:variant>
        <vt:i4>28</vt:i4>
      </vt:variant>
    </vt:vector>
  </HeadingPairs>
  <TitlesOfParts>
    <vt:vector size="48" baseType="lpstr">
      <vt:lpstr>Arial</vt:lpstr>
      <vt:lpstr>宋体</vt:lpstr>
      <vt:lpstr>Wingdings</vt:lpstr>
      <vt:lpstr>Nimbus Roman No9 L</vt:lpstr>
      <vt:lpstr>微软雅黑</vt:lpstr>
      <vt:lpstr>黑体</vt:lpstr>
      <vt:lpstr>Calibri</vt:lpstr>
      <vt:lpstr>DejaVu Sans</vt:lpstr>
      <vt:lpstr>方正书宋_GBK</vt:lpstr>
      <vt:lpstr>Wingdings</vt:lpstr>
      <vt:lpstr>汉仪细圆B5</vt:lpstr>
      <vt:lpstr>宋体</vt:lpstr>
      <vt:lpstr>Arial Unicode MS</vt:lpstr>
      <vt:lpstr>微软雅黑</vt:lpstr>
      <vt:lpstr>Office 主题</vt:lpstr>
      <vt:lpstr>1_Office 主题</vt:lpstr>
      <vt:lpstr>2_Office 主题</vt:lpstr>
      <vt:lpstr>3_Office 主题</vt:lpstr>
      <vt:lpstr>4_Office 主题</vt:lpstr>
      <vt:lpstr>5_Office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madonghua</cp:lastModifiedBy>
  <cp:revision>169</cp:revision>
  <dcterms:created xsi:type="dcterms:W3CDTF">2023-03-31T07:04:19Z</dcterms:created>
  <dcterms:modified xsi:type="dcterms:W3CDTF">2023-03-31T07:04:19Z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2052-11.8.2.9958</vt:lpwstr>
  </property>
</Properties>
</file>