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sldIdLst>
    <p:sldId id="256" r:id="rId8"/>
    <p:sldId id="262" r:id="rId9"/>
    <p:sldId id="263" r:id="rId10"/>
    <p:sldId id="330" r:id="rId11"/>
    <p:sldId id="338"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26" r:id="rId25"/>
    <p:sldId id="329"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27" r:id="rId39"/>
    <p:sldId id="380" r:id="rId40"/>
    <p:sldId id="381" r:id="rId41"/>
    <p:sldId id="382" r:id="rId42"/>
    <p:sldId id="383" r:id="rId43"/>
    <p:sldId id="384" r:id="rId44"/>
    <p:sldId id="385" r:id="rId45"/>
    <p:sldId id="386" r:id="rId46"/>
    <p:sldId id="387" r:id="rId47"/>
    <p:sldId id="281" r:id="rId4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076"/>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true"/>
          <p:nvPr/>
        </p:nvSpPr>
        <p:spPr>
          <a:xfrm>
            <a:off x="1325563" y="2968625"/>
            <a:ext cx="9402762" cy="922020"/>
          </a:xfrm>
          <a:prstGeom prst="rect">
            <a:avLst/>
          </a:prstGeom>
          <a:noFill/>
          <a:ln w="9525">
            <a:noFill/>
          </a:ln>
        </p:spPr>
        <p:txBody>
          <a:bodyPr wrap="square" anchor="t" anchorCtr="false">
            <a:spAutoFit/>
          </a:bodyPr>
          <a:p>
            <a:pPr algn="ctr"/>
            <a:r>
              <a:rPr lang="zh-CN" altLang="en-US" sz="5400" dirty="0">
                <a:solidFill>
                  <a:srgbClr val="336699"/>
                </a:solidFill>
                <a:latin typeface="微软雅黑" pitchFamily="34" charset="-122"/>
                <a:sym typeface="微软雅黑" pitchFamily="34" charset="-122"/>
              </a:rPr>
              <a:t>相关标准培训</a:t>
            </a:r>
            <a:endParaRPr lang="zh-CN" altLang="en-US" sz="5400" dirty="0">
              <a:solidFill>
                <a:srgbClr val="336699"/>
              </a:solidFill>
              <a:latin typeface="微软雅黑" pitchFamily="34" charset="-122"/>
              <a:ea typeface="微软雅黑" pitchFamily="34" charset="-122"/>
              <a:sym typeface="微软雅黑"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507855" y="3967163"/>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296718" y="37290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448243" y="2304415"/>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670493" y="253460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398780"/>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国务院第五次全国经济普查领导小组办公室</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434" name="文本框 16"/>
          <p:cNvSpPr txBox="true"/>
          <p:nvPr/>
        </p:nvSpPr>
        <p:spPr>
          <a:xfrm>
            <a:off x="782638" y="1404938"/>
            <a:ext cx="23241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纵向一体化原则</a:t>
            </a:r>
            <a:endParaRPr lang="zh-CN" altLang="en-US" sz="2400" b="1" dirty="0">
              <a:solidFill>
                <a:schemeClr val="bg1"/>
              </a:solidFill>
              <a:latin typeface="Arial" panose="02080604020202020204" pitchFamily="34" charset="0"/>
              <a:ea typeface="微软雅黑" pitchFamily="34" charset="-122"/>
            </a:endParaRPr>
          </a:p>
        </p:txBody>
      </p:sp>
      <p:sp>
        <p:nvSpPr>
          <p:cNvPr id="13" name="文本框 12"/>
          <p:cNvSpPr txBox="true"/>
          <p:nvPr/>
        </p:nvSpPr>
        <p:spPr>
          <a:xfrm>
            <a:off x="1273175" y="2184400"/>
            <a:ext cx="9647238" cy="27622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另一种是混合纵向一体化活动，即前一活动的产出是后一活动的投入，同时前一活动还对外提供产品或服务。例如，渔业捕捞，既对捕捞的水产品进行加工，同时还对外出售捕捞的水产品，行业判断方法：混合纵向一体化活动先按照增加值的份额判断主要活动，再以主要活动确定行业。</a:t>
            </a:r>
            <a:endParaRPr lang="zh-CN" altLang="en-US" sz="2800" noProof="1" dirty="0" smtClean="0">
              <a:solidFill>
                <a:srgbClr val="336699"/>
              </a:solidFill>
              <a:latin typeface="微软雅黑" pitchFamily="34" charset="-122"/>
              <a:sym typeface="+mn-ea"/>
            </a:endParaRPr>
          </a:p>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58" name="文本框 16"/>
          <p:cNvSpPr txBox="true"/>
          <p:nvPr/>
        </p:nvSpPr>
        <p:spPr>
          <a:xfrm>
            <a:off x="782638" y="1404938"/>
            <a:ext cx="23241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横向一体化原则</a:t>
            </a:r>
            <a:endParaRPr lang="zh-CN" altLang="en-US" sz="2400" b="1" dirty="0">
              <a:solidFill>
                <a:schemeClr val="bg1"/>
              </a:solidFill>
              <a:latin typeface="Arial" panose="02080604020202020204" pitchFamily="34" charset="0"/>
              <a:ea typeface="微软雅黑" pitchFamily="34" charset="-122"/>
            </a:endParaRPr>
          </a:p>
        </p:txBody>
      </p:sp>
      <p:sp>
        <p:nvSpPr>
          <p:cNvPr id="13" name="文本框 12"/>
          <p:cNvSpPr txBox="true"/>
          <p:nvPr/>
        </p:nvSpPr>
        <p:spPr>
          <a:xfrm>
            <a:off x="1273175" y="2184400"/>
            <a:ext cx="9647238" cy="3624263"/>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当单位从事某种经济活动，该活动的产出为多种产品（或服务），且这些产品（或服务）分别属于不同的行业类别时，这种活动为横向一体化活动。如焚烧废物，其活动的整体属于环境治理，同时也可发电，行业判断方法：1.当横向一体化活动的产出相互独立存在，并可以单独核算和统计，则按照各个产出的增加值份额确定其主要活动，再以主要活动划分行业。</a:t>
            </a:r>
            <a:endParaRPr lang="zh-CN" altLang="en-US" sz="2800" noProof="1" dirty="0" smtClean="0">
              <a:solidFill>
                <a:srgbClr val="336699"/>
              </a:solidFill>
              <a:latin typeface="微软雅黑" pitchFamily="34" charset="-122"/>
              <a:sym typeface="+mn-ea"/>
            </a:endParaRPr>
          </a:p>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itchFamily="3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482" name="文本框 16"/>
          <p:cNvSpPr txBox="true"/>
          <p:nvPr/>
        </p:nvSpPr>
        <p:spPr>
          <a:xfrm>
            <a:off x="782638" y="1404938"/>
            <a:ext cx="23241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横向一体化原则</a:t>
            </a:r>
            <a:endParaRPr lang="zh-CN" altLang="en-US" sz="2400" b="1" dirty="0">
              <a:solidFill>
                <a:schemeClr val="bg1"/>
              </a:solidFill>
              <a:latin typeface="Arial" panose="02080604020202020204" pitchFamily="34" charset="0"/>
              <a:ea typeface="微软雅黑" pitchFamily="34" charset="-122"/>
            </a:endParaRPr>
          </a:p>
        </p:txBody>
      </p:sp>
      <p:sp>
        <p:nvSpPr>
          <p:cNvPr id="20486" name="文本框 12"/>
          <p:cNvSpPr txBox="true"/>
          <p:nvPr/>
        </p:nvSpPr>
        <p:spPr>
          <a:xfrm>
            <a:off x="1273175" y="2184400"/>
            <a:ext cx="9647238" cy="3106738"/>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行业判断方法：2.如果横向一体化活动的产出难以分割，不能单独核算和统计，则将一种产出作为另一种产出的副产品归入一个行业。此种情况，要根据营业执照的经营范围或建厂立项的情况做出判断。如焚烧废物，原建厂立项为环境保护，则该单位列入7723（固体废物治理）或7820（环境卫生管理）；如果原建厂立项为发电，则该单位列入4411（火力发电）。</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76275" y="1289050"/>
            <a:ext cx="2600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506" name="文本框 16"/>
          <p:cNvSpPr txBox="true"/>
          <p:nvPr/>
        </p:nvSpPr>
        <p:spPr>
          <a:xfrm>
            <a:off x="614363" y="1404938"/>
            <a:ext cx="266065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外包活动处理原则</a:t>
            </a:r>
            <a:endParaRPr lang="zh-CN" altLang="en-US" sz="2400" b="1" dirty="0">
              <a:solidFill>
                <a:schemeClr val="bg1"/>
              </a:solidFill>
              <a:latin typeface="Arial" panose="02080604020202020204" pitchFamily="34" charset="0"/>
              <a:ea typeface="微软雅黑" pitchFamily="34" charset="-122"/>
            </a:endParaRPr>
          </a:p>
        </p:txBody>
      </p:sp>
      <p:sp>
        <p:nvSpPr>
          <p:cNvPr id="21510" name="文本框 12"/>
          <p:cNvSpPr txBox="true"/>
          <p:nvPr/>
        </p:nvSpPr>
        <p:spPr>
          <a:xfrm>
            <a:off x="1273175" y="2184400"/>
            <a:ext cx="9647238" cy="224472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1．制造业外包。当发包企业将部分生产活动外包，或发包企业将全部生产活动外包且提供生产必需的原材料，则发包企业和承包企业同归入制造业；当发包企业将全部生产活动外包，且不提供原材料，则发包企业归入批发和零售业，承包企业归入制造业。</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76275" y="1289050"/>
            <a:ext cx="2600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530" name="文本框 16"/>
          <p:cNvSpPr txBox="true"/>
          <p:nvPr/>
        </p:nvSpPr>
        <p:spPr>
          <a:xfrm>
            <a:off x="614363" y="1404938"/>
            <a:ext cx="266065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外包活动处理原则</a:t>
            </a:r>
            <a:endParaRPr lang="zh-CN" altLang="en-US" sz="2400" b="1" dirty="0">
              <a:solidFill>
                <a:schemeClr val="bg1"/>
              </a:solidFill>
              <a:latin typeface="Arial" panose="02080604020202020204" pitchFamily="34" charset="0"/>
              <a:ea typeface="微软雅黑" pitchFamily="34" charset="-122"/>
            </a:endParaRPr>
          </a:p>
        </p:txBody>
      </p:sp>
      <p:sp>
        <p:nvSpPr>
          <p:cNvPr id="22534" name="文本框 12"/>
          <p:cNvSpPr txBox="true"/>
          <p:nvPr/>
        </p:nvSpPr>
        <p:spPr>
          <a:xfrm>
            <a:off x="1273175" y="2184400"/>
            <a:ext cx="9647238" cy="267652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2．服务业外包。当发包企业将全部服务外包，则发包企业和承包企业归入同一个行业类别；如果发包企业将部分服务外包，且该服务在行业分类中有独立的分类，则承包企业的活动归入该行业类别中；如果发包企业将部分服务外包，且该服务在行业分类中没有独立的分类，则发包企业和承包企业归入同一个行业类别。</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76275" y="1289050"/>
            <a:ext cx="2600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4" name="文本框 16"/>
          <p:cNvSpPr txBox="true"/>
          <p:nvPr/>
        </p:nvSpPr>
        <p:spPr>
          <a:xfrm>
            <a:off x="614363" y="1404938"/>
            <a:ext cx="266065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外包活动处理原则</a:t>
            </a:r>
            <a:endParaRPr lang="zh-CN" altLang="en-US" sz="2400" b="1" dirty="0">
              <a:solidFill>
                <a:schemeClr val="bg1"/>
              </a:solidFill>
              <a:latin typeface="Arial" panose="02080604020202020204" pitchFamily="34" charset="0"/>
              <a:ea typeface="微软雅黑" pitchFamily="34" charset="-122"/>
            </a:endParaRPr>
          </a:p>
        </p:txBody>
      </p:sp>
      <p:sp>
        <p:nvSpPr>
          <p:cNvPr id="23558" name="文本框 12"/>
          <p:cNvSpPr txBox="true"/>
          <p:nvPr/>
        </p:nvSpPr>
        <p:spPr>
          <a:xfrm>
            <a:off x="1273175" y="2184400"/>
            <a:ext cx="9647238" cy="1814513"/>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3．辅助活动外包。当企业将记账、计算机、保安、保洁等辅助活动外包，发包企业的行业性质不变（仍按照主要活动确定），承包企业按照承接活动的性质，归入相应的行业中。</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76275" y="1289050"/>
            <a:ext cx="2600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578" name="文本框 16"/>
          <p:cNvSpPr txBox="true"/>
          <p:nvPr/>
        </p:nvSpPr>
        <p:spPr>
          <a:xfrm>
            <a:off x="614363" y="1404938"/>
            <a:ext cx="266065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外包活动处理原则</a:t>
            </a:r>
            <a:endParaRPr lang="zh-CN" altLang="en-US" sz="2400" b="1" dirty="0">
              <a:solidFill>
                <a:schemeClr val="bg1"/>
              </a:solidFill>
              <a:latin typeface="Arial" panose="02080604020202020204" pitchFamily="34" charset="0"/>
              <a:ea typeface="微软雅黑" pitchFamily="34" charset="-122"/>
            </a:endParaRPr>
          </a:p>
        </p:txBody>
      </p:sp>
      <p:sp>
        <p:nvSpPr>
          <p:cNvPr id="24582" name="文本框 12"/>
          <p:cNvSpPr txBox="true"/>
          <p:nvPr/>
        </p:nvSpPr>
        <p:spPr>
          <a:xfrm>
            <a:off x="1273175" y="2184400"/>
            <a:ext cx="9647238" cy="1814513"/>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4．劳务外包。当企业外包劳务，发包企业（需求劳务的企业）的行业性质不变，劳务承包企业（派出劳动力的企业）的行业性质应为7269（其他人力资源服务），不是7263（劳务派遣服务）。</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76275" y="1289050"/>
            <a:ext cx="2600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5602" name="文本框 16"/>
          <p:cNvSpPr txBox="true"/>
          <p:nvPr/>
        </p:nvSpPr>
        <p:spPr>
          <a:xfrm>
            <a:off x="614363" y="1404938"/>
            <a:ext cx="266065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外包活动处理原则</a:t>
            </a:r>
            <a:endParaRPr lang="zh-CN" altLang="en-US" sz="2400" b="1" dirty="0">
              <a:solidFill>
                <a:schemeClr val="bg1"/>
              </a:solidFill>
              <a:latin typeface="Arial" panose="02080604020202020204" pitchFamily="34" charset="0"/>
              <a:ea typeface="微软雅黑" pitchFamily="34" charset="-122"/>
            </a:endParaRPr>
          </a:p>
        </p:txBody>
      </p:sp>
      <p:sp>
        <p:nvSpPr>
          <p:cNvPr id="25606" name="文本框 12"/>
          <p:cNvSpPr txBox="true"/>
          <p:nvPr/>
        </p:nvSpPr>
        <p:spPr>
          <a:xfrm>
            <a:off x="1273175" y="2184400"/>
            <a:ext cx="9647238" cy="3538538"/>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劳务外包人员：企业根据自身在生产过程的实际情况，把非核心的、辅助性的、季节性强的、不定期生产的生产环节或是生产线外包出来，由专业公司负责组织人员按计划和指标进行生产，这样的人员称为劳务外包人员。劳务外包人员的具体工作是不由实际用工单位管理和组织的。如,本单位使用的保洁人员，虽然在本单位工作，但是单位与保洁公司之间签订的是劳务合同，而不是劳务派遣合同，因此这些人员不在本单位统计，而应由保洁公司统计。</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第二部分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1701165" y="3615055"/>
            <a:ext cx="8789035"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sym typeface="微软雅黑" pitchFamily="34" charset="-122"/>
              </a:rPr>
              <a:t>数字经济及其核心产业统计分类</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0" name="文本框 16"/>
          <p:cNvSpPr txBox="true"/>
          <p:nvPr/>
        </p:nvSpPr>
        <p:spPr>
          <a:xfrm>
            <a:off x="881063"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数字经济及其核心产业统计分类</a:t>
            </a:r>
            <a:endParaRPr lang="zh-CN" altLang="en-US" sz="2400" b="1" dirty="0">
              <a:solidFill>
                <a:schemeClr val="bg1"/>
              </a:solidFill>
              <a:latin typeface="Arial" panose="02080604020202020204" pitchFamily="34" charset="0"/>
              <a:ea typeface="微软雅黑" pitchFamily="34" charset="-122"/>
            </a:endParaRPr>
          </a:p>
        </p:txBody>
      </p:sp>
      <p:sp>
        <p:nvSpPr>
          <p:cNvPr id="27655" name="文本框 12"/>
          <p:cNvSpPr txBox="true"/>
          <p:nvPr/>
        </p:nvSpPr>
        <p:spPr>
          <a:xfrm>
            <a:off x="2209800" y="2630488"/>
            <a:ext cx="8966200" cy="1900237"/>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zh-CN" sz="2800" dirty="0">
                <a:solidFill>
                  <a:srgbClr val="336699"/>
                </a:solidFill>
                <a:latin typeface="微软雅黑" pitchFamily="34" charset="-122"/>
                <a:ea typeface="微软雅黑" pitchFamily="34" charset="-122"/>
                <a:sym typeface="微软雅黑" pitchFamily="34" charset="-122"/>
              </a:rPr>
              <a:t>为准确衡量数字经济发展水平，国家统计局自2019年起开展数字经济及其核心产业统计分类的研制工作。</a:t>
            </a:r>
            <a:endParaRPr lang="zh-CN" altLang="zh-CN"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zh-CN" sz="2800" dirty="0">
                <a:solidFill>
                  <a:srgbClr val="336699"/>
                </a:solidFill>
                <a:latin typeface="微软雅黑" pitchFamily="34" charset="-122"/>
                <a:ea typeface="微软雅黑" pitchFamily="34" charset="-122"/>
                <a:sym typeface="微软雅黑" pitchFamily="34" charset="-122"/>
              </a:rPr>
              <a:t>历经两年，国家统计局于2021年5月正式印发《数字经济及其核心产业统计分类（2021）》</a:t>
            </a:r>
            <a:endParaRPr lang="zh-CN" altLang="zh-CN"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6" name="组合 36"/>
          <p:cNvGrpSpPr/>
          <p:nvPr/>
        </p:nvGrpSpPr>
        <p:grpSpPr>
          <a:xfrm>
            <a:off x="2786063" y="383698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7184" name="组合 34"/>
          <p:cNvGrpSpPr/>
          <p:nvPr/>
        </p:nvGrpSpPr>
        <p:grpSpPr>
          <a:xfrm>
            <a:off x="2828925" y="19510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7188" name="组合 35"/>
          <p:cNvGrpSpPr/>
          <p:nvPr/>
        </p:nvGrpSpPr>
        <p:grpSpPr>
          <a:xfrm>
            <a:off x="2794000" y="290512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sp>
        <p:nvSpPr>
          <p:cNvPr id="7192" name="文本框 39"/>
          <p:cNvSpPr txBox="true"/>
          <p:nvPr/>
        </p:nvSpPr>
        <p:spPr>
          <a:xfrm>
            <a:off x="3584575" y="2065338"/>
            <a:ext cx="1416050" cy="461962"/>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第一部分</a:t>
            </a:r>
            <a:endParaRPr lang="zh-CN" altLang="en-US" sz="2400" b="1" dirty="0">
              <a:solidFill>
                <a:srgbClr val="4B649F"/>
              </a:solidFill>
              <a:latin typeface="Arial" panose="02080604020202020204" pitchFamily="34" charset="0"/>
              <a:ea typeface="微软雅黑" pitchFamily="34" charset="-122"/>
            </a:endParaRPr>
          </a:p>
        </p:txBody>
      </p:sp>
      <p:sp>
        <p:nvSpPr>
          <p:cNvPr id="7193" name="文本框 40"/>
          <p:cNvSpPr txBox="true"/>
          <p:nvPr/>
        </p:nvSpPr>
        <p:spPr>
          <a:xfrm>
            <a:off x="3594100" y="30099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第二部分</a:t>
            </a:r>
            <a:endParaRPr lang="zh-CN" altLang="en-US" sz="2400" b="1" dirty="0">
              <a:solidFill>
                <a:srgbClr val="4B649F"/>
              </a:solidFill>
              <a:latin typeface="Arial" panose="02080604020202020204" pitchFamily="34" charset="0"/>
              <a:ea typeface="微软雅黑" pitchFamily="34" charset="-122"/>
            </a:endParaRPr>
          </a:p>
        </p:txBody>
      </p:sp>
      <p:sp>
        <p:nvSpPr>
          <p:cNvPr id="7194" name="文本框 41"/>
          <p:cNvSpPr txBox="true"/>
          <p:nvPr/>
        </p:nvSpPr>
        <p:spPr>
          <a:xfrm>
            <a:off x="3587750" y="39497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第三部分</a:t>
            </a:r>
            <a:endParaRPr lang="zh-CN" altLang="en-US" sz="2400" b="1" dirty="0">
              <a:solidFill>
                <a:srgbClr val="4B649F"/>
              </a:solidFill>
              <a:latin typeface="Arial" panose="02080604020202020204" pitchFamily="34" charset="0"/>
              <a:ea typeface="微软雅黑" pitchFamily="34" charset="-122"/>
            </a:endParaRPr>
          </a:p>
        </p:txBody>
      </p:sp>
      <p:sp>
        <p:nvSpPr>
          <p:cNvPr id="7197" name="文本框 44"/>
          <p:cNvSpPr txBox="true"/>
          <p:nvPr/>
        </p:nvSpPr>
        <p:spPr>
          <a:xfrm>
            <a:off x="5210175" y="1916113"/>
            <a:ext cx="3871913" cy="645160"/>
          </a:xfrm>
          <a:prstGeom prst="rect">
            <a:avLst/>
          </a:prstGeom>
          <a:noFill/>
          <a:ln w="9525">
            <a:noFill/>
          </a:ln>
        </p:spPr>
        <p:txBody>
          <a:bodyPr wrap="square" anchor="t" anchorCtr="false">
            <a:spAutoFit/>
          </a:bodyPr>
          <a:p>
            <a:pPr algn="l">
              <a:lnSpc>
                <a:spcPct val="150000"/>
              </a:lnSpc>
            </a:pPr>
            <a:r>
              <a:rPr lang="zh-CN" altLang="en-US" sz="2400" b="1" dirty="0">
                <a:solidFill>
                  <a:srgbClr val="4B649F"/>
                </a:solidFill>
                <a:sym typeface="+mn-ea"/>
              </a:rPr>
              <a:t>国民经济行业分类</a:t>
            </a:r>
            <a:endParaRPr lang="zh-CN" altLang="en-US" sz="2000" b="1" dirty="0">
              <a:solidFill>
                <a:srgbClr val="4B649F"/>
              </a:solidFill>
              <a:latin typeface="Arial" panose="02080604020202020204" pitchFamily="34" charset="0"/>
              <a:ea typeface="微软雅黑" pitchFamily="34" charset="-122"/>
            </a:endParaRPr>
          </a:p>
        </p:txBody>
      </p:sp>
      <p:sp>
        <p:nvSpPr>
          <p:cNvPr id="7200" name="文本框 44"/>
          <p:cNvSpPr txBox="true"/>
          <p:nvPr/>
        </p:nvSpPr>
        <p:spPr>
          <a:xfrm>
            <a:off x="5210175" y="2870835"/>
            <a:ext cx="4750435" cy="645160"/>
          </a:xfrm>
          <a:prstGeom prst="rect">
            <a:avLst/>
          </a:prstGeom>
          <a:noFill/>
          <a:ln w="9525">
            <a:noFill/>
          </a:ln>
        </p:spPr>
        <p:txBody>
          <a:bodyPr wrap="square" anchor="t" anchorCtr="false">
            <a:spAutoFit/>
          </a:bodyPr>
          <a:p>
            <a:pPr algn="l">
              <a:lnSpc>
                <a:spcPct val="150000"/>
              </a:lnSpc>
            </a:pPr>
            <a:r>
              <a:rPr lang="zh-CN" altLang="en-US" sz="2400" b="1" dirty="0">
                <a:solidFill>
                  <a:srgbClr val="4B649F"/>
                </a:solidFill>
                <a:sym typeface="+mn-ea"/>
              </a:rPr>
              <a:t>数字经济及其核心产业统计分类</a:t>
            </a:r>
            <a:endParaRPr lang="zh-CN" altLang="en-US" sz="2000" b="1" dirty="0">
              <a:solidFill>
                <a:srgbClr val="4B649F"/>
              </a:solidFill>
              <a:latin typeface="Arial" panose="02080604020202020204" pitchFamily="34" charset="0"/>
              <a:ea typeface="微软雅黑" pitchFamily="34" charset="-122"/>
            </a:endParaRPr>
          </a:p>
        </p:txBody>
      </p:sp>
      <p:sp>
        <p:nvSpPr>
          <p:cNvPr id="7201" name="文本框 44"/>
          <p:cNvSpPr txBox="true"/>
          <p:nvPr/>
        </p:nvSpPr>
        <p:spPr>
          <a:xfrm>
            <a:off x="5210175" y="3858260"/>
            <a:ext cx="5076825" cy="645160"/>
          </a:xfrm>
          <a:prstGeom prst="rect">
            <a:avLst/>
          </a:prstGeom>
          <a:noFill/>
          <a:ln w="9525">
            <a:noFill/>
          </a:ln>
        </p:spPr>
        <p:txBody>
          <a:bodyPr wrap="square" anchor="t" anchorCtr="false">
            <a:spAutoFit/>
          </a:bodyPr>
          <a:p>
            <a:pPr algn="l">
              <a:lnSpc>
                <a:spcPct val="150000"/>
              </a:lnSpc>
            </a:pPr>
            <a:r>
              <a:rPr lang="zh-CN" altLang="en-US" sz="2400" b="1" dirty="0">
                <a:solidFill>
                  <a:srgbClr val="4B649F"/>
                </a:solidFill>
                <a:sym typeface="+mn-ea"/>
              </a:rPr>
              <a:t>关于市场主体统计分类的划分规定</a:t>
            </a:r>
            <a:endParaRPr lang="zh-CN" altLang="en-US" sz="2000" b="1" dirty="0">
              <a:solidFill>
                <a:srgbClr val="4B649F"/>
              </a:solidFill>
              <a:latin typeface="Arial" panose="02080604020202020204" pitchFamily="34" charset="0"/>
              <a:ea typeface="微软雅黑"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7635875" y="2365375"/>
            <a:ext cx="2438400" cy="49053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圆角矩形 15"/>
          <p:cNvSpPr/>
          <p:nvPr/>
        </p:nvSpPr>
        <p:spPr>
          <a:xfrm>
            <a:off x="725488" y="12255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5" name="文本框 16"/>
          <p:cNvSpPr txBox="true"/>
          <p:nvPr/>
        </p:nvSpPr>
        <p:spPr>
          <a:xfrm>
            <a:off x="881063" y="13414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数字经济及其核心产业统计分类</a:t>
            </a:r>
            <a:endParaRPr lang="zh-CN" altLang="en-US" sz="2400" b="1" dirty="0">
              <a:solidFill>
                <a:schemeClr val="bg1"/>
              </a:solidFill>
              <a:latin typeface="Arial" panose="02080604020202020204" pitchFamily="34" charset="0"/>
              <a:ea typeface="微软雅黑" pitchFamily="34" charset="-122"/>
            </a:endParaRPr>
          </a:p>
        </p:txBody>
      </p:sp>
      <p:sp>
        <p:nvSpPr>
          <p:cNvPr id="2" name="圆角矩形 1"/>
          <p:cNvSpPr/>
          <p:nvPr/>
        </p:nvSpPr>
        <p:spPr>
          <a:xfrm>
            <a:off x="1455738" y="2365375"/>
            <a:ext cx="2438400" cy="4889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81" name="文本框 16"/>
          <p:cNvSpPr txBox="true"/>
          <p:nvPr/>
        </p:nvSpPr>
        <p:spPr>
          <a:xfrm>
            <a:off x="1844675" y="2416175"/>
            <a:ext cx="1654175" cy="398463"/>
          </a:xfrm>
          <a:prstGeom prst="rect">
            <a:avLst/>
          </a:prstGeom>
          <a:noFill/>
          <a:ln w="9525">
            <a:noFill/>
          </a:ln>
        </p:spPr>
        <p:txBody>
          <a:bodyPr wrap="none" anchor="t" anchorCtr="false">
            <a:spAutoFit/>
          </a:bodyPr>
          <a:p>
            <a:pPr algn="ctr"/>
            <a:r>
              <a:rPr lang="zh-CN" altLang="en-US" sz="2000" b="1" dirty="0">
                <a:solidFill>
                  <a:srgbClr val="4B649F"/>
                </a:solidFill>
                <a:latin typeface="Arial" panose="02080604020202020204" pitchFamily="34" charset="0"/>
                <a:ea typeface="微软雅黑" pitchFamily="34" charset="-122"/>
              </a:rPr>
              <a:t>杭州G20峰会</a:t>
            </a:r>
            <a:endParaRPr lang="zh-CN" altLang="en-US" sz="2000" b="1" dirty="0">
              <a:solidFill>
                <a:srgbClr val="4B649F"/>
              </a:solidFill>
              <a:latin typeface="Arial" panose="02080604020202020204" pitchFamily="34" charset="0"/>
              <a:ea typeface="微软雅黑" pitchFamily="34" charset="-122"/>
            </a:endParaRPr>
          </a:p>
        </p:txBody>
      </p:sp>
      <p:sp>
        <p:nvSpPr>
          <p:cNvPr id="28682" name="文本框 16"/>
          <p:cNvSpPr txBox="true"/>
          <p:nvPr/>
        </p:nvSpPr>
        <p:spPr>
          <a:xfrm>
            <a:off x="7997825" y="2411413"/>
            <a:ext cx="1714500" cy="398462"/>
          </a:xfrm>
          <a:prstGeom prst="rect">
            <a:avLst/>
          </a:prstGeom>
          <a:noFill/>
          <a:ln w="9525">
            <a:noFill/>
          </a:ln>
        </p:spPr>
        <p:txBody>
          <a:bodyPr wrap="none" anchor="t" anchorCtr="false">
            <a:spAutoFit/>
          </a:bodyPr>
          <a:p>
            <a:pPr algn="ctr"/>
            <a:r>
              <a:rPr lang="zh-CN" altLang="en-US" sz="2000" b="1" dirty="0">
                <a:solidFill>
                  <a:srgbClr val="4B649F"/>
                </a:solidFill>
                <a:latin typeface="Arial" panose="02080604020202020204" pitchFamily="34" charset="0"/>
                <a:ea typeface="微软雅黑" pitchFamily="34" charset="-122"/>
              </a:rPr>
              <a:t>政府工作报告</a:t>
            </a:r>
            <a:endParaRPr lang="zh-CN" altLang="en-US" sz="2000" b="1" dirty="0">
              <a:solidFill>
                <a:srgbClr val="4B649F"/>
              </a:solidFill>
              <a:latin typeface="Arial" panose="02080604020202020204" pitchFamily="34" charset="0"/>
              <a:ea typeface="微软雅黑" pitchFamily="34" charset="-122"/>
            </a:endParaRPr>
          </a:p>
        </p:txBody>
      </p:sp>
      <p:sp>
        <p:nvSpPr>
          <p:cNvPr id="28683" name="文本框 16"/>
          <p:cNvSpPr txBox="true"/>
          <p:nvPr/>
        </p:nvSpPr>
        <p:spPr>
          <a:xfrm>
            <a:off x="2198688" y="1984375"/>
            <a:ext cx="946150" cy="398463"/>
          </a:xfrm>
          <a:prstGeom prst="rect">
            <a:avLst/>
          </a:prstGeom>
          <a:noFill/>
          <a:ln w="9525">
            <a:noFill/>
          </a:ln>
        </p:spPr>
        <p:txBody>
          <a:bodyPr wrap="none" anchor="t" anchorCtr="false">
            <a:spAutoFit/>
          </a:bodyPr>
          <a:p>
            <a:pPr algn="ctr"/>
            <a:r>
              <a:rPr lang="en-US" altLang="zh-CN" sz="2000" b="1" dirty="0">
                <a:latin typeface="Arial" panose="02080604020202020204" pitchFamily="34" charset="0"/>
                <a:ea typeface="微软雅黑" pitchFamily="34" charset="-122"/>
              </a:rPr>
              <a:t>201</a:t>
            </a:r>
            <a:r>
              <a:rPr lang="en-US" altLang="en-US" sz="2000" b="1" dirty="0">
                <a:latin typeface="Arial" panose="02080604020202020204" pitchFamily="34" charset="0"/>
                <a:ea typeface="微软雅黑" pitchFamily="34" charset="-122"/>
              </a:rPr>
              <a:t>6</a:t>
            </a:r>
            <a:r>
              <a:rPr lang="zh-CN" altLang="en-US" sz="2000" b="1" dirty="0">
                <a:latin typeface="Arial" panose="02080604020202020204" pitchFamily="34" charset="0"/>
                <a:ea typeface="微软雅黑" pitchFamily="34" charset="-122"/>
              </a:rPr>
              <a:t>年</a:t>
            </a:r>
            <a:endParaRPr lang="zh-CN" altLang="en-US" sz="2000" b="1" dirty="0">
              <a:latin typeface="Arial" panose="02080604020202020204" pitchFamily="34" charset="0"/>
              <a:ea typeface="微软雅黑" pitchFamily="34" charset="-122"/>
            </a:endParaRPr>
          </a:p>
        </p:txBody>
      </p:sp>
      <p:sp>
        <p:nvSpPr>
          <p:cNvPr id="5" name="圆角矩形 4"/>
          <p:cNvSpPr/>
          <p:nvPr/>
        </p:nvSpPr>
        <p:spPr>
          <a:xfrm>
            <a:off x="1455738" y="3109913"/>
            <a:ext cx="554990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a:solidFill>
                  <a:schemeClr val="tx1"/>
                </a:solidFill>
                <a:latin typeface="Arial" panose="02080604020202020204" pitchFamily="34" charset="0"/>
                <a:ea typeface="微软雅黑" pitchFamily="34" charset="-122"/>
              </a:rPr>
              <a:t>通过了</a:t>
            </a:r>
            <a:r>
              <a:rPr lang="zh-CN" altLang="en-US" sz="2000" strike="noStrike" noProof="1" dirty="0" smtClean="0">
                <a:solidFill>
                  <a:srgbClr val="336699"/>
                </a:solidFill>
                <a:latin typeface="微软雅黑" pitchFamily="34" charset="-122"/>
                <a:ea typeface="微软雅黑" pitchFamily="34" charset="-122"/>
              </a:rPr>
              <a:t>《二十国集团数字经济发展与合作倡议》</a:t>
            </a:r>
            <a:endParaRPr lang="zh-CN" altLang="en-US" sz="2000" strike="noStrike" noProof="1" dirty="0" smtClean="0">
              <a:solidFill>
                <a:srgbClr val="336699"/>
              </a:solidFill>
              <a:latin typeface="微软雅黑" pitchFamily="34" charset="-122"/>
              <a:ea typeface="微软雅黑" pitchFamily="34" charset="-122"/>
            </a:endParaRPr>
          </a:p>
        </p:txBody>
      </p:sp>
      <p:sp>
        <p:nvSpPr>
          <p:cNvPr id="28685" name="文本框 16"/>
          <p:cNvSpPr txBox="true"/>
          <p:nvPr/>
        </p:nvSpPr>
        <p:spPr>
          <a:xfrm>
            <a:off x="8382000" y="1984375"/>
            <a:ext cx="946150" cy="398463"/>
          </a:xfrm>
          <a:prstGeom prst="rect">
            <a:avLst/>
          </a:prstGeom>
          <a:noFill/>
          <a:ln w="9525">
            <a:noFill/>
          </a:ln>
        </p:spPr>
        <p:txBody>
          <a:bodyPr wrap="none" anchor="t" anchorCtr="false">
            <a:spAutoFit/>
          </a:bodyPr>
          <a:p>
            <a:pPr algn="ctr"/>
            <a:r>
              <a:rPr lang="en-US" altLang="zh-CN" sz="2000" b="1" dirty="0">
                <a:latin typeface="Arial" panose="02080604020202020204" pitchFamily="34" charset="0"/>
                <a:ea typeface="微软雅黑" pitchFamily="34" charset="-122"/>
              </a:rPr>
              <a:t>201</a:t>
            </a:r>
            <a:r>
              <a:rPr lang="en-US" altLang="en-US" sz="2000" b="1" dirty="0">
                <a:latin typeface="Arial" panose="02080604020202020204" pitchFamily="34" charset="0"/>
                <a:ea typeface="微软雅黑" pitchFamily="34" charset="-122"/>
              </a:rPr>
              <a:t>7</a:t>
            </a:r>
            <a:r>
              <a:rPr lang="zh-CN" altLang="en-US" sz="2000" b="1" dirty="0">
                <a:latin typeface="Arial" panose="02080604020202020204" pitchFamily="34" charset="0"/>
                <a:ea typeface="微软雅黑" pitchFamily="34" charset="-122"/>
              </a:rPr>
              <a:t>年</a:t>
            </a:r>
            <a:endParaRPr lang="zh-CN" altLang="en-US" sz="2000" b="1" dirty="0">
              <a:latin typeface="Arial" panose="02080604020202020204" pitchFamily="34" charset="0"/>
              <a:ea typeface="微软雅黑" pitchFamily="34" charset="-122"/>
            </a:endParaRPr>
          </a:p>
        </p:txBody>
      </p:sp>
      <p:sp>
        <p:nvSpPr>
          <p:cNvPr id="3" name="圆角矩形 2"/>
          <p:cNvSpPr/>
          <p:nvPr/>
        </p:nvSpPr>
        <p:spPr>
          <a:xfrm>
            <a:off x="8535988" y="3109913"/>
            <a:ext cx="2397125"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a:solidFill>
                  <a:schemeClr val="tx1"/>
                </a:solidFill>
                <a:latin typeface="Arial" panose="02080604020202020204" pitchFamily="34" charset="0"/>
                <a:ea typeface="微软雅黑" pitchFamily="34" charset="-122"/>
              </a:rPr>
              <a:t>首次提出</a:t>
            </a:r>
            <a:r>
              <a:rPr lang="zh-CN" altLang="en-US" sz="2000" strike="noStrike" noProof="1" dirty="0" smtClean="0">
                <a:solidFill>
                  <a:srgbClr val="336699"/>
                </a:solidFill>
                <a:latin typeface="微软雅黑" pitchFamily="34" charset="-122"/>
                <a:ea typeface="微软雅黑" pitchFamily="34" charset="-122"/>
              </a:rPr>
              <a:t>数字经济</a:t>
            </a:r>
            <a:endParaRPr lang="zh-CN" altLang="en-US" sz="2000" strike="noStrike" noProof="1" dirty="0" smtClean="0">
              <a:solidFill>
                <a:srgbClr val="336699"/>
              </a:solidFill>
              <a:latin typeface="微软雅黑" pitchFamily="34" charset="-122"/>
              <a:ea typeface="微软雅黑" pitchFamily="34" charset="-122"/>
            </a:endParaRPr>
          </a:p>
        </p:txBody>
      </p:sp>
      <p:cxnSp>
        <p:nvCxnSpPr>
          <p:cNvPr id="6" name="直接连接符 5"/>
          <p:cNvCxnSpPr/>
          <p:nvPr/>
        </p:nvCxnSpPr>
        <p:spPr>
          <a:xfrm flipV="true">
            <a:off x="4279900" y="2608263"/>
            <a:ext cx="2973388" cy="3175"/>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317163" y="2614613"/>
            <a:ext cx="1358900" cy="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430000" y="2841625"/>
            <a:ext cx="0" cy="361315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606550" y="4340225"/>
            <a:ext cx="692150" cy="158908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91" name="文本框 16"/>
          <p:cNvSpPr txBox="true"/>
          <p:nvPr/>
        </p:nvSpPr>
        <p:spPr>
          <a:xfrm>
            <a:off x="1649413" y="4510088"/>
            <a:ext cx="590550" cy="1198562"/>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近年来</a:t>
            </a:r>
            <a:endParaRPr lang="zh-CN" altLang="en-US" sz="2400" b="1" dirty="0">
              <a:solidFill>
                <a:schemeClr val="bg1"/>
              </a:solidFill>
              <a:latin typeface="Arial" panose="02080604020202020204" pitchFamily="34" charset="0"/>
              <a:ea typeface="微软雅黑" pitchFamily="34" charset="-122"/>
            </a:endParaRPr>
          </a:p>
        </p:txBody>
      </p:sp>
      <p:sp>
        <p:nvSpPr>
          <p:cNvPr id="14" name="圆角矩形 13"/>
          <p:cNvSpPr/>
          <p:nvPr/>
        </p:nvSpPr>
        <p:spPr>
          <a:xfrm>
            <a:off x="1455738" y="3946525"/>
            <a:ext cx="9726613" cy="2376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endParaRPr lang="zh-CN" altLang="en-US" sz="2000" strike="noStrike" noProof="1" dirty="0">
              <a:solidFill>
                <a:schemeClr val="accent1"/>
              </a:solidFill>
              <a:latin typeface="Arial" panose="02080604020202020204" pitchFamily="34" charset="0"/>
              <a:ea typeface="微软雅黑" pitchFamily="34" charset="-122"/>
            </a:endParaRPr>
          </a:p>
        </p:txBody>
      </p:sp>
      <p:sp>
        <p:nvSpPr>
          <p:cNvPr id="15" name="圆角矩形 14"/>
          <p:cNvSpPr/>
          <p:nvPr/>
        </p:nvSpPr>
        <p:spPr>
          <a:xfrm>
            <a:off x="2420938" y="4149725"/>
            <a:ext cx="8632825" cy="490538"/>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fontAlgn="base">
              <a:buClr>
                <a:srgbClr val="000000"/>
              </a:buClr>
              <a:buFont typeface="Wingdings" panose="05000000000000000000" charset="0"/>
              <a:buChar char="Ø"/>
            </a:pPr>
            <a:r>
              <a:rPr lang="zh-CN" altLang="en-US" sz="2000" strike="noStrike" noProof="1" dirty="0">
                <a:solidFill>
                  <a:schemeClr val="tx1"/>
                </a:solidFill>
                <a:latin typeface="Arial" panose="02080604020202020204" pitchFamily="34" charset="0"/>
                <a:ea typeface="微软雅黑" pitchFamily="34" charset="-122"/>
              </a:rPr>
              <a:t>我国深入实施</a:t>
            </a:r>
            <a:r>
              <a:rPr lang="zh-CN" altLang="en-US" sz="2000" strike="noStrike" noProof="1" dirty="0" smtClean="0">
                <a:solidFill>
                  <a:srgbClr val="336699"/>
                </a:solidFill>
                <a:latin typeface="微软雅黑" pitchFamily="34" charset="-122"/>
                <a:ea typeface="微软雅黑" pitchFamily="34" charset="-122"/>
              </a:rPr>
              <a:t>数字经济</a:t>
            </a:r>
            <a:r>
              <a:rPr lang="zh-CN" altLang="en-US" sz="2000" strike="noStrike" noProof="1" dirty="0">
                <a:solidFill>
                  <a:schemeClr val="tx1"/>
                </a:solidFill>
                <a:latin typeface="Arial" panose="02080604020202020204" pitchFamily="34" charset="0"/>
                <a:ea typeface="微软雅黑" pitchFamily="34" charset="-122"/>
              </a:rPr>
              <a:t>发展战略，新一代</a:t>
            </a:r>
            <a:r>
              <a:rPr lang="zh-CN" altLang="en-US" sz="2000" strike="noStrike" noProof="1" dirty="0" smtClean="0">
                <a:solidFill>
                  <a:srgbClr val="336699"/>
                </a:solidFill>
                <a:latin typeface="微软雅黑" pitchFamily="34" charset="-122"/>
                <a:ea typeface="微软雅黑" pitchFamily="34" charset="-122"/>
              </a:rPr>
              <a:t>数字技术</a:t>
            </a:r>
            <a:r>
              <a:rPr lang="zh-CN" altLang="en-US" sz="2000" strike="noStrike" noProof="1" dirty="0">
                <a:solidFill>
                  <a:schemeClr val="tx1"/>
                </a:solidFill>
                <a:latin typeface="Arial" panose="02080604020202020204" pitchFamily="34" charset="0"/>
                <a:ea typeface="微软雅黑" pitchFamily="34" charset="-122"/>
              </a:rPr>
              <a:t>创新活跃、快速扩散</a:t>
            </a:r>
            <a:endParaRPr lang="zh-CN" altLang="en-US" sz="2000" strike="noStrike" noProof="1" dirty="0">
              <a:solidFill>
                <a:schemeClr val="tx1"/>
              </a:solidFill>
              <a:latin typeface="Arial" panose="02080604020202020204" pitchFamily="34" charset="0"/>
              <a:ea typeface="微软雅黑" pitchFamily="34" charset="-122"/>
            </a:endParaRPr>
          </a:p>
        </p:txBody>
      </p:sp>
      <p:sp>
        <p:nvSpPr>
          <p:cNvPr id="17" name="圆角矩形 16"/>
          <p:cNvSpPr/>
          <p:nvPr/>
        </p:nvSpPr>
        <p:spPr>
          <a:xfrm>
            <a:off x="2420938" y="4881563"/>
            <a:ext cx="8632825" cy="490538"/>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fontAlgn="base">
              <a:buClr>
                <a:srgbClr val="000000"/>
              </a:buClr>
              <a:buFont typeface="Wingdings" panose="05000000000000000000" charset="0"/>
              <a:buChar char="Ø"/>
            </a:pPr>
            <a:r>
              <a:rPr lang="zh-CN" altLang="en-US" sz="2000" strike="noStrike" noProof="1" dirty="0" smtClean="0">
                <a:solidFill>
                  <a:srgbClr val="336699"/>
                </a:solidFill>
                <a:latin typeface="微软雅黑" pitchFamily="34" charset="-122"/>
                <a:ea typeface="微软雅黑" pitchFamily="34" charset="-122"/>
              </a:rPr>
              <a:t>数字经济</a:t>
            </a:r>
            <a:r>
              <a:rPr lang="zh-CN" altLang="en-US" sz="2000" strike="noStrike" noProof="1" dirty="0">
                <a:solidFill>
                  <a:schemeClr val="tx1"/>
                </a:solidFill>
                <a:latin typeface="Arial" panose="02080604020202020204" pitchFamily="34" charset="0"/>
                <a:ea typeface="微软雅黑" pitchFamily="34" charset="-122"/>
              </a:rPr>
              <a:t>已经成为世界各国加快经济社会转型的重要选择</a:t>
            </a:r>
            <a:endParaRPr lang="zh-CN" altLang="en-US" sz="2000" strike="noStrike" noProof="1" dirty="0">
              <a:solidFill>
                <a:schemeClr val="tx1"/>
              </a:solidFill>
              <a:latin typeface="Arial" panose="02080604020202020204" pitchFamily="34" charset="0"/>
              <a:ea typeface="微软雅黑" pitchFamily="34" charset="-122"/>
            </a:endParaRPr>
          </a:p>
        </p:txBody>
      </p:sp>
      <p:sp>
        <p:nvSpPr>
          <p:cNvPr id="18" name="圆角矩形 17"/>
          <p:cNvSpPr/>
          <p:nvPr/>
        </p:nvSpPr>
        <p:spPr>
          <a:xfrm>
            <a:off x="2420938" y="5640388"/>
            <a:ext cx="8632825" cy="490538"/>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fontAlgn="base">
              <a:buFont typeface="Wingdings" panose="05000000000000000000" charset="0"/>
              <a:buChar char="Ø"/>
            </a:pPr>
            <a:r>
              <a:rPr lang="zh-CN" altLang="en-US" sz="2000" strike="noStrike" noProof="1" dirty="0">
                <a:solidFill>
                  <a:schemeClr val="tx1"/>
                </a:solidFill>
                <a:latin typeface="Arial" panose="02080604020202020204" pitchFamily="34" charset="0"/>
                <a:ea typeface="微软雅黑" pitchFamily="34" charset="-122"/>
              </a:rPr>
              <a:t>科学界定</a:t>
            </a:r>
            <a:r>
              <a:rPr lang="zh-CN" altLang="en-US" sz="2000" strike="noStrike" noProof="1" dirty="0" smtClean="0">
                <a:solidFill>
                  <a:srgbClr val="336699"/>
                </a:solidFill>
                <a:latin typeface="微软雅黑" pitchFamily="34" charset="-122"/>
                <a:ea typeface="微软雅黑" pitchFamily="34" charset="-122"/>
              </a:rPr>
              <a:t>数字经济及其核心产业</a:t>
            </a:r>
            <a:r>
              <a:rPr lang="zh-CN" altLang="en-US" sz="2000" strike="noStrike" noProof="1" dirty="0">
                <a:solidFill>
                  <a:schemeClr val="tx1"/>
                </a:solidFill>
                <a:latin typeface="Arial" panose="02080604020202020204" pitchFamily="34" charset="0"/>
                <a:ea typeface="微软雅黑" pitchFamily="34" charset="-122"/>
              </a:rPr>
              <a:t>统计范围成为统计部门的应尽职责</a:t>
            </a:r>
            <a:endParaRPr lang="zh-CN" altLang="en-US" sz="2000" strike="noStrike" noProof="1" dirty="0">
              <a:solidFill>
                <a:schemeClr val="tx1"/>
              </a:solidFill>
              <a:latin typeface="Arial" panose="02080604020202020204" pitchFamily="34" charset="0"/>
              <a:ea typeface="微软雅黑"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31829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9698" name="文本框 16"/>
          <p:cNvSpPr txBox="true"/>
          <p:nvPr/>
        </p:nvSpPr>
        <p:spPr>
          <a:xfrm>
            <a:off x="862013" y="1404938"/>
            <a:ext cx="293687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需求导向，全面涵盖</a:t>
            </a:r>
            <a:endParaRPr lang="zh-CN" altLang="en-US" sz="2400" b="1" dirty="0">
              <a:solidFill>
                <a:schemeClr val="bg1"/>
              </a:solidFill>
              <a:latin typeface="Arial" panose="02080604020202020204" pitchFamily="34" charset="0"/>
              <a:ea typeface="微软雅黑" pitchFamily="34" charset="-122"/>
            </a:endParaRPr>
          </a:p>
        </p:txBody>
      </p:sp>
      <p:sp>
        <p:nvSpPr>
          <p:cNvPr id="29702" name="文本框 12"/>
          <p:cNvSpPr txBox="true"/>
          <p:nvPr/>
        </p:nvSpPr>
        <p:spPr>
          <a:xfrm>
            <a:off x="3790950" y="2262188"/>
            <a:ext cx="7385050" cy="24542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itchFamily="34" charset="-122"/>
                <a:ea typeface="微软雅黑" pitchFamily="34" charset="-122"/>
                <a:sym typeface="微软雅黑" pitchFamily="34" charset="-122"/>
              </a:rPr>
              <a:t>贯彻落实党中央、国务院关于数字经济发展战略的重大决策部署。</a:t>
            </a:r>
            <a:endParaRPr lang="zh-CN" altLang="en-US" sz="24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itchFamily="34" charset="-122"/>
                <a:ea typeface="微软雅黑" pitchFamily="34" charset="-122"/>
                <a:sym typeface="微软雅黑" pitchFamily="34" charset="-122"/>
              </a:rPr>
              <a:t>依据G20峰会提出的《二十国集团数字经济发展与合作倡议》。</a:t>
            </a:r>
            <a:endParaRPr lang="zh-CN" altLang="en-US" sz="24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itchFamily="34" charset="-122"/>
                <a:ea typeface="微软雅黑" pitchFamily="34" charset="-122"/>
                <a:sym typeface="微软雅黑" pitchFamily="34" charset="-122"/>
              </a:rPr>
              <a:t>依据“十四五”规划《纲要》《国家信息化发展战略纲要》等政策文件。</a:t>
            </a:r>
            <a:endParaRPr lang="zh-CN" altLang="en-US" sz="2400" dirty="0">
              <a:solidFill>
                <a:srgbClr val="336699"/>
              </a:solidFill>
              <a:latin typeface="微软雅黑" pitchFamily="34" charset="-122"/>
              <a:ea typeface="微软雅黑" pitchFamily="34" charset="-122"/>
              <a:sym typeface="微软雅黑" pitchFamily="34" charset="-122"/>
            </a:endParaRPr>
          </a:p>
        </p:txBody>
      </p:sp>
      <p:sp>
        <p:nvSpPr>
          <p:cNvPr id="5" name="圆角矩形 4"/>
          <p:cNvSpPr/>
          <p:nvPr/>
        </p:nvSpPr>
        <p:spPr>
          <a:xfrm>
            <a:off x="1177925" y="2346325"/>
            <a:ext cx="2278063"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smtClean="0">
                <a:solidFill>
                  <a:srgbClr val="336699"/>
                </a:solidFill>
                <a:latin typeface="微软雅黑" pitchFamily="34" charset="-122"/>
                <a:ea typeface="微软雅黑" pitchFamily="34" charset="-122"/>
              </a:rPr>
              <a:t>《数字经济分类》</a:t>
            </a:r>
            <a:endParaRPr lang="zh-CN" altLang="en-US" sz="2000" strike="noStrike" noProof="1" dirty="0" smtClean="0">
              <a:solidFill>
                <a:srgbClr val="336699"/>
              </a:solidFill>
              <a:latin typeface="微软雅黑" pitchFamily="34" charset="-122"/>
              <a:ea typeface="微软雅黑" pitchFamily="34" charset="-122"/>
            </a:endParaRPr>
          </a:p>
        </p:txBody>
      </p:sp>
      <p:sp>
        <p:nvSpPr>
          <p:cNvPr id="2" name="圆角矩形 1"/>
          <p:cNvSpPr/>
          <p:nvPr/>
        </p:nvSpPr>
        <p:spPr>
          <a:xfrm>
            <a:off x="981075" y="4951413"/>
            <a:ext cx="2022475" cy="490538"/>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smtClean="0">
                <a:solidFill>
                  <a:srgbClr val="336699"/>
                </a:solidFill>
                <a:latin typeface="微软雅黑" pitchFamily="34" charset="-122"/>
                <a:ea typeface="微软雅黑" pitchFamily="34" charset="-122"/>
              </a:rPr>
              <a:t>“数字产业化”</a:t>
            </a:r>
            <a:endParaRPr lang="zh-CN" altLang="en-US" sz="2000" strike="noStrike" noProof="1" dirty="0">
              <a:solidFill>
                <a:schemeClr val="accent1"/>
              </a:solidFill>
              <a:latin typeface="Arial" panose="02080604020202020204" pitchFamily="34" charset="0"/>
              <a:ea typeface="微软雅黑" pitchFamily="34" charset="-122"/>
            </a:endParaRPr>
          </a:p>
        </p:txBody>
      </p:sp>
      <p:sp>
        <p:nvSpPr>
          <p:cNvPr id="3" name="圆角矩形 2"/>
          <p:cNvSpPr/>
          <p:nvPr/>
        </p:nvSpPr>
        <p:spPr>
          <a:xfrm>
            <a:off x="1917700" y="5562600"/>
            <a:ext cx="2022475" cy="490538"/>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smtClean="0">
                <a:solidFill>
                  <a:schemeClr val="tx1"/>
                </a:solidFill>
                <a:latin typeface="微软雅黑" pitchFamily="34" charset="-122"/>
                <a:ea typeface="微软雅黑" pitchFamily="34" charset="-122"/>
              </a:rPr>
              <a:t>“产业数字化”</a:t>
            </a:r>
            <a:endParaRPr lang="zh-CN" altLang="en-US" sz="2000" strike="noStrike" noProof="1" dirty="0" smtClean="0">
              <a:solidFill>
                <a:schemeClr val="tx1"/>
              </a:solidFill>
              <a:latin typeface="微软雅黑" pitchFamily="34" charset="-122"/>
              <a:ea typeface="微软雅黑" pitchFamily="34" charset="-122"/>
            </a:endParaRPr>
          </a:p>
        </p:txBody>
      </p:sp>
      <p:sp>
        <p:nvSpPr>
          <p:cNvPr id="4" name="下弧形箭头 3"/>
          <p:cNvSpPr/>
          <p:nvPr/>
        </p:nvSpPr>
        <p:spPr>
          <a:xfrm rot="16200000">
            <a:off x="2740819" y="5268119"/>
            <a:ext cx="376238" cy="2127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sp>
        <p:nvSpPr>
          <p:cNvPr id="6" name="下弧形箭头 5"/>
          <p:cNvSpPr/>
          <p:nvPr/>
        </p:nvSpPr>
        <p:spPr>
          <a:xfrm rot="16200000" flipH="true" flipV="true">
            <a:off x="1743075" y="5522913"/>
            <a:ext cx="376238" cy="2143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cxnSp>
        <p:nvCxnSpPr>
          <p:cNvPr id="9" name="直接箭头连接符 8"/>
          <p:cNvCxnSpPr/>
          <p:nvPr/>
        </p:nvCxnSpPr>
        <p:spPr>
          <a:xfrm>
            <a:off x="2347913" y="3057525"/>
            <a:ext cx="0" cy="1801813"/>
          </a:xfrm>
          <a:prstGeom prst="straightConnector1">
            <a:avLst/>
          </a:prstGeom>
          <a:ln w="12700">
            <a:headEnd type="oval"/>
            <a:tailEnd type="ova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3906838" y="5116513"/>
            <a:ext cx="7269163" cy="725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a:solidFill>
                  <a:schemeClr val="tx1"/>
                </a:solidFill>
                <a:latin typeface="Arial" panose="02080604020202020204" pitchFamily="34" charset="0"/>
                <a:ea typeface="微软雅黑" pitchFamily="34" charset="-122"/>
              </a:rPr>
              <a:t>经济社会全行业</a:t>
            </a:r>
            <a:r>
              <a:rPr lang="en-US" altLang="zh-CN" sz="2000" strike="noStrike" noProof="1" dirty="0">
                <a:solidFill>
                  <a:schemeClr val="tx1"/>
                </a:solidFill>
                <a:latin typeface="Arial" panose="02080604020202020204" pitchFamily="34" charset="0"/>
                <a:ea typeface="微软雅黑" pitchFamily="34" charset="-122"/>
              </a:rPr>
              <a:t>+数字产业化发展领域</a:t>
            </a:r>
            <a:endParaRPr lang="en-US" altLang="zh-CN" sz="2000" strike="noStrike" noProof="1" dirty="0">
              <a:solidFill>
                <a:schemeClr val="tx1"/>
              </a:solidFill>
              <a:latin typeface="Arial" panose="02080604020202020204" pitchFamily="34" charset="0"/>
              <a:ea typeface="微软雅黑" pitchFamily="34" charset="-122"/>
            </a:endParaRPr>
          </a:p>
          <a:p>
            <a:pPr algn="ctr" fontAlgn="base"/>
            <a:r>
              <a:rPr lang="en-US" altLang="zh-CN" sz="2000" strike="noStrike" noProof="1" dirty="0">
                <a:solidFill>
                  <a:schemeClr val="tx1"/>
                </a:solidFill>
                <a:latin typeface="Arial" panose="02080604020202020204" pitchFamily="34" charset="0"/>
                <a:ea typeface="微软雅黑" pitchFamily="34" charset="-122"/>
              </a:rPr>
              <a:t>确定数字经济及其核心产业的基本范围</a:t>
            </a:r>
            <a:endParaRPr lang="en-US" altLang="zh-CN" sz="2000" strike="noStrike" noProof="1" dirty="0">
              <a:solidFill>
                <a:schemeClr val="tx1"/>
              </a:solidFill>
              <a:latin typeface="Arial" panose="02080604020202020204" pitchFamily="34" charset="0"/>
              <a:ea typeface="微软雅黑"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5488" y="1289050"/>
            <a:ext cx="31829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726" name="文本框 16"/>
          <p:cNvSpPr txBox="true"/>
          <p:nvPr/>
        </p:nvSpPr>
        <p:spPr>
          <a:xfrm>
            <a:off x="862013" y="1404938"/>
            <a:ext cx="293687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国际接轨，科学可比</a:t>
            </a:r>
            <a:endParaRPr lang="zh-CN" altLang="en-US" sz="2400" b="1" dirty="0">
              <a:solidFill>
                <a:schemeClr val="bg1"/>
              </a:solidFill>
              <a:latin typeface="Arial" panose="02080604020202020204" pitchFamily="34" charset="0"/>
              <a:ea typeface="微软雅黑" pitchFamily="34" charset="-122"/>
            </a:endParaRPr>
          </a:p>
        </p:txBody>
      </p:sp>
      <p:sp>
        <p:nvSpPr>
          <p:cNvPr id="5" name="圆角矩形 4"/>
          <p:cNvSpPr/>
          <p:nvPr/>
        </p:nvSpPr>
        <p:spPr>
          <a:xfrm>
            <a:off x="1628775" y="2346325"/>
            <a:ext cx="227965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rPr>
              <a:t>充分借鉴</a:t>
            </a:r>
            <a:endParaRPr lang="zh-CN" altLang="en-US" sz="2000" strike="noStrike" noProof="1" dirty="0" smtClean="0">
              <a:solidFill>
                <a:srgbClr val="336699"/>
              </a:solidFill>
              <a:latin typeface="微软雅黑" pitchFamily="34" charset="-122"/>
              <a:ea typeface="微软雅黑" pitchFamily="34" charset="-122"/>
            </a:endParaRPr>
          </a:p>
        </p:txBody>
      </p:sp>
      <p:sp>
        <p:nvSpPr>
          <p:cNvPr id="2" name="圆角矩形 1"/>
          <p:cNvSpPr/>
          <p:nvPr/>
        </p:nvSpPr>
        <p:spPr>
          <a:xfrm>
            <a:off x="4956175" y="2346325"/>
            <a:ext cx="227965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rPr>
              <a:t>准确把握</a:t>
            </a:r>
            <a:endParaRPr lang="zh-CN" altLang="en-US" sz="2000" strike="noStrike" noProof="1" dirty="0" smtClean="0">
              <a:solidFill>
                <a:srgbClr val="336699"/>
              </a:solidFill>
              <a:latin typeface="微软雅黑" pitchFamily="34" charset="-122"/>
              <a:ea typeface="微软雅黑" pitchFamily="34" charset="-122"/>
            </a:endParaRPr>
          </a:p>
        </p:txBody>
      </p:sp>
      <p:sp>
        <p:nvSpPr>
          <p:cNvPr id="4" name="圆角矩形 3"/>
          <p:cNvSpPr/>
          <p:nvPr/>
        </p:nvSpPr>
        <p:spPr>
          <a:xfrm>
            <a:off x="8164513" y="2346325"/>
            <a:ext cx="2278063"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rPr>
              <a:t>合理参照</a:t>
            </a:r>
            <a:endParaRPr lang="zh-CN" altLang="en-US" sz="2000" strike="noStrike" noProof="1" dirty="0" smtClean="0">
              <a:solidFill>
                <a:srgbClr val="336699"/>
              </a:solidFill>
              <a:latin typeface="微软雅黑" pitchFamily="34" charset="-122"/>
              <a:ea typeface="微软雅黑" pitchFamily="34" charset="-122"/>
            </a:endParaRPr>
          </a:p>
        </p:txBody>
      </p:sp>
      <p:sp>
        <p:nvSpPr>
          <p:cNvPr id="30730" name="文本框 5"/>
          <p:cNvSpPr txBox="true"/>
          <p:nvPr/>
        </p:nvSpPr>
        <p:spPr>
          <a:xfrm>
            <a:off x="1116013" y="3014663"/>
            <a:ext cx="2952750" cy="267652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经济合作与发展组织（OECD）和美国经济分析局（BEA）关于数字经济分类的方法。</a:t>
            </a:r>
            <a:endParaRPr lang="zh-CN" altLang="en-US" sz="2800" dirty="0">
              <a:solidFill>
                <a:srgbClr val="336699"/>
              </a:solidFill>
              <a:latin typeface="微软雅黑" pitchFamily="34" charset="-122"/>
              <a:ea typeface="微软雅黑" pitchFamily="34" charset="-122"/>
              <a:sym typeface="微软雅黑" pitchFamily="34" charset="-122"/>
            </a:endParaRPr>
          </a:p>
        </p:txBody>
      </p:sp>
      <p:sp>
        <p:nvSpPr>
          <p:cNvPr id="30731" name="文本框 6"/>
          <p:cNvSpPr txBox="true"/>
          <p:nvPr/>
        </p:nvSpPr>
        <p:spPr>
          <a:xfrm>
            <a:off x="4519613" y="3014663"/>
            <a:ext cx="3063875" cy="952500"/>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中国数字经济发展客观实际。</a:t>
            </a:r>
            <a:endParaRPr lang="zh-CN" altLang="en-US" sz="2800" dirty="0">
              <a:solidFill>
                <a:srgbClr val="336699"/>
              </a:solidFill>
              <a:latin typeface="微软雅黑" pitchFamily="34" charset="-122"/>
              <a:ea typeface="微软雅黑" pitchFamily="34" charset="-122"/>
              <a:sym typeface="微软雅黑" pitchFamily="34" charset="-122"/>
            </a:endParaRPr>
          </a:p>
        </p:txBody>
      </p:sp>
      <p:sp>
        <p:nvSpPr>
          <p:cNvPr id="30732" name="文本框 7"/>
          <p:cNvSpPr txBox="true"/>
          <p:nvPr/>
        </p:nvSpPr>
        <p:spPr>
          <a:xfrm>
            <a:off x="7735888" y="2954338"/>
            <a:ext cx="3321050" cy="310832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《新产业新业态新商业模式统计分类（2018）》《战略性新兴产业分类（2018）》等相关统计分类标准。</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46" name="文本框 16"/>
          <p:cNvSpPr txBox="true"/>
          <p:nvPr/>
        </p:nvSpPr>
        <p:spPr>
          <a:xfrm>
            <a:off x="782638" y="1404938"/>
            <a:ext cx="2325687"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什么是数字经济</a:t>
            </a:r>
            <a:endParaRPr lang="zh-CN" altLang="en-US" sz="2400" b="1" dirty="0">
              <a:solidFill>
                <a:schemeClr val="bg1"/>
              </a:solidFill>
              <a:latin typeface="Arial" panose="02080604020202020204" pitchFamily="34" charset="0"/>
              <a:ea typeface="微软雅黑" pitchFamily="34" charset="-122"/>
            </a:endParaRPr>
          </a:p>
        </p:txBody>
      </p:sp>
      <p:sp>
        <p:nvSpPr>
          <p:cNvPr id="31750" name="文本框 12"/>
          <p:cNvSpPr txBox="true"/>
          <p:nvPr/>
        </p:nvSpPr>
        <p:spPr>
          <a:xfrm>
            <a:off x="1273175" y="2066925"/>
            <a:ext cx="10079990" cy="414083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指以数据资源作为关键生产要素、以现代信息网络作为重要载体，以信息通信技术的有效使用作为效率提升和经济结构优化的重要推动力的一系列经济活动。</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数字经济产业范围：</a:t>
            </a:r>
            <a:r>
              <a:rPr lang="en-US" altLang="zh-CN" sz="2800" dirty="0">
                <a:solidFill>
                  <a:srgbClr val="336699"/>
                </a:solidFill>
                <a:latin typeface="微软雅黑" pitchFamily="34" charset="-122"/>
                <a:ea typeface="微软雅黑" pitchFamily="34" charset="-122"/>
                <a:sym typeface="微软雅黑" pitchFamily="34" charset="-122"/>
              </a:rPr>
              <a:t>01</a:t>
            </a:r>
            <a:r>
              <a:rPr lang="zh-CN" altLang="en-US" sz="2800" dirty="0">
                <a:solidFill>
                  <a:srgbClr val="336699"/>
                </a:solidFill>
                <a:latin typeface="微软雅黑" pitchFamily="34" charset="-122"/>
                <a:ea typeface="微软雅黑" pitchFamily="34" charset="-122"/>
                <a:sym typeface="微软雅黑" pitchFamily="34" charset="-122"/>
              </a:rPr>
              <a:t>数字产品制造业、</a:t>
            </a:r>
            <a:r>
              <a:rPr lang="en-US" altLang="zh-CN" sz="2800" dirty="0">
                <a:solidFill>
                  <a:srgbClr val="336699"/>
                </a:solidFill>
                <a:latin typeface="微软雅黑" pitchFamily="34" charset="-122"/>
                <a:ea typeface="微软雅黑" pitchFamily="34" charset="-122"/>
                <a:sym typeface="微软雅黑" pitchFamily="34" charset="-122"/>
              </a:rPr>
              <a:t>02</a:t>
            </a:r>
            <a:r>
              <a:rPr lang="zh-CN" altLang="en-US" sz="2800" dirty="0">
                <a:solidFill>
                  <a:srgbClr val="336699"/>
                </a:solidFill>
                <a:latin typeface="微软雅黑" pitchFamily="34" charset="-122"/>
                <a:ea typeface="微软雅黑" pitchFamily="34" charset="-122"/>
                <a:sym typeface="微软雅黑" pitchFamily="34" charset="-122"/>
              </a:rPr>
              <a:t>数字产品服务业、</a:t>
            </a:r>
            <a:r>
              <a:rPr lang="en-US" altLang="zh-CN" sz="2800" dirty="0">
                <a:solidFill>
                  <a:srgbClr val="336699"/>
                </a:solidFill>
                <a:latin typeface="微软雅黑" pitchFamily="34" charset="-122"/>
                <a:ea typeface="微软雅黑" pitchFamily="34" charset="-122"/>
                <a:sym typeface="微软雅黑" pitchFamily="34" charset="-122"/>
              </a:rPr>
              <a:t>03</a:t>
            </a:r>
            <a:r>
              <a:rPr lang="zh-CN" altLang="en-US" sz="2800" dirty="0">
                <a:solidFill>
                  <a:srgbClr val="336699"/>
                </a:solidFill>
                <a:latin typeface="微软雅黑" pitchFamily="34" charset="-122"/>
                <a:ea typeface="微软雅黑" pitchFamily="34" charset="-122"/>
                <a:sym typeface="微软雅黑" pitchFamily="34" charset="-122"/>
              </a:rPr>
              <a:t>数字技术应用业、</a:t>
            </a:r>
            <a:r>
              <a:rPr lang="en-US" altLang="zh-CN" sz="2800" dirty="0">
                <a:solidFill>
                  <a:srgbClr val="336699"/>
                </a:solidFill>
                <a:latin typeface="微软雅黑" pitchFamily="34" charset="-122"/>
                <a:ea typeface="微软雅黑" pitchFamily="34" charset="-122"/>
                <a:sym typeface="微软雅黑" pitchFamily="34" charset="-122"/>
              </a:rPr>
              <a:t>04</a:t>
            </a:r>
            <a:r>
              <a:rPr lang="zh-CN" altLang="en-US" sz="2800" dirty="0">
                <a:solidFill>
                  <a:srgbClr val="336699"/>
                </a:solidFill>
                <a:latin typeface="微软雅黑" pitchFamily="34" charset="-122"/>
                <a:ea typeface="微软雅黑" pitchFamily="34" charset="-122"/>
                <a:sym typeface="微软雅黑" pitchFamily="34" charset="-122"/>
              </a:rPr>
              <a:t>数字要素驱动业、</a:t>
            </a:r>
            <a:r>
              <a:rPr lang="en-US" altLang="zh-CN" sz="2800" dirty="0">
                <a:solidFill>
                  <a:srgbClr val="336699"/>
                </a:solidFill>
                <a:latin typeface="微软雅黑" pitchFamily="34" charset="-122"/>
                <a:ea typeface="微软雅黑" pitchFamily="34" charset="-122"/>
                <a:sym typeface="微软雅黑" pitchFamily="34" charset="-122"/>
              </a:rPr>
              <a:t>05</a:t>
            </a:r>
            <a:r>
              <a:rPr lang="zh-CN" altLang="en-US" sz="2800" dirty="0">
                <a:solidFill>
                  <a:srgbClr val="336699"/>
                </a:solidFill>
                <a:latin typeface="微软雅黑" pitchFamily="34" charset="-122"/>
                <a:ea typeface="微软雅黑" pitchFamily="34" charset="-122"/>
                <a:sym typeface="微软雅黑" pitchFamily="34" charset="-122"/>
              </a:rPr>
              <a:t>数字化效率提升业。</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数字经济核心产业是指为产业数字化提供数字技术、产品、服务、基础设施和解决方案，以及完全依赖于数字技术、数据要素的各类经济活动。（数字产业化，包括</a:t>
            </a:r>
            <a:r>
              <a:rPr lang="en-US" altLang="zh-CN" sz="2800" dirty="0">
                <a:solidFill>
                  <a:srgbClr val="336699"/>
                </a:solidFill>
                <a:latin typeface="微软雅黑" pitchFamily="34" charset="-122"/>
                <a:ea typeface="微软雅黑" pitchFamily="34" charset="-122"/>
                <a:sym typeface="微软雅黑" pitchFamily="34" charset="-122"/>
              </a:rPr>
              <a:t>01-04</a:t>
            </a:r>
            <a:r>
              <a:rPr lang="zh-CN" altLang="en-US" sz="2800" dirty="0">
                <a:solidFill>
                  <a:srgbClr val="336699"/>
                </a:solidFill>
                <a:latin typeface="微软雅黑" pitchFamily="34" charset="-122"/>
                <a:ea typeface="微软雅黑" pitchFamily="34" charset="-122"/>
                <a:sym typeface="微软雅黑" pitchFamily="34" charset="-122"/>
              </a:rPr>
              <a:t>大类。）</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770" name="文本框 16"/>
          <p:cNvSpPr txBox="true"/>
          <p:nvPr/>
        </p:nvSpPr>
        <p:spPr>
          <a:xfrm>
            <a:off x="1241425" y="1404938"/>
            <a:ext cx="1408113"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有关说明</a:t>
            </a:r>
            <a:endParaRPr lang="zh-CN" altLang="en-US" sz="2400" b="1" dirty="0">
              <a:solidFill>
                <a:schemeClr val="bg1"/>
              </a:solidFill>
              <a:latin typeface="Arial" panose="02080604020202020204" pitchFamily="34" charset="0"/>
              <a:ea typeface="微软雅黑" pitchFamily="34" charset="-122"/>
            </a:endParaRPr>
          </a:p>
        </p:txBody>
      </p:sp>
      <p:sp>
        <p:nvSpPr>
          <p:cNvPr id="32774" name="文本框 12"/>
          <p:cNvSpPr txBox="true"/>
          <p:nvPr/>
        </p:nvSpPr>
        <p:spPr>
          <a:xfrm>
            <a:off x="1273175" y="2066925"/>
            <a:ext cx="9647238" cy="40544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基于《国民经济行业分类》（GB/T 4754-2017），涵盖了国民经济行业分类中符合数字经济产业特征的和以提供数字产品（货物或服务）为目的的相关活动。</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数字经济核心产业对应的01-04大类即数字产业化部分，主要包括计算机通信和其他电子设备制造业、电信广播电视和卫星传输服务、互联网和相关服务、软件和信息技术服务业等，是数字经济发展的基础；第05大类为产业数字化部分，指应用数字技术和数据资源为传统产业带来的产出增加和效率提升，是数字技术与实体经济的融合。</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794" name="文本框 16"/>
          <p:cNvSpPr txBox="true"/>
          <p:nvPr/>
        </p:nvSpPr>
        <p:spPr>
          <a:xfrm>
            <a:off x="881063"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数字经济及其核心产业统计分类</a:t>
            </a:r>
            <a:endParaRPr lang="zh-CN" altLang="en-US" sz="2400" b="1" dirty="0">
              <a:solidFill>
                <a:schemeClr val="bg1"/>
              </a:solidFill>
              <a:latin typeface="Arial" panose="02080604020202020204" pitchFamily="34" charset="0"/>
              <a:ea typeface="微软雅黑"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a:solidFill>
                  <a:schemeClr val="tx1"/>
                </a:solidFill>
                <a:latin typeface="Arial" panose="02080604020202020204" pitchFamily="34" charset="0"/>
                <a:ea typeface="微软雅黑" pitchFamily="34" charset="-122"/>
              </a:rPr>
              <a:t>主要内容：</a:t>
            </a:r>
            <a:endParaRPr lang="zh-CN" altLang="en-US" sz="2000" strike="noStrike" noProof="1" dirty="0">
              <a:solidFill>
                <a:schemeClr val="tx1"/>
              </a:solidFill>
              <a:latin typeface="Arial" panose="02080604020202020204" pitchFamily="34" charset="0"/>
              <a:ea typeface="微软雅黑" pitchFamily="34" charset="-122"/>
            </a:endParaRPr>
          </a:p>
        </p:txBody>
      </p:sp>
      <p:sp>
        <p:nvSpPr>
          <p:cNvPr id="3" name="圆角矩形 2"/>
          <p:cNvSpPr/>
          <p:nvPr/>
        </p:nvSpPr>
        <p:spPr>
          <a:xfrm>
            <a:off x="536575" y="2287588"/>
            <a:ext cx="203200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chemeClr val="tx1"/>
                </a:solidFill>
                <a:latin typeface="微软雅黑" pitchFamily="34" charset="-122"/>
                <a:ea typeface="微软雅黑" pitchFamily="34" charset="-122"/>
              </a:rPr>
              <a:t>数字产品制造业</a:t>
            </a:r>
            <a:endParaRPr lang="zh-CN" altLang="en-US" sz="2000" strike="noStrike" noProof="1" dirty="0" smtClean="0">
              <a:solidFill>
                <a:schemeClr val="tx1"/>
              </a:solidFill>
              <a:latin typeface="微软雅黑" pitchFamily="34" charset="-122"/>
              <a:ea typeface="微软雅黑" pitchFamily="34" charset="-122"/>
            </a:endParaRPr>
          </a:p>
        </p:txBody>
      </p:sp>
      <p:sp>
        <p:nvSpPr>
          <p:cNvPr id="9" name="圆角矩形 8"/>
          <p:cNvSpPr/>
          <p:nvPr/>
        </p:nvSpPr>
        <p:spPr>
          <a:xfrm>
            <a:off x="2727325" y="2287588"/>
            <a:ext cx="2030413"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chemeClr val="tx1"/>
                </a:solidFill>
                <a:latin typeface="微软雅黑" pitchFamily="34" charset="-122"/>
                <a:ea typeface="微软雅黑" pitchFamily="34" charset="-122"/>
              </a:rPr>
              <a:t>数字产品服务业</a:t>
            </a:r>
            <a:endParaRPr lang="zh-CN" altLang="en-US" sz="2000" strike="noStrike" noProof="1" dirty="0" smtClean="0">
              <a:solidFill>
                <a:schemeClr val="tx1"/>
              </a:solidFill>
              <a:latin typeface="微软雅黑" pitchFamily="34" charset="-122"/>
              <a:ea typeface="微软雅黑" pitchFamily="34" charset="-122"/>
            </a:endParaRPr>
          </a:p>
        </p:txBody>
      </p:sp>
      <p:sp>
        <p:nvSpPr>
          <p:cNvPr id="10" name="圆角矩形 9"/>
          <p:cNvSpPr/>
          <p:nvPr/>
        </p:nvSpPr>
        <p:spPr>
          <a:xfrm>
            <a:off x="4916488" y="2287588"/>
            <a:ext cx="2030413"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chemeClr val="tx1"/>
                </a:solidFill>
                <a:latin typeface="微软雅黑" pitchFamily="34" charset="-122"/>
                <a:ea typeface="微软雅黑" pitchFamily="34" charset="-122"/>
              </a:rPr>
              <a:t>数字技术应用业</a:t>
            </a:r>
            <a:endParaRPr lang="zh-CN" altLang="en-US" sz="2000" strike="noStrike" noProof="1" dirty="0" smtClean="0">
              <a:solidFill>
                <a:schemeClr val="tx1"/>
              </a:solidFill>
              <a:latin typeface="微软雅黑" pitchFamily="34" charset="-122"/>
              <a:ea typeface="微软雅黑" pitchFamily="34" charset="-122"/>
            </a:endParaRPr>
          </a:p>
        </p:txBody>
      </p:sp>
      <p:sp>
        <p:nvSpPr>
          <p:cNvPr id="11" name="圆角矩形 10"/>
          <p:cNvSpPr/>
          <p:nvPr/>
        </p:nvSpPr>
        <p:spPr>
          <a:xfrm>
            <a:off x="7100888" y="2287588"/>
            <a:ext cx="203200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chemeClr val="tx1"/>
                </a:solidFill>
                <a:latin typeface="微软雅黑" pitchFamily="34" charset="-122"/>
                <a:ea typeface="微软雅黑" pitchFamily="34" charset="-122"/>
              </a:rPr>
              <a:t>数字要素驱动业</a:t>
            </a:r>
            <a:endParaRPr lang="zh-CN" altLang="en-US" sz="2000" strike="noStrike" noProof="1" dirty="0" smtClean="0">
              <a:solidFill>
                <a:schemeClr val="tx1"/>
              </a:solidFill>
              <a:latin typeface="微软雅黑" pitchFamily="34" charset="-122"/>
              <a:ea typeface="微软雅黑" pitchFamily="34" charset="-122"/>
            </a:endParaRPr>
          </a:p>
        </p:txBody>
      </p:sp>
      <p:sp>
        <p:nvSpPr>
          <p:cNvPr id="12" name="圆角矩形 11"/>
          <p:cNvSpPr/>
          <p:nvPr/>
        </p:nvSpPr>
        <p:spPr>
          <a:xfrm>
            <a:off x="9283700" y="2287588"/>
            <a:ext cx="2338388"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chemeClr val="tx1"/>
                </a:solidFill>
                <a:latin typeface="微软雅黑" pitchFamily="34" charset="-122"/>
                <a:ea typeface="微软雅黑" pitchFamily="34" charset="-122"/>
              </a:rPr>
              <a:t>数字化效率提升业</a:t>
            </a:r>
            <a:endParaRPr lang="zh-CN" altLang="en-US" sz="2000" strike="noStrike" noProof="1" dirty="0" smtClean="0">
              <a:solidFill>
                <a:schemeClr val="tx1"/>
              </a:solidFill>
              <a:latin typeface="微软雅黑" pitchFamily="34" charset="-122"/>
              <a:ea typeface="微软雅黑" pitchFamily="34" charset="-122"/>
            </a:endParaRPr>
          </a:p>
        </p:txBody>
      </p:sp>
      <p:sp>
        <p:nvSpPr>
          <p:cNvPr id="33805" name="文本框 8"/>
          <p:cNvSpPr txBox="true"/>
          <p:nvPr/>
        </p:nvSpPr>
        <p:spPr>
          <a:xfrm>
            <a:off x="1398588" y="3222625"/>
            <a:ext cx="3095625" cy="522288"/>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en-US" sz="2800" dirty="0">
                <a:solidFill>
                  <a:srgbClr val="336699"/>
                </a:solidFill>
                <a:latin typeface="微软雅黑" pitchFamily="34" charset="-122"/>
                <a:ea typeface="微软雅黑" pitchFamily="34" charset="-122"/>
                <a:sym typeface="微软雅黑" pitchFamily="34" charset="-122"/>
              </a:rPr>
              <a:t>数字经济核心产业</a:t>
            </a:r>
            <a:endParaRPr lang="zh-CN" altLang="en-US" sz="2800" dirty="0">
              <a:solidFill>
                <a:srgbClr val="336699"/>
              </a:solidFill>
              <a:latin typeface="微软雅黑" pitchFamily="34" charset="-122"/>
              <a:ea typeface="微软雅黑" pitchFamily="34" charset="-122"/>
              <a:sym typeface="微软雅黑" pitchFamily="34" charset="-122"/>
            </a:endParaRPr>
          </a:p>
        </p:txBody>
      </p:sp>
      <p:sp>
        <p:nvSpPr>
          <p:cNvPr id="33806" name="文本框 9"/>
          <p:cNvSpPr txBox="true"/>
          <p:nvPr/>
        </p:nvSpPr>
        <p:spPr>
          <a:xfrm>
            <a:off x="536575" y="4181475"/>
            <a:ext cx="5735638" cy="1900238"/>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对应于《国民经济行业分类》中的26个大类、68个中类、126个小类。</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是数字经济发展的基础。</a:t>
            </a:r>
            <a:endParaRPr lang="zh-CN" altLang="en-US" sz="2800" dirty="0">
              <a:solidFill>
                <a:srgbClr val="336699"/>
              </a:solidFill>
              <a:latin typeface="微软雅黑" pitchFamily="34" charset="-122"/>
              <a:ea typeface="微软雅黑" pitchFamily="34" charset="-122"/>
              <a:sym typeface="微软雅黑" pitchFamily="34" charset="-122"/>
            </a:endParaRPr>
          </a:p>
        </p:txBody>
      </p:sp>
      <p:cxnSp>
        <p:nvCxnSpPr>
          <p:cNvPr id="13" name="直接箭头连接符 12"/>
          <p:cNvCxnSpPr/>
          <p:nvPr/>
        </p:nvCxnSpPr>
        <p:spPr>
          <a:xfrm>
            <a:off x="10498138" y="2857500"/>
            <a:ext cx="0" cy="28733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33808" name="文本框 11"/>
          <p:cNvSpPr txBox="true"/>
          <p:nvPr/>
        </p:nvSpPr>
        <p:spPr>
          <a:xfrm>
            <a:off x="9453563" y="3205163"/>
            <a:ext cx="2089150" cy="520700"/>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en-US" sz="2800" dirty="0">
                <a:solidFill>
                  <a:srgbClr val="336699"/>
                </a:solidFill>
                <a:latin typeface="微软雅黑" pitchFamily="34" charset="-122"/>
                <a:ea typeface="微软雅黑" pitchFamily="34" charset="-122"/>
                <a:sym typeface="微软雅黑" pitchFamily="34" charset="-122"/>
              </a:rPr>
              <a:t>产业数字化</a:t>
            </a:r>
            <a:endParaRPr lang="zh-CN" altLang="en-US" sz="2800" dirty="0">
              <a:solidFill>
                <a:srgbClr val="336699"/>
              </a:solidFill>
              <a:latin typeface="微软雅黑" pitchFamily="34" charset="-122"/>
              <a:ea typeface="微软雅黑" pitchFamily="34" charset="-122"/>
              <a:sym typeface="微软雅黑" pitchFamily="34" charset="-122"/>
            </a:endParaRPr>
          </a:p>
        </p:txBody>
      </p:sp>
      <p:sp>
        <p:nvSpPr>
          <p:cNvPr id="33809" name="文本框 99"/>
          <p:cNvSpPr txBox="true"/>
          <p:nvPr/>
        </p:nvSpPr>
        <p:spPr>
          <a:xfrm>
            <a:off x="6429375" y="4181475"/>
            <a:ext cx="5386388" cy="1900238"/>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指应用数字技术和数据资源为传统产业带来的产出增加和效率提升。</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是数字技术与实体经济的融合。</a:t>
            </a:r>
            <a:endParaRPr lang="en-US" altLang="zh-CN" sz="2800" dirty="0">
              <a:solidFill>
                <a:srgbClr val="336699"/>
              </a:solidFill>
              <a:latin typeface="微软雅黑" pitchFamily="34" charset="-122"/>
              <a:ea typeface="微软雅黑" pitchFamily="34" charset="-122"/>
            </a:endParaRPr>
          </a:p>
        </p:txBody>
      </p:sp>
      <p:sp>
        <p:nvSpPr>
          <p:cNvPr id="15" name="左中括号 14"/>
          <p:cNvSpPr/>
          <p:nvPr/>
        </p:nvSpPr>
        <p:spPr>
          <a:xfrm rot="16200000" flipV="true">
            <a:off x="4703763" y="-338137"/>
            <a:ext cx="295275" cy="6686550"/>
          </a:xfrm>
          <a:prstGeom prst="leftBracket">
            <a:avLst>
              <a:gd name="adj" fmla="val 76097"/>
            </a:avLst>
          </a:prstGeom>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cxnSp>
        <p:nvCxnSpPr>
          <p:cNvPr id="17" name="直接连接符 16"/>
          <p:cNvCxnSpPr/>
          <p:nvPr/>
        </p:nvCxnSpPr>
        <p:spPr>
          <a:xfrm>
            <a:off x="4987925" y="3187700"/>
            <a:ext cx="1588" cy="27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5400000">
            <a:off x="4792663" y="3262313"/>
            <a:ext cx="0" cy="409575"/>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10498138" y="3729038"/>
            <a:ext cx="0" cy="28733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946400" y="3729038"/>
            <a:ext cx="0" cy="28733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818" name="文本框 16"/>
          <p:cNvSpPr txBox="true"/>
          <p:nvPr/>
        </p:nvSpPr>
        <p:spPr>
          <a:xfrm>
            <a:off x="881063"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数字经济及其核心产业统计分类</a:t>
            </a:r>
            <a:endParaRPr lang="zh-CN" altLang="en-US" sz="2400" b="1" dirty="0">
              <a:solidFill>
                <a:schemeClr val="bg1"/>
              </a:solidFill>
              <a:latin typeface="Arial" panose="02080604020202020204" pitchFamily="34" charset="0"/>
              <a:ea typeface="微软雅黑"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a:solidFill>
                  <a:schemeClr val="tx1"/>
                </a:solidFill>
                <a:latin typeface="Arial" panose="02080604020202020204" pitchFamily="34" charset="0"/>
                <a:ea typeface="微软雅黑" pitchFamily="34" charset="-122"/>
              </a:rPr>
              <a:t>主要内容：</a:t>
            </a:r>
            <a:endParaRPr lang="zh-CN" altLang="en-US" sz="2000" strike="noStrike" noProof="1" dirty="0">
              <a:solidFill>
                <a:schemeClr val="tx1"/>
              </a:solidFill>
              <a:latin typeface="Arial" panose="02080604020202020204" pitchFamily="34" charset="0"/>
              <a:ea typeface="微软雅黑" pitchFamily="34" charset="-122"/>
            </a:endParaRPr>
          </a:p>
        </p:txBody>
      </p:sp>
      <p:cxnSp>
        <p:nvCxnSpPr>
          <p:cNvPr id="3" name="直接连接符 2"/>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4825" name="文本框 12"/>
          <p:cNvSpPr txBox="true"/>
          <p:nvPr/>
        </p:nvSpPr>
        <p:spPr>
          <a:xfrm>
            <a:off x="461963" y="2243138"/>
            <a:ext cx="2892425" cy="4603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itchFamily="34" charset="-122"/>
                <a:ea typeface="微软雅黑" pitchFamily="34" charset="-122"/>
                <a:sym typeface="微软雅黑" pitchFamily="34" charset="-122"/>
              </a:rPr>
              <a:t>数字产品制造业</a:t>
            </a:r>
            <a:endParaRPr lang="zh-CN" altLang="en-US" sz="2400" dirty="0">
              <a:solidFill>
                <a:srgbClr val="336699"/>
              </a:solidFill>
              <a:latin typeface="微软雅黑" pitchFamily="34" charset="-122"/>
              <a:ea typeface="微软雅黑" pitchFamily="34" charset="-122"/>
              <a:sym typeface="微软雅黑" pitchFamily="34" charset="-122"/>
            </a:endParaRPr>
          </a:p>
        </p:txBody>
      </p:sp>
      <p:sp>
        <p:nvSpPr>
          <p:cNvPr id="4" name="圆角矩形 3"/>
          <p:cNvSpPr/>
          <p:nvPr/>
        </p:nvSpPr>
        <p:spPr>
          <a:xfrm>
            <a:off x="3505200" y="2652713"/>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计算机制造</a:t>
            </a:r>
            <a:endParaRPr lang="zh-CN" sz="2000" strike="noStrike" noProof="1" dirty="0">
              <a:solidFill>
                <a:srgbClr val="4B649F"/>
              </a:solidFill>
              <a:latin typeface="Arial" panose="02080604020202020204" pitchFamily="34" charset="0"/>
              <a:ea typeface="微软雅黑" pitchFamily="34" charset="-122"/>
            </a:endParaRPr>
          </a:p>
        </p:txBody>
      </p:sp>
      <p:sp>
        <p:nvSpPr>
          <p:cNvPr id="5" name="圆角矩形 4"/>
          <p:cNvSpPr/>
          <p:nvPr/>
        </p:nvSpPr>
        <p:spPr>
          <a:xfrm>
            <a:off x="3505200" y="31718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通讯及雷达设备制造</a:t>
            </a:r>
            <a:endParaRPr lang="zh-CN" sz="2000" strike="noStrike" noProof="1" dirty="0">
              <a:solidFill>
                <a:srgbClr val="4B649F"/>
              </a:solidFill>
              <a:latin typeface="Arial" panose="02080604020202020204" pitchFamily="34" charset="0"/>
              <a:ea typeface="微软雅黑" pitchFamily="34" charset="-122"/>
            </a:endParaRPr>
          </a:p>
        </p:txBody>
      </p:sp>
      <p:sp>
        <p:nvSpPr>
          <p:cNvPr id="6" name="圆角矩形 5"/>
          <p:cNvSpPr/>
          <p:nvPr/>
        </p:nvSpPr>
        <p:spPr>
          <a:xfrm>
            <a:off x="3505200" y="36925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数字媒体设备制造</a:t>
            </a:r>
            <a:endParaRPr lang="zh-CN" sz="2000" strike="noStrike" noProof="1" dirty="0">
              <a:solidFill>
                <a:srgbClr val="4B649F"/>
              </a:solidFill>
              <a:latin typeface="Arial" panose="02080604020202020204" pitchFamily="34" charset="0"/>
              <a:ea typeface="微软雅黑" pitchFamily="34" charset="-122"/>
            </a:endParaRPr>
          </a:p>
        </p:txBody>
      </p:sp>
      <p:sp>
        <p:nvSpPr>
          <p:cNvPr id="9" name="圆角矩形 8"/>
          <p:cNvSpPr/>
          <p:nvPr/>
        </p:nvSpPr>
        <p:spPr>
          <a:xfrm>
            <a:off x="3505200" y="4221163"/>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智能设备制造</a:t>
            </a:r>
            <a:endParaRPr lang="zh-CN" sz="2000" strike="noStrike" noProof="1" dirty="0">
              <a:solidFill>
                <a:srgbClr val="4B649F"/>
              </a:solidFill>
              <a:latin typeface="Arial" panose="02080604020202020204" pitchFamily="34" charset="0"/>
              <a:ea typeface="微软雅黑" pitchFamily="34" charset="-122"/>
            </a:endParaRPr>
          </a:p>
        </p:txBody>
      </p:sp>
      <p:sp>
        <p:nvSpPr>
          <p:cNvPr id="10" name="圆角矩形 9"/>
          <p:cNvSpPr/>
          <p:nvPr/>
        </p:nvSpPr>
        <p:spPr>
          <a:xfrm>
            <a:off x="3505200" y="47577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电子元器件及设备制造</a:t>
            </a:r>
            <a:endParaRPr lang="zh-CN" sz="2000" strike="noStrike" noProof="1" dirty="0">
              <a:solidFill>
                <a:srgbClr val="4B649F"/>
              </a:solidFill>
              <a:latin typeface="Arial" panose="02080604020202020204" pitchFamily="34" charset="0"/>
              <a:ea typeface="微软雅黑" pitchFamily="34" charset="-122"/>
            </a:endParaRPr>
          </a:p>
        </p:txBody>
      </p:sp>
      <p:sp>
        <p:nvSpPr>
          <p:cNvPr id="11" name="圆角矩形 10"/>
          <p:cNvSpPr/>
          <p:nvPr/>
        </p:nvSpPr>
        <p:spPr>
          <a:xfrm>
            <a:off x="3505200" y="528637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其他数字产品制造</a:t>
            </a:r>
            <a:endParaRPr lang="zh-CN" sz="2000" strike="noStrike" noProof="1" dirty="0">
              <a:solidFill>
                <a:srgbClr val="4B649F"/>
              </a:solidFill>
              <a:latin typeface="Arial" panose="02080604020202020204" pitchFamily="34" charset="0"/>
              <a:ea typeface="微软雅黑" pitchFamily="34" charset="-122"/>
            </a:endParaRPr>
          </a:p>
        </p:txBody>
      </p:sp>
      <p:sp>
        <p:nvSpPr>
          <p:cNvPr id="34832" name="文本框 7"/>
          <p:cNvSpPr txBox="true"/>
          <p:nvPr/>
        </p:nvSpPr>
        <p:spPr>
          <a:xfrm>
            <a:off x="2082800" y="2822575"/>
            <a:ext cx="1146175" cy="646113"/>
          </a:xfrm>
          <a:prstGeom prst="rect">
            <a:avLst/>
          </a:prstGeom>
          <a:noFill/>
          <a:ln w="9525">
            <a:noFill/>
          </a:ln>
        </p:spPr>
        <p:txBody>
          <a:bodyPr wrap="square" anchor="t" anchorCtr="false">
            <a:spAutoFit/>
          </a:bodyPr>
          <a:p>
            <a:pPr algn="ctr"/>
            <a:r>
              <a:rPr lang="zh-CN" altLang="en-US" sz="1800" dirty="0">
                <a:latin typeface="微软雅黑" pitchFamily="34" charset="-122"/>
                <a:ea typeface="微软雅黑" pitchFamily="34" charset="-122"/>
                <a:sym typeface="微软雅黑" pitchFamily="34" charset="-122"/>
              </a:rPr>
              <a:t>6个中类</a:t>
            </a:r>
            <a:endParaRPr lang="zh-CN" altLang="en-US" sz="1800" dirty="0">
              <a:latin typeface="微软雅黑" pitchFamily="34" charset="-122"/>
              <a:ea typeface="微软雅黑" pitchFamily="34" charset="-122"/>
              <a:sym typeface="微软雅黑" pitchFamily="34" charset="-122"/>
            </a:endParaRPr>
          </a:p>
          <a:p>
            <a:pPr algn="ctr"/>
            <a:r>
              <a:rPr lang="zh-CN" altLang="en-US" sz="1800" dirty="0">
                <a:latin typeface="微软雅黑" pitchFamily="34" charset="-122"/>
                <a:ea typeface="微软雅黑" pitchFamily="34" charset="-122"/>
                <a:sym typeface="微软雅黑" pitchFamily="34" charset="-122"/>
              </a:rPr>
              <a:t>41个小类</a:t>
            </a:r>
            <a:endParaRPr lang="zh-CN" altLang="en-US" sz="1800" dirty="0">
              <a:latin typeface="微软雅黑" pitchFamily="34" charset="-122"/>
              <a:ea typeface="微软雅黑" pitchFamily="34" charset="-122"/>
              <a:sym typeface="微软雅黑" pitchFamily="34" charset="-122"/>
            </a:endParaRPr>
          </a:p>
        </p:txBody>
      </p:sp>
      <p:sp>
        <p:nvSpPr>
          <p:cNvPr id="12" name="燕尾形 11"/>
          <p:cNvSpPr/>
          <p:nvPr/>
        </p:nvSpPr>
        <p:spPr>
          <a:xfrm>
            <a:off x="7007225" y="3943350"/>
            <a:ext cx="187325" cy="392113"/>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4834" name="文本框 99"/>
          <p:cNvSpPr/>
          <p:nvPr/>
        </p:nvSpPr>
        <p:spPr>
          <a:xfrm>
            <a:off x="7392988" y="2652713"/>
            <a:ext cx="4370387" cy="444500"/>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2000">
                <a:latin typeface="Calibri" pitchFamily="34" charset="0"/>
                <a:ea typeface="微软雅黑" pitchFamily="34" charset="-122"/>
              </a:rPr>
              <a:t>计算机、通信和其他电子设备制造业</a:t>
            </a:r>
            <a:endParaRPr lang="zh-CN" altLang="zh-CN" sz="2000">
              <a:latin typeface="Calibri" pitchFamily="34" charset="0"/>
              <a:ea typeface="微软雅黑" pitchFamily="34" charset="-122"/>
            </a:endParaRPr>
          </a:p>
        </p:txBody>
      </p:sp>
      <p:sp>
        <p:nvSpPr>
          <p:cNvPr id="34835" name="文本框 99"/>
          <p:cNvSpPr/>
          <p:nvPr/>
        </p:nvSpPr>
        <p:spPr>
          <a:xfrm>
            <a:off x="7394575" y="3502025"/>
            <a:ext cx="4370388"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2000">
                <a:latin typeface="Calibri" pitchFamily="34" charset="0"/>
                <a:ea typeface="微软雅黑" pitchFamily="34" charset="-122"/>
              </a:rPr>
              <a:t>电气机械和器材制造业</a:t>
            </a:r>
            <a:endParaRPr lang="zh-CN" altLang="zh-CN" sz="2000">
              <a:latin typeface="Calibri" pitchFamily="34" charset="0"/>
              <a:ea typeface="微软雅黑" pitchFamily="34" charset="-122"/>
            </a:endParaRPr>
          </a:p>
        </p:txBody>
      </p:sp>
      <p:sp>
        <p:nvSpPr>
          <p:cNvPr id="34836" name="文本框 7"/>
          <p:cNvSpPr txBox="true"/>
          <p:nvPr/>
        </p:nvSpPr>
        <p:spPr>
          <a:xfrm>
            <a:off x="7519988" y="2184400"/>
            <a:ext cx="4100512" cy="368300"/>
          </a:xfrm>
          <a:prstGeom prst="rect">
            <a:avLst/>
          </a:prstGeom>
          <a:noFill/>
          <a:ln w="9525">
            <a:noFill/>
          </a:ln>
        </p:spPr>
        <p:txBody>
          <a:bodyPr wrap="square" anchor="t" anchorCtr="false">
            <a:spAutoFit/>
          </a:bodyPr>
          <a:p>
            <a:pPr algn="ctr"/>
            <a:r>
              <a:rPr lang="zh-CN" altLang="en-US" sz="1800" dirty="0">
                <a:latin typeface="微软雅黑" pitchFamily="34" charset="-122"/>
                <a:ea typeface="微软雅黑" pitchFamily="34" charset="-122"/>
                <a:sym typeface="微软雅黑" pitchFamily="34" charset="-122"/>
              </a:rPr>
              <a:t>对应于《国民经济行业分类》中</a:t>
            </a:r>
            <a:endParaRPr lang="zh-CN" altLang="en-US" sz="1800" dirty="0">
              <a:latin typeface="微软雅黑" pitchFamily="34" charset="-122"/>
              <a:ea typeface="微软雅黑" pitchFamily="34" charset="-122"/>
              <a:sym typeface="微软雅黑" pitchFamily="34" charset="-122"/>
            </a:endParaRPr>
          </a:p>
        </p:txBody>
      </p:sp>
      <p:sp>
        <p:nvSpPr>
          <p:cNvPr id="34837" name="文本框 99"/>
          <p:cNvSpPr/>
          <p:nvPr/>
        </p:nvSpPr>
        <p:spPr>
          <a:xfrm>
            <a:off x="7394575" y="4349750"/>
            <a:ext cx="4368800" cy="407988"/>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800">
                <a:latin typeface="Calibri" pitchFamily="34" charset="0"/>
                <a:ea typeface="微软雅黑" pitchFamily="34" charset="-122"/>
              </a:rPr>
              <a:t>输配电及控制设备制造</a:t>
            </a:r>
            <a:endParaRPr lang="zh-CN" altLang="zh-CN" sz="1800">
              <a:latin typeface="Calibri" pitchFamily="34" charset="0"/>
              <a:ea typeface="微软雅黑" pitchFamily="34" charset="-122"/>
            </a:endParaRPr>
          </a:p>
        </p:txBody>
      </p:sp>
      <p:sp>
        <p:nvSpPr>
          <p:cNvPr id="34838" name="文本框 99"/>
          <p:cNvSpPr/>
          <p:nvPr/>
        </p:nvSpPr>
        <p:spPr>
          <a:xfrm>
            <a:off x="7394575" y="5130800"/>
            <a:ext cx="4368800" cy="3730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600">
                <a:latin typeface="Calibri" pitchFamily="34" charset="0"/>
                <a:ea typeface="微软雅黑" pitchFamily="34" charset="-122"/>
              </a:rPr>
              <a:t>电力电子元器件制造</a:t>
            </a:r>
            <a:endParaRPr lang="zh-CN" altLang="zh-CN" sz="1600">
              <a:latin typeface="Calibri" pitchFamily="34" charset="0"/>
              <a:ea typeface="微软雅黑" pitchFamily="34" charset="-122"/>
            </a:endParaRPr>
          </a:p>
        </p:txBody>
      </p:sp>
      <p:sp>
        <p:nvSpPr>
          <p:cNvPr id="34839" name="文本框 11"/>
          <p:cNvSpPr txBox="true"/>
          <p:nvPr/>
        </p:nvSpPr>
        <p:spPr>
          <a:xfrm>
            <a:off x="8504238" y="3097213"/>
            <a:ext cx="2132012" cy="398462"/>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en-US" sz="2000" dirty="0">
                <a:solidFill>
                  <a:srgbClr val="336699"/>
                </a:solidFill>
                <a:latin typeface="微软雅黑" pitchFamily="34" charset="-122"/>
                <a:ea typeface="微软雅黑" pitchFamily="34" charset="-122"/>
                <a:sym typeface="微软雅黑" pitchFamily="34" charset="-122"/>
              </a:rPr>
              <a:t>大类的全部内容</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34840" name="文本框 11"/>
          <p:cNvSpPr txBox="true"/>
          <p:nvPr/>
        </p:nvSpPr>
        <p:spPr>
          <a:xfrm>
            <a:off x="8504238" y="3937000"/>
            <a:ext cx="2132012" cy="40005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2000" dirty="0">
                <a:solidFill>
                  <a:srgbClr val="336699"/>
                </a:solidFill>
                <a:latin typeface="微软雅黑" pitchFamily="34" charset="-122"/>
                <a:ea typeface="微软雅黑" pitchFamily="34" charset="-122"/>
                <a:sym typeface="微软雅黑" pitchFamily="34" charset="-122"/>
              </a:rPr>
              <a:t>等7个大类下</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34841" name="文本框 11"/>
          <p:cNvSpPr txBox="true"/>
          <p:nvPr/>
        </p:nvSpPr>
        <p:spPr>
          <a:xfrm>
            <a:off x="8504238" y="4762500"/>
            <a:ext cx="2132012"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等12个中类</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34842" name="文本框 11"/>
          <p:cNvSpPr txBox="true"/>
          <p:nvPr/>
        </p:nvSpPr>
        <p:spPr>
          <a:xfrm>
            <a:off x="8513763" y="5503863"/>
            <a:ext cx="2132012"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等17个小类</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34843" name="文本框 11"/>
          <p:cNvSpPr txBox="true"/>
          <p:nvPr/>
        </p:nvSpPr>
        <p:spPr>
          <a:xfrm>
            <a:off x="8513763" y="5838825"/>
            <a:ext cx="2132012"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全部或部分内容</a:t>
            </a:r>
            <a:endParaRPr lang="zh-CN" altLang="en-US" sz="1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42" name="文本框 16"/>
          <p:cNvSpPr txBox="true"/>
          <p:nvPr/>
        </p:nvSpPr>
        <p:spPr>
          <a:xfrm>
            <a:off x="881063"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数字经济及其核心产业统计分类</a:t>
            </a:r>
            <a:endParaRPr lang="zh-CN" altLang="en-US" sz="2400" b="1" dirty="0">
              <a:solidFill>
                <a:schemeClr val="bg1"/>
              </a:solidFill>
              <a:latin typeface="Arial" panose="02080604020202020204" pitchFamily="34" charset="0"/>
              <a:ea typeface="微软雅黑"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a:solidFill>
                  <a:schemeClr val="tx1"/>
                </a:solidFill>
                <a:latin typeface="Arial" panose="02080604020202020204" pitchFamily="34" charset="0"/>
                <a:ea typeface="微软雅黑" pitchFamily="34" charset="-122"/>
              </a:rPr>
              <a:t>主要内容：</a:t>
            </a:r>
            <a:endParaRPr lang="zh-CN" altLang="en-US" sz="2000" strike="noStrike" noProof="1" dirty="0">
              <a:solidFill>
                <a:schemeClr val="tx1"/>
              </a:solidFill>
              <a:latin typeface="Arial" panose="02080604020202020204" pitchFamily="34" charset="0"/>
              <a:ea typeface="微软雅黑" pitchFamily="34" charset="-122"/>
            </a:endParaRPr>
          </a:p>
        </p:txBody>
      </p:sp>
      <p:cxnSp>
        <p:nvCxnSpPr>
          <p:cNvPr id="3" name="直接连接符 2"/>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5849" name="文本框 12"/>
          <p:cNvSpPr txBox="true"/>
          <p:nvPr/>
        </p:nvSpPr>
        <p:spPr>
          <a:xfrm>
            <a:off x="461963" y="2243138"/>
            <a:ext cx="2892425" cy="4603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itchFamily="34" charset="-122"/>
                <a:ea typeface="微软雅黑" pitchFamily="34" charset="-122"/>
                <a:sym typeface="微软雅黑" pitchFamily="34" charset="-122"/>
              </a:rPr>
              <a:t>数字产品服务业</a:t>
            </a:r>
            <a:endParaRPr lang="zh-CN" altLang="en-US" sz="2400" dirty="0">
              <a:solidFill>
                <a:srgbClr val="336699"/>
              </a:solidFill>
              <a:latin typeface="微软雅黑" pitchFamily="34" charset="-122"/>
              <a:ea typeface="微软雅黑" pitchFamily="34" charset="-122"/>
              <a:sym typeface="微软雅黑" pitchFamily="34" charset="-122"/>
            </a:endParaRPr>
          </a:p>
        </p:txBody>
      </p:sp>
      <p:sp>
        <p:nvSpPr>
          <p:cNvPr id="4" name="圆角矩形 3"/>
          <p:cNvSpPr/>
          <p:nvPr/>
        </p:nvSpPr>
        <p:spPr>
          <a:xfrm>
            <a:off x="3486150" y="2884488"/>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数字产品批发</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5" name="圆角矩形 4"/>
          <p:cNvSpPr/>
          <p:nvPr/>
        </p:nvSpPr>
        <p:spPr>
          <a:xfrm>
            <a:off x="3486150" y="3405188"/>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数字产品零售</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6" name="圆角矩形 5"/>
          <p:cNvSpPr/>
          <p:nvPr/>
        </p:nvSpPr>
        <p:spPr>
          <a:xfrm>
            <a:off x="3486150" y="3924300"/>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数字产品租赁</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9" name="圆角矩形 8"/>
          <p:cNvSpPr/>
          <p:nvPr/>
        </p:nvSpPr>
        <p:spPr>
          <a:xfrm>
            <a:off x="3486150" y="4452938"/>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数字产品维修</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10" name="圆角矩形 9"/>
          <p:cNvSpPr/>
          <p:nvPr/>
        </p:nvSpPr>
        <p:spPr>
          <a:xfrm>
            <a:off x="3486150" y="4989513"/>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其他数字产品服务业</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35855" name="文本框 7"/>
          <p:cNvSpPr txBox="true"/>
          <p:nvPr/>
        </p:nvSpPr>
        <p:spPr>
          <a:xfrm>
            <a:off x="2082800" y="2822575"/>
            <a:ext cx="1146175" cy="646113"/>
          </a:xfrm>
          <a:prstGeom prst="rect">
            <a:avLst/>
          </a:prstGeom>
          <a:noFill/>
          <a:ln w="9525">
            <a:noFill/>
          </a:ln>
        </p:spPr>
        <p:txBody>
          <a:bodyPr wrap="square" anchor="t" anchorCtr="false">
            <a:spAutoFit/>
          </a:bodyPr>
          <a:p>
            <a:pPr algn="ctr"/>
            <a:r>
              <a:rPr lang="en-US" altLang="zh-CN" sz="1800" dirty="0">
                <a:latin typeface="微软雅黑" pitchFamily="34" charset="-122"/>
                <a:ea typeface="微软雅黑" pitchFamily="34" charset="-122"/>
                <a:sym typeface="微软雅黑" pitchFamily="34" charset="-122"/>
              </a:rPr>
              <a:t>5</a:t>
            </a:r>
            <a:r>
              <a:rPr lang="zh-CN" altLang="en-US" sz="1800" dirty="0">
                <a:latin typeface="微软雅黑" pitchFamily="34" charset="-122"/>
                <a:ea typeface="微软雅黑" pitchFamily="34" charset="-122"/>
                <a:sym typeface="微软雅黑" pitchFamily="34" charset="-122"/>
              </a:rPr>
              <a:t>个中类</a:t>
            </a:r>
            <a:endParaRPr lang="zh-CN" altLang="en-US" sz="1800" dirty="0">
              <a:latin typeface="微软雅黑" pitchFamily="34" charset="-122"/>
              <a:ea typeface="微软雅黑" pitchFamily="34" charset="-122"/>
              <a:sym typeface="微软雅黑" pitchFamily="34" charset="-122"/>
            </a:endParaRPr>
          </a:p>
          <a:p>
            <a:pPr algn="ctr"/>
            <a:r>
              <a:rPr lang="en-US" altLang="zh-CN" sz="1800" dirty="0">
                <a:latin typeface="微软雅黑" pitchFamily="34" charset="-122"/>
                <a:ea typeface="微软雅黑" pitchFamily="34" charset="-122"/>
                <a:sym typeface="微软雅黑" pitchFamily="34" charset="-122"/>
              </a:rPr>
              <a:t>11</a:t>
            </a:r>
            <a:r>
              <a:rPr lang="zh-CN" altLang="en-US" sz="1800" dirty="0">
                <a:latin typeface="微软雅黑" pitchFamily="34" charset="-122"/>
                <a:ea typeface="微软雅黑" pitchFamily="34" charset="-122"/>
                <a:sym typeface="微软雅黑" pitchFamily="34" charset="-122"/>
              </a:rPr>
              <a:t>个小类</a:t>
            </a:r>
            <a:endParaRPr lang="zh-CN" altLang="en-US" sz="1800" dirty="0">
              <a:latin typeface="微软雅黑" pitchFamily="34" charset="-122"/>
              <a:ea typeface="微软雅黑" pitchFamily="34" charset="-122"/>
              <a:sym typeface="微软雅黑" pitchFamily="34" charset="-122"/>
            </a:endParaRPr>
          </a:p>
        </p:txBody>
      </p:sp>
      <p:sp>
        <p:nvSpPr>
          <p:cNvPr id="11" name="燕尾形 10"/>
          <p:cNvSpPr/>
          <p:nvPr/>
        </p:nvSpPr>
        <p:spPr>
          <a:xfrm>
            <a:off x="7007225" y="3943350"/>
            <a:ext cx="187325" cy="392113"/>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5857" name="文本框 99"/>
          <p:cNvSpPr/>
          <p:nvPr/>
        </p:nvSpPr>
        <p:spPr>
          <a:xfrm>
            <a:off x="7369175" y="2809875"/>
            <a:ext cx="4368800"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2000">
                <a:latin typeface="Calibri" pitchFamily="34" charset="0"/>
                <a:ea typeface="微软雅黑" pitchFamily="34" charset="-122"/>
              </a:rPr>
              <a:t>批发业</a:t>
            </a:r>
            <a:endParaRPr lang="zh-CN" altLang="zh-CN" sz="2000">
              <a:latin typeface="Calibri" pitchFamily="34" charset="0"/>
              <a:ea typeface="微软雅黑" pitchFamily="34" charset="-122"/>
            </a:endParaRPr>
          </a:p>
        </p:txBody>
      </p:sp>
      <p:sp>
        <p:nvSpPr>
          <p:cNvPr id="35858" name="文本框 7"/>
          <p:cNvSpPr txBox="true"/>
          <p:nvPr/>
        </p:nvSpPr>
        <p:spPr>
          <a:xfrm>
            <a:off x="7519988" y="2276475"/>
            <a:ext cx="4100512" cy="368300"/>
          </a:xfrm>
          <a:prstGeom prst="rect">
            <a:avLst/>
          </a:prstGeom>
          <a:noFill/>
          <a:ln w="9525">
            <a:noFill/>
          </a:ln>
        </p:spPr>
        <p:txBody>
          <a:bodyPr wrap="square" anchor="t" anchorCtr="false">
            <a:spAutoFit/>
          </a:bodyPr>
          <a:p>
            <a:pPr algn="ctr"/>
            <a:r>
              <a:rPr lang="zh-CN" altLang="en-US" sz="1800" dirty="0">
                <a:latin typeface="微软雅黑" pitchFamily="34" charset="-122"/>
                <a:ea typeface="微软雅黑" pitchFamily="34" charset="-122"/>
                <a:sym typeface="微软雅黑" pitchFamily="34" charset="-122"/>
              </a:rPr>
              <a:t>对应于《国民经济行业分类》中</a:t>
            </a:r>
            <a:endParaRPr lang="zh-CN" altLang="en-US" sz="1800" dirty="0">
              <a:latin typeface="微软雅黑" pitchFamily="34" charset="-122"/>
              <a:ea typeface="微软雅黑" pitchFamily="34" charset="-122"/>
              <a:sym typeface="微软雅黑" pitchFamily="34" charset="-122"/>
            </a:endParaRPr>
          </a:p>
        </p:txBody>
      </p:sp>
      <p:sp>
        <p:nvSpPr>
          <p:cNvPr id="35859" name="文本框 99"/>
          <p:cNvSpPr/>
          <p:nvPr/>
        </p:nvSpPr>
        <p:spPr>
          <a:xfrm>
            <a:off x="7369175" y="3935413"/>
            <a:ext cx="4368800" cy="407987"/>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800">
                <a:latin typeface="Calibri" pitchFamily="34" charset="0"/>
                <a:ea typeface="微软雅黑" pitchFamily="34" charset="-122"/>
              </a:rPr>
              <a:t>机械设备、五金产品及电子产品批发</a:t>
            </a:r>
            <a:endParaRPr lang="zh-CN" altLang="zh-CN" sz="1800">
              <a:latin typeface="Calibri" pitchFamily="34" charset="0"/>
              <a:ea typeface="微软雅黑" pitchFamily="34" charset="-122"/>
            </a:endParaRPr>
          </a:p>
        </p:txBody>
      </p:sp>
      <p:sp>
        <p:nvSpPr>
          <p:cNvPr id="35860" name="文本框 99"/>
          <p:cNvSpPr/>
          <p:nvPr/>
        </p:nvSpPr>
        <p:spPr>
          <a:xfrm>
            <a:off x="7369175" y="4937125"/>
            <a:ext cx="4368800" cy="3730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600">
                <a:latin typeface="Calibri" pitchFamily="34" charset="0"/>
                <a:ea typeface="微软雅黑" pitchFamily="34" charset="-122"/>
              </a:rPr>
              <a:t>通讯设备批发</a:t>
            </a:r>
            <a:endParaRPr lang="zh-CN" altLang="zh-CN" sz="1600">
              <a:latin typeface="Calibri" pitchFamily="34" charset="0"/>
              <a:ea typeface="微软雅黑" pitchFamily="34" charset="-122"/>
            </a:endParaRPr>
          </a:p>
        </p:txBody>
      </p:sp>
      <p:sp>
        <p:nvSpPr>
          <p:cNvPr id="35861" name="文本框 11"/>
          <p:cNvSpPr txBox="true"/>
          <p:nvPr/>
        </p:nvSpPr>
        <p:spPr>
          <a:xfrm>
            <a:off x="8504238" y="3386138"/>
            <a:ext cx="2132012" cy="398462"/>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2000" dirty="0">
                <a:solidFill>
                  <a:srgbClr val="336699"/>
                </a:solidFill>
                <a:latin typeface="微软雅黑" pitchFamily="34" charset="-122"/>
                <a:ea typeface="微软雅黑" pitchFamily="34" charset="-122"/>
                <a:sym typeface="微软雅黑" pitchFamily="34" charset="-122"/>
              </a:rPr>
              <a:t>等</a:t>
            </a:r>
            <a:r>
              <a:rPr lang="en-US" altLang="zh-CN" sz="2000" dirty="0">
                <a:solidFill>
                  <a:srgbClr val="336699"/>
                </a:solidFill>
                <a:latin typeface="微软雅黑" pitchFamily="34" charset="-122"/>
                <a:ea typeface="微软雅黑" pitchFamily="34" charset="-122"/>
                <a:sym typeface="微软雅黑" pitchFamily="34" charset="-122"/>
              </a:rPr>
              <a:t>4</a:t>
            </a:r>
            <a:r>
              <a:rPr lang="zh-CN" altLang="en-US" sz="2000" dirty="0">
                <a:solidFill>
                  <a:srgbClr val="336699"/>
                </a:solidFill>
                <a:latin typeface="微软雅黑" pitchFamily="34" charset="-122"/>
                <a:ea typeface="微软雅黑" pitchFamily="34" charset="-122"/>
                <a:sym typeface="微软雅黑" pitchFamily="34" charset="-122"/>
              </a:rPr>
              <a:t>个大类下</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35862" name="文本框 11"/>
          <p:cNvSpPr txBox="true"/>
          <p:nvPr/>
        </p:nvSpPr>
        <p:spPr>
          <a:xfrm>
            <a:off x="8513763" y="4467225"/>
            <a:ext cx="2132012"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等6个中类</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35863" name="文本框 11"/>
          <p:cNvSpPr txBox="true"/>
          <p:nvPr/>
        </p:nvSpPr>
        <p:spPr>
          <a:xfrm>
            <a:off x="8513763" y="5392738"/>
            <a:ext cx="2132012"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等1</a:t>
            </a:r>
            <a:r>
              <a:rPr lang="en-US" altLang="zh-CN" sz="1800" dirty="0">
                <a:solidFill>
                  <a:srgbClr val="336699"/>
                </a:solidFill>
                <a:latin typeface="微软雅黑" pitchFamily="34" charset="-122"/>
                <a:ea typeface="微软雅黑" pitchFamily="34" charset="-122"/>
                <a:sym typeface="微软雅黑" pitchFamily="34" charset="-122"/>
              </a:rPr>
              <a:t>0</a:t>
            </a:r>
            <a:r>
              <a:rPr lang="zh-CN" altLang="en-US" sz="1800" dirty="0">
                <a:solidFill>
                  <a:srgbClr val="336699"/>
                </a:solidFill>
                <a:latin typeface="微软雅黑" pitchFamily="34" charset="-122"/>
                <a:ea typeface="微软雅黑" pitchFamily="34" charset="-122"/>
                <a:sym typeface="微软雅黑" pitchFamily="34" charset="-122"/>
              </a:rPr>
              <a:t>个小类</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35864" name="文本框 11"/>
          <p:cNvSpPr txBox="true"/>
          <p:nvPr/>
        </p:nvSpPr>
        <p:spPr>
          <a:xfrm>
            <a:off x="8513763" y="5727700"/>
            <a:ext cx="2132012"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全部内容</a:t>
            </a:r>
            <a:endParaRPr lang="zh-CN" altLang="en-US" sz="1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6866" name="文本框 16"/>
          <p:cNvSpPr txBox="true"/>
          <p:nvPr/>
        </p:nvSpPr>
        <p:spPr>
          <a:xfrm>
            <a:off x="881063"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数字经济及其核心产业统计分类</a:t>
            </a:r>
            <a:endParaRPr lang="zh-CN" altLang="en-US" sz="2400" b="1" dirty="0">
              <a:solidFill>
                <a:schemeClr val="bg1"/>
              </a:solidFill>
              <a:latin typeface="Arial" panose="02080604020202020204" pitchFamily="34" charset="0"/>
              <a:ea typeface="微软雅黑"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a:solidFill>
                  <a:schemeClr val="tx1"/>
                </a:solidFill>
                <a:latin typeface="Arial" panose="02080604020202020204" pitchFamily="34" charset="0"/>
                <a:ea typeface="微软雅黑" pitchFamily="34" charset="-122"/>
              </a:rPr>
              <a:t>主要内容：</a:t>
            </a:r>
            <a:endParaRPr lang="zh-CN" altLang="en-US" sz="2000" strike="noStrike" noProof="1" dirty="0">
              <a:solidFill>
                <a:schemeClr val="tx1"/>
              </a:solidFill>
              <a:latin typeface="Arial" panose="02080604020202020204" pitchFamily="34" charset="0"/>
              <a:ea typeface="微软雅黑" pitchFamily="34" charset="-122"/>
            </a:endParaRPr>
          </a:p>
        </p:txBody>
      </p:sp>
      <p:cxnSp>
        <p:nvCxnSpPr>
          <p:cNvPr id="3" name="直接连接符 2"/>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6873" name="文本框 12"/>
          <p:cNvSpPr txBox="true"/>
          <p:nvPr/>
        </p:nvSpPr>
        <p:spPr>
          <a:xfrm>
            <a:off x="461963" y="2243138"/>
            <a:ext cx="2892425" cy="4603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itchFamily="34" charset="-122"/>
                <a:ea typeface="微软雅黑" pitchFamily="34" charset="-122"/>
                <a:sym typeface="微软雅黑" pitchFamily="34" charset="-122"/>
              </a:rPr>
              <a:t>数字技术应用业</a:t>
            </a:r>
            <a:endParaRPr lang="zh-CN" altLang="en-US" sz="2400" dirty="0">
              <a:solidFill>
                <a:srgbClr val="336699"/>
              </a:solidFill>
              <a:latin typeface="微软雅黑" pitchFamily="34" charset="-122"/>
              <a:ea typeface="微软雅黑" pitchFamily="34" charset="-122"/>
              <a:sym typeface="微软雅黑" pitchFamily="34" charset="-122"/>
            </a:endParaRPr>
          </a:p>
        </p:txBody>
      </p:sp>
      <p:sp>
        <p:nvSpPr>
          <p:cNvPr id="4" name="圆角矩形 3"/>
          <p:cNvSpPr/>
          <p:nvPr/>
        </p:nvSpPr>
        <p:spPr>
          <a:xfrm>
            <a:off x="3486150" y="2884488"/>
            <a:ext cx="3849688"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软件开发</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5" name="圆角矩形 4"/>
          <p:cNvSpPr/>
          <p:nvPr/>
        </p:nvSpPr>
        <p:spPr>
          <a:xfrm>
            <a:off x="3486150" y="3405188"/>
            <a:ext cx="3851275"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电信、广播电视和卫星传输服务</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6" name="圆角矩形 5"/>
          <p:cNvSpPr/>
          <p:nvPr/>
        </p:nvSpPr>
        <p:spPr>
          <a:xfrm>
            <a:off x="3486150" y="3924300"/>
            <a:ext cx="3849688"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互联网相关服务</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9" name="圆角矩形 8"/>
          <p:cNvSpPr/>
          <p:nvPr/>
        </p:nvSpPr>
        <p:spPr>
          <a:xfrm>
            <a:off x="3486150" y="4452938"/>
            <a:ext cx="3849688"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信息技术服务</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10" name="圆角矩形 9"/>
          <p:cNvSpPr/>
          <p:nvPr/>
        </p:nvSpPr>
        <p:spPr>
          <a:xfrm>
            <a:off x="3486150" y="4989513"/>
            <a:ext cx="3849688"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其他数字技术应用业</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36879" name="文本框 7"/>
          <p:cNvSpPr txBox="true"/>
          <p:nvPr/>
        </p:nvSpPr>
        <p:spPr>
          <a:xfrm>
            <a:off x="2082800" y="2822575"/>
            <a:ext cx="1146175" cy="646113"/>
          </a:xfrm>
          <a:prstGeom prst="rect">
            <a:avLst/>
          </a:prstGeom>
          <a:noFill/>
          <a:ln w="9525">
            <a:noFill/>
          </a:ln>
        </p:spPr>
        <p:txBody>
          <a:bodyPr wrap="square" anchor="t" anchorCtr="false">
            <a:spAutoFit/>
          </a:bodyPr>
          <a:p>
            <a:pPr algn="ctr"/>
            <a:r>
              <a:rPr lang="en-US" altLang="zh-CN" sz="1800" dirty="0">
                <a:latin typeface="微软雅黑" pitchFamily="34" charset="-122"/>
                <a:ea typeface="微软雅黑" pitchFamily="34" charset="-122"/>
                <a:sym typeface="微软雅黑" pitchFamily="34" charset="-122"/>
              </a:rPr>
              <a:t>5</a:t>
            </a:r>
            <a:r>
              <a:rPr lang="zh-CN" altLang="en-US" sz="1800" dirty="0">
                <a:latin typeface="微软雅黑" pitchFamily="34" charset="-122"/>
                <a:ea typeface="微软雅黑" pitchFamily="34" charset="-122"/>
                <a:sym typeface="微软雅黑" pitchFamily="34" charset="-122"/>
              </a:rPr>
              <a:t>个中类</a:t>
            </a:r>
            <a:endParaRPr lang="zh-CN" altLang="en-US" sz="1800" dirty="0">
              <a:latin typeface="微软雅黑" pitchFamily="34" charset="-122"/>
              <a:ea typeface="微软雅黑" pitchFamily="34" charset="-122"/>
              <a:sym typeface="微软雅黑" pitchFamily="34" charset="-122"/>
            </a:endParaRPr>
          </a:p>
          <a:p>
            <a:pPr algn="ctr"/>
            <a:r>
              <a:rPr lang="en-US" altLang="zh-CN" sz="1800" dirty="0">
                <a:latin typeface="微软雅黑" pitchFamily="34" charset="-122"/>
                <a:ea typeface="微软雅黑" pitchFamily="34" charset="-122"/>
                <a:sym typeface="微软雅黑" pitchFamily="34" charset="-122"/>
              </a:rPr>
              <a:t>25</a:t>
            </a:r>
            <a:r>
              <a:rPr lang="zh-CN" altLang="en-US" sz="1800" dirty="0">
                <a:latin typeface="微软雅黑" pitchFamily="34" charset="-122"/>
                <a:ea typeface="微软雅黑" pitchFamily="34" charset="-122"/>
                <a:sym typeface="微软雅黑" pitchFamily="34" charset="-122"/>
              </a:rPr>
              <a:t>个小类</a:t>
            </a:r>
            <a:endParaRPr lang="zh-CN" altLang="en-US" sz="1800" dirty="0">
              <a:latin typeface="微软雅黑" pitchFamily="34" charset="-122"/>
              <a:ea typeface="微软雅黑" pitchFamily="34" charset="-122"/>
              <a:sym typeface="微软雅黑" pitchFamily="34" charset="-122"/>
            </a:endParaRPr>
          </a:p>
        </p:txBody>
      </p:sp>
      <p:sp>
        <p:nvSpPr>
          <p:cNvPr id="11" name="燕尾形 10"/>
          <p:cNvSpPr/>
          <p:nvPr/>
        </p:nvSpPr>
        <p:spPr>
          <a:xfrm>
            <a:off x="7561263" y="3927475"/>
            <a:ext cx="188913" cy="400050"/>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6881" name="文本框 99"/>
          <p:cNvSpPr/>
          <p:nvPr/>
        </p:nvSpPr>
        <p:spPr>
          <a:xfrm>
            <a:off x="7947025" y="2562225"/>
            <a:ext cx="3816350" cy="44291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2000">
                <a:latin typeface="Calibri" pitchFamily="34" charset="0"/>
                <a:ea typeface="微软雅黑" pitchFamily="34" charset="-122"/>
              </a:rPr>
              <a:t>电信、广播电视和卫星传输服务</a:t>
            </a:r>
            <a:endParaRPr lang="zh-CN" altLang="zh-CN" sz="2000">
              <a:latin typeface="Calibri" pitchFamily="34" charset="0"/>
              <a:ea typeface="微软雅黑" pitchFamily="34" charset="-122"/>
            </a:endParaRPr>
          </a:p>
        </p:txBody>
      </p:sp>
      <p:sp>
        <p:nvSpPr>
          <p:cNvPr id="36882" name="文本框 7"/>
          <p:cNvSpPr txBox="true"/>
          <p:nvPr/>
        </p:nvSpPr>
        <p:spPr>
          <a:xfrm>
            <a:off x="7964488" y="2066925"/>
            <a:ext cx="3670300" cy="368300"/>
          </a:xfrm>
          <a:prstGeom prst="rect">
            <a:avLst/>
          </a:prstGeom>
          <a:noFill/>
          <a:ln w="9525">
            <a:noFill/>
          </a:ln>
        </p:spPr>
        <p:txBody>
          <a:bodyPr wrap="square" anchor="t" anchorCtr="false">
            <a:spAutoFit/>
          </a:bodyPr>
          <a:p>
            <a:pPr algn="ctr"/>
            <a:r>
              <a:rPr lang="zh-CN" altLang="en-US" sz="1800" dirty="0">
                <a:latin typeface="微软雅黑" pitchFamily="34" charset="-122"/>
                <a:ea typeface="微软雅黑" pitchFamily="34" charset="-122"/>
                <a:sym typeface="微软雅黑" pitchFamily="34" charset="-122"/>
              </a:rPr>
              <a:t>对应于《国民经济行业分类》中</a:t>
            </a:r>
            <a:endParaRPr lang="zh-CN" altLang="en-US" sz="1800" dirty="0">
              <a:latin typeface="微软雅黑" pitchFamily="34" charset="-122"/>
              <a:ea typeface="微软雅黑" pitchFamily="34" charset="-122"/>
              <a:sym typeface="微软雅黑" pitchFamily="34" charset="-122"/>
            </a:endParaRPr>
          </a:p>
        </p:txBody>
      </p:sp>
      <p:sp>
        <p:nvSpPr>
          <p:cNvPr id="36883" name="文本框 99"/>
          <p:cNvSpPr/>
          <p:nvPr/>
        </p:nvSpPr>
        <p:spPr>
          <a:xfrm>
            <a:off x="7947025" y="4695825"/>
            <a:ext cx="3816350" cy="4111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800">
                <a:latin typeface="Calibri" pitchFamily="34" charset="0"/>
                <a:ea typeface="微软雅黑" pitchFamily="34" charset="-122"/>
              </a:rPr>
              <a:t>互联网信息服务</a:t>
            </a:r>
            <a:endParaRPr lang="zh-CN" altLang="zh-CN" sz="1800">
              <a:latin typeface="Calibri" pitchFamily="34" charset="0"/>
              <a:ea typeface="微软雅黑" pitchFamily="34" charset="-122"/>
            </a:endParaRPr>
          </a:p>
        </p:txBody>
      </p:sp>
      <p:sp>
        <p:nvSpPr>
          <p:cNvPr id="36884" name="文本框 99"/>
          <p:cNvSpPr/>
          <p:nvPr/>
        </p:nvSpPr>
        <p:spPr>
          <a:xfrm>
            <a:off x="7964488" y="5438775"/>
            <a:ext cx="3798887" cy="3730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600">
                <a:latin typeface="Calibri" pitchFamily="34" charset="0"/>
                <a:ea typeface="微软雅黑" pitchFamily="34" charset="-122"/>
              </a:rPr>
              <a:t>互联网搜索服务</a:t>
            </a:r>
            <a:endParaRPr lang="zh-CN" altLang="zh-CN" sz="1600">
              <a:latin typeface="Calibri" pitchFamily="34" charset="0"/>
              <a:ea typeface="微软雅黑" pitchFamily="34" charset="-122"/>
            </a:endParaRPr>
          </a:p>
        </p:txBody>
      </p:sp>
      <p:sp>
        <p:nvSpPr>
          <p:cNvPr id="36885" name="文本框 11"/>
          <p:cNvSpPr txBox="true"/>
          <p:nvPr/>
        </p:nvSpPr>
        <p:spPr>
          <a:xfrm>
            <a:off x="8789988" y="5105400"/>
            <a:ext cx="2130425"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等</a:t>
            </a:r>
            <a:r>
              <a:rPr lang="en-US" altLang="zh-CN" sz="1800" dirty="0">
                <a:solidFill>
                  <a:srgbClr val="336699"/>
                </a:solidFill>
                <a:latin typeface="微软雅黑" pitchFamily="34" charset="-122"/>
                <a:ea typeface="微软雅黑" pitchFamily="34" charset="-122"/>
                <a:sym typeface="微软雅黑" pitchFamily="34" charset="-122"/>
              </a:rPr>
              <a:t>8</a:t>
            </a:r>
            <a:r>
              <a:rPr lang="zh-CN" altLang="en-US" sz="1800" dirty="0">
                <a:solidFill>
                  <a:srgbClr val="336699"/>
                </a:solidFill>
                <a:latin typeface="微软雅黑" pitchFamily="34" charset="-122"/>
                <a:ea typeface="微软雅黑" pitchFamily="34" charset="-122"/>
                <a:sym typeface="微软雅黑" pitchFamily="34" charset="-122"/>
              </a:rPr>
              <a:t>个中类</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36886" name="文本框 11"/>
          <p:cNvSpPr txBox="true"/>
          <p:nvPr/>
        </p:nvSpPr>
        <p:spPr>
          <a:xfrm>
            <a:off x="8789988" y="5811838"/>
            <a:ext cx="2130425"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等1</a:t>
            </a:r>
            <a:r>
              <a:rPr lang="en-US" altLang="zh-CN" sz="1800" dirty="0">
                <a:solidFill>
                  <a:srgbClr val="336699"/>
                </a:solidFill>
                <a:latin typeface="微软雅黑" pitchFamily="34" charset="-122"/>
                <a:ea typeface="微软雅黑" pitchFamily="34" charset="-122"/>
                <a:sym typeface="微软雅黑" pitchFamily="34" charset="-122"/>
              </a:rPr>
              <a:t>1</a:t>
            </a:r>
            <a:r>
              <a:rPr lang="zh-CN" altLang="en-US" sz="1800" dirty="0">
                <a:solidFill>
                  <a:srgbClr val="336699"/>
                </a:solidFill>
                <a:latin typeface="微软雅黑" pitchFamily="34" charset="-122"/>
                <a:ea typeface="微软雅黑" pitchFamily="34" charset="-122"/>
                <a:sym typeface="微软雅黑" pitchFamily="34" charset="-122"/>
              </a:rPr>
              <a:t>个小类</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36887" name="文本框 11"/>
          <p:cNvSpPr txBox="true"/>
          <p:nvPr/>
        </p:nvSpPr>
        <p:spPr>
          <a:xfrm>
            <a:off x="8789988" y="6146800"/>
            <a:ext cx="2130425"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全部或部分内容</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36888" name="文本框 99"/>
          <p:cNvSpPr/>
          <p:nvPr/>
        </p:nvSpPr>
        <p:spPr>
          <a:xfrm>
            <a:off x="7948613" y="3067050"/>
            <a:ext cx="3816350"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2000">
                <a:latin typeface="Calibri" pitchFamily="34" charset="0"/>
                <a:ea typeface="微软雅黑" pitchFamily="34" charset="-122"/>
              </a:rPr>
              <a:t>软件和信息技术服务业</a:t>
            </a:r>
            <a:endParaRPr lang="zh-CN" altLang="zh-CN" sz="2000">
              <a:latin typeface="Calibri" pitchFamily="34" charset="0"/>
              <a:ea typeface="微软雅黑" pitchFamily="34" charset="-122"/>
            </a:endParaRPr>
          </a:p>
        </p:txBody>
      </p:sp>
      <p:sp>
        <p:nvSpPr>
          <p:cNvPr id="36889" name="文本框 11"/>
          <p:cNvSpPr txBox="true"/>
          <p:nvPr/>
        </p:nvSpPr>
        <p:spPr>
          <a:xfrm>
            <a:off x="8529638" y="3508375"/>
            <a:ext cx="2540000" cy="398463"/>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en-US" sz="2000" dirty="0">
                <a:solidFill>
                  <a:srgbClr val="336699"/>
                </a:solidFill>
                <a:latin typeface="微软雅黑" pitchFamily="34" charset="-122"/>
                <a:ea typeface="微软雅黑" pitchFamily="34" charset="-122"/>
                <a:sym typeface="微软雅黑" pitchFamily="34" charset="-122"/>
              </a:rPr>
              <a:t>两个大类的全部内容</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36890" name="文本框 99"/>
          <p:cNvSpPr/>
          <p:nvPr/>
        </p:nvSpPr>
        <p:spPr>
          <a:xfrm>
            <a:off x="7947025" y="3906838"/>
            <a:ext cx="3816350" cy="442912"/>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2000">
                <a:latin typeface="Calibri" pitchFamily="34" charset="0"/>
                <a:ea typeface="微软雅黑" pitchFamily="34" charset="-122"/>
              </a:rPr>
              <a:t>软件和信息技术服务业</a:t>
            </a:r>
            <a:endParaRPr lang="zh-CN" altLang="zh-CN" sz="2000">
              <a:latin typeface="Calibri" pitchFamily="34" charset="0"/>
              <a:ea typeface="微软雅黑" pitchFamily="34" charset="-122"/>
            </a:endParaRPr>
          </a:p>
        </p:txBody>
      </p:sp>
      <p:sp>
        <p:nvSpPr>
          <p:cNvPr id="36891" name="文本框 11"/>
          <p:cNvSpPr txBox="true"/>
          <p:nvPr/>
        </p:nvSpPr>
        <p:spPr>
          <a:xfrm>
            <a:off x="8734425" y="4349750"/>
            <a:ext cx="2130425" cy="398463"/>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2000" dirty="0">
                <a:solidFill>
                  <a:srgbClr val="336699"/>
                </a:solidFill>
                <a:latin typeface="微软雅黑" pitchFamily="34" charset="-122"/>
                <a:ea typeface="微软雅黑" pitchFamily="34" charset="-122"/>
                <a:sym typeface="微软雅黑" pitchFamily="34" charset="-122"/>
              </a:rPr>
              <a:t>等</a:t>
            </a:r>
            <a:r>
              <a:rPr lang="en-US" altLang="zh-CN" sz="2000" dirty="0">
                <a:solidFill>
                  <a:srgbClr val="336699"/>
                </a:solidFill>
                <a:latin typeface="微软雅黑" pitchFamily="34" charset="-122"/>
                <a:ea typeface="微软雅黑" pitchFamily="34" charset="-122"/>
                <a:sym typeface="微软雅黑" pitchFamily="34" charset="-122"/>
              </a:rPr>
              <a:t>3</a:t>
            </a:r>
            <a:r>
              <a:rPr lang="zh-CN" altLang="en-US" sz="2000" dirty="0">
                <a:solidFill>
                  <a:srgbClr val="336699"/>
                </a:solidFill>
                <a:latin typeface="微软雅黑" pitchFamily="34" charset="-122"/>
                <a:ea typeface="微软雅黑" pitchFamily="34" charset="-122"/>
                <a:sym typeface="微软雅黑" pitchFamily="34" charset="-122"/>
              </a:rPr>
              <a:t>个大类下</a:t>
            </a:r>
            <a:endParaRPr lang="zh-CN" altLang="en-US" sz="20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7890" name="文本框 16"/>
          <p:cNvSpPr txBox="true"/>
          <p:nvPr/>
        </p:nvSpPr>
        <p:spPr>
          <a:xfrm>
            <a:off x="881063"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数字经济及其核心产业统计分类</a:t>
            </a:r>
            <a:endParaRPr lang="zh-CN" altLang="en-US" sz="2400" b="1" dirty="0">
              <a:solidFill>
                <a:schemeClr val="bg1"/>
              </a:solidFill>
              <a:latin typeface="Arial" panose="02080604020202020204" pitchFamily="34" charset="0"/>
              <a:ea typeface="微软雅黑"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a:solidFill>
                  <a:schemeClr val="tx1"/>
                </a:solidFill>
                <a:latin typeface="Arial" panose="02080604020202020204" pitchFamily="34" charset="0"/>
                <a:ea typeface="微软雅黑" pitchFamily="34" charset="-122"/>
              </a:rPr>
              <a:t>主要内容：</a:t>
            </a:r>
            <a:endParaRPr lang="zh-CN" altLang="en-US" sz="2000" strike="noStrike" noProof="1" dirty="0">
              <a:solidFill>
                <a:schemeClr val="tx1"/>
              </a:solidFill>
              <a:latin typeface="Arial" panose="02080604020202020204" pitchFamily="34" charset="0"/>
              <a:ea typeface="微软雅黑" pitchFamily="34" charset="-122"/>
            </a:endParaRPr>
          </a:p>
        </p:txBody>
      </p:sp>
      <p:cxnSp>
        <p:nvCxnSpPr>
          <p:cNvPr id="3" name="直接连接符 2"/>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7897" name="文本框 12"/>
          <p:cNvSpPr txBox="true"/>
          <p:nvPr/>
        </p:nvSpPr>
        <p:spPr>
          <a:xfrm>
            <a:off x="461963" y="2243138"/>
            <a:ext cx="2892425" cy="4603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itchFamily="34" charset="-122"/>
                <a:ea typeface="微软雅黑" pitchFamily="34" charset="-122"/>
                <a:sym typeface="微软雅黑" pitchFamily="34" charset="-122"/>
              </a:rPr>
              <a:t>数字要素驱动业</a:t>
            </a:r>
            <a:endParaRPr lang="zh-CN" altLang="en-US" sz="2400" dirty="0">
              <a:solidFill>
                <a:srgbClr val="336699"/>
              </a:solidFill>
              <a:latin typeface="微软雅黑" pitchFamily="34" charset="-122"/>
              <a:ea typeface="微软雅黑" pitchFamily="34" charset="-122"/>
              <a:sym typeface="微软雅黑" pitchFamily="34" charset="-122"/>
            </a:endParaRPr>
          </a:p>
        </p:txBody>
      </p:sp>
      <p:sp>
        <p:nvSpPr>
          <p:cNvPr id="4" name="圆角矩形 3"/>
          <p:cNvSpPr/>
          <p:nvPr/>
        </p:nvSpPr>
        <p:spPr>
          <a:xfrm>
            <a:off x="3495675" y="237807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互联网平台</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5" name="圆角矩形 4"/>
          <p:cNvSpPr/>
          <p:nvPr/>
        </p:nvSpPr>
        <p:spPr>
          <a:xfrm>
            <a:off x="3495675" y="289718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互联网批发零售</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6" name="圆角矩形 5"/>
          <p:cNvSpPr/>
          <p:nvPr/>
        </p:nvSpPr>
        <p:spPr>
          <a:xfrm>
            <a:off x="3495675" y="341788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互联网金融</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9" name="圆角矩形 8"/>
          <p:cNvSpPr/>
          <p:nvPr/>
        </p:nvSpPr>
        <p:spPr>
          <a:xfrm>
            <a:off x="3495675" y="39465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数字内容与媒体</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10" name="圆角矩形 9"/>
          <p:cNvSpPr/>
          <p:nvPr/>
        </p:nvSpPr>
        <p:spPr>
          <a:xfrm>
            <a:off x="3495675" y="4483100"/>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信息基础设施建设</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11" name="圆角矩形 10"/>
          <p:cNvSpPr/>
          <p:nvPr/>
        </p:nvSpPr>
        <p:spPr>
          <a:xfrm>
            <a:off x="3495675" y="50117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数据资源与产权交易</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37904" name="文本框 7"/>
          <p:cNvSpPr txBox="true"/>
          <p:nvPr/>
        </p:nvSpPr>
        <p:spPr>
          <a:xfrm>
            <a:off x="2082800" y="2822575"/>
            <a:ext cx="1146175" cy="646113"/>
          </a:xfrm>
          <a:prstGeom prst="rect">
            <a:avLst/>
          </a:prstGeom>
          <a:noFill/>
          <a:ln w="9525">
            <a:noFill/>
          </a:ln>
        </p:spPr>
        <p:txBody>
          <a:bodyPr wrap="square" anchor="t" anchorCtr="false">
            <a:spAutoFit/>
          </a:bodyPr>
          <a:p>
            <a:pPr algn="ctr"/>
            <a:r>
              <a:rPr lang="en-US" altLang="zh-CN" sz="1800" dirty="0">
                <a:latin typeface="微软雅黑" pitchFamily="34" charset="-122"/>
                <a:ea typeface="微软雅黑" pitchFamily="34" charset="-122"/>
                <a:sym typeface="微软雅黑" pitchFamily="34" charset="-122"/>
              </a:rPr>
              <a:t>7</a:t>
            </a:r>
            <a:r>
              <a:rPr lang="zh-CN" altLang="en-US" sz="1800" dirty="0">
                <a:latin typeface="微软雅黑" pitchFamily="34" charset="-122"/>
                <a:ea typeface="微软雅黑" pitchFamily="34" charset="-122"/>
                <a:sym typeface="微软雅黑" pitchFamily="34" charset="-122"/>
              </a:rPr>
              <a:t>个中类</a:t>
            </a:r>
            <a:endParaRPr lang="zh-CN" altLang="en-US" sz="1800" dirty="0">
              <a:latin typeface="微软雅黑" pitchFamily="34" charset="-122"/>
              <a:ea typeface="微软雅黑" pitchFamily="34" charset="-122"/>
              <a:sym typeface="微软雅黑" pitchFamily="34" charset="-122"/>
            </a:endParaRPr>
          </a:p>
          <a:p>
            <a:pPr algn="ctr"/>
            <a:r>
              <a:rPr lang="en-US" altLang="zh-CN" sz="1800" dirty="0">
                <a:latin typeface="微软雅黑" pitchFamily="34" charset="-122"/>
                <a:ea typeface="微软雅黑" pitchFamily="34" charset="-122"/>
                <a:sym typeface="微软雅黑" pitchFamily="34" charset="-122"/>
              </a:rPr>
              <a:t>27</a:t>
            </a:r>
            <a:r>
              <a:rPr lang="zh-CN" altLang="en-US" sz="1800" dirty="0">
                <a:latin typeface="微软雅黑" pitchFamily="34" charset="-122"/>
                <a:ea typeface="微软雅黑" pitchFamily="34" charset="-122"/>
                <a:sym typeface="微软雅黑" pitchFamily="34" charset="-122"/>
              </a:rPr>
              <a:t>个小类</a:t>
            </a:r>
            <a:endParaRPr lang="zh-CN" altLang="en-US" sz="1800" dirty="0">
              <a:latin typeface="微软雅黑" pitchFamily="34" charset="-122"/>
              <a:ea typeface="微软雅黑" pitchFamily="34" charset="-122"/>
              <a:sym typeface="微软雅黑" pitchFamily="34" charset="-122"/>
            </a:endParaRPr>
          </a:p>
        </p:txBody>
      </p:sp>
      <p:sp>
        <p:nvSpPr>
          <p:cNvPr id="12" name="燕尾形 11"/>
          <p:cNvSpPr/>
          <p:nvPr/>
        </p:nvSpPr>
        <p:spPr>
          <a:xfrm>
            <a:off x="7016750" y="3943350"/>
            <a:ext cx="187325" cy="392113"/>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7906" name="文本框 99"/>
          <p:cNvSpPr/>
          <p:nvPr/>
        </p:nvSpPr>
        <p:spPr>
          <a:xfrm>
            <a:off x="7392988" y="2652713"/>
            <a:ext cx="4370387"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2000">
                <a:latin typeface="Calibri" pitchFamily="34" charset="0"/>
                <a:ea typeface="微软雅黑" pitchFamily="34" charset="-122"/>
              </a:rPr>
              <a:t>广播、电视、电影和录音制作业</a:t>
            </a:r>
            <a:endParaRPr lang="zh-CN" altLang="zh-CN" sz="2000">
              <a:latin typeface="Calibri" pitchFamily="34" charset="0"/>
              <a:ea typeface="微软雅黑" pitchFamily="34" charset="-122"/>
            </a:endParaRPr>
          </a:p>
        </p:txBody>
      </p:sp>
      <p:sp>
        <p:nvSpPr>
          <p:cNvPr id="37907" name="文本框 99"/>
          <p:cNvSpPr/>
          <p:nvPr/>
        </p:nvSpPr>
        <p:spPr>
          <a:xfrm>
            <a:off x="7394575" y="3502025"/>
            <a:ext cx="4370388"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2000">
                <a:latin typeface="Calibri" pitchFamily="34" charset="0"/>
                <a:ea typeface="微软雅黑" pitchFamily="34" charset="-122"/>
              </a:rPr>
              <a:t>新闻和出版业</a:t>
            </a:r>
            <a:endParaRPr lang="zh-CN" altLang="zh-CN" sz="2000">
              <a:latin typeface="Calibri" pitchFamily="34" charset="0"/>
              <a:ea typeface="微软雅黑" pitchFamily="34" charset="-122"/>
            </a:endParaRPr>
          </a:p>
        </p:txBody>
      </p:sp>
      <p:sp>
        <p:nvSpPr>
          <p:cNvPr id="37908" name="文本框 7"/>
          <p:cNvSpPr txBox="true"/>
          <p:nvPr/>
        </p:nvSpPr>
        <p:spPr>
          <a:xfrm>
            <a:off x="7519988" y="2184400"/>
            <a:ext cx="4100512" cy="368300"/>
          </a:xfrm>
          <a:prstGeom prst="rect">
            <a:avLst/>
          </a:prstGeom>
          <a:noFill/>
          <a:ln w="9525">
            <a:noFill/>
          </a:ln>
        </p:spPr>
        <p:txBody>
          <a:bodyPr wrap="square" anchor="t" anchorCtr="false">
            <a:spAutoFit/>
          </a:bodyPr>
          <a:p>
            <a:pPr algn="ctr"/>
            <a:r>
              <a:rPr lang="zh-CN" altLang="en-US" sz="1800" dirty="0">
                <a:latin typeface="微软雅黑" pitchFamily="34" charset="-122"/>
                <a:ea typeface="微软雅黑" pitchFamily="34" charset="-122"/>
                <a:sym typeface="微软雅黑" pitchFamily="34" charset="-122"/>
              </a:rPr>
              <a:t>对应于《国民经济行业分类》中</a:t>
            </a:r>
            <a:endParaRPr lang="zh-CN" altLang="en-US" sz="1800" dirty="0">
              <a:latin typeface="微软雅黑" pitchFamily="34" charset="-122"/>
              <a:ea typeface="微软雅黑" pitchFamily="34" charset="-122"/>
              <a:sym typeface="微软雅黑" pitchFamily="34" charset="-122"/>
            </a:endParaRPr>
          </a:p>
        </p:txBody>
      </p:sp>
      <p:sp>
        <p:nvSpPr>
          <p:cNvPr id="37909" name="文本框 99"/>
          <p:cNvSpPr/>
          <p:nvPr/>
        </p:nvSpPr>
        <p:spPr>
          <a:xfrm>
            <a:off x="7394575" y="4349750"/>
            <a:ext cx="4368800" cy="407988"/>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800">
                <a:latin typeface="Calibri" pitchFamily="34" charset="0"/>
                <a:ea typeface="微软雅黑" pitchFamily="34" charset="-122"/>
              </a:rPr>
              <a:t>出版业</a:t>
            </a:r>
            <a:endParaRPr lang="zh-CN" altLang="zh-CN" sz="1800">
              <a:latin typeface="Calibri" pitchFamily="34" charset="0"/>
              <a:ea typeface="微软雅黑" pitchFamily="34" charset="-122"/>
            </a:endParaRPr>
          </a:p>
        </p:txBody>
      </p:sp>
      <p:sp>
        <p:nvSpPr>
          <p:cNvPr id="37910" name="文本框 99"/>
          <p:cNvSpPr/>
          <p:nvPr/>
        </p:nvSpPr>
        <p:spPr>
          <a:xfrm>
            <a:off x="7394575" y="5130800"/>
            <a:ext cx="4368800" cy="3730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600">
                <a:latin typeface="Calibri" pitchFamily="34" charset="0"/>
                <a:ea typeface="微软雅黑" pitchFamily="34" charset="-122"/>
              </a:rPr>
              <a:t>数字出版</a:t>
            </a:r>
            <a:endParaRPr lang="zh-CN" altLang="zh-CN" sz="1600">
              <a:latin typeface="Calibri" pitchFamily="34" charset="0"/>
              <a:ea typeface="微软雅黑" pitchFamily="34" charset="-122"/>
            </a:endParaRPr>
          </a:p>
        </p:txBody>
      </p:sp>
      <p:sp>
        <p:nvSpPr>
          <p:cNvPr id="37911" name="文本框 11"/>
          <p:cNvSpPr txBox="true"/>
          <p:nvPr/>
        </p:nvSpPr>
        <p:spPr>
          <a:xfrm>
            <a:off x="8504238" y="3097213"/>
            <a:ext cx="2132012" cy="398462"/>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en-US" sz="2000" dirty="0">
                <a:solidFill>
                  <a:srgbClr val="336699"/>
                </a:solidFill>
                <a:latin typeface="微软雅黑" pitchFamily="34" charset="-122"/>
                <a:ea typeface="微软雅黑" pitchFamily="34" charset="-122"/>
                <a:sym typeface="微软雅黑" pitchFamily="34" charset="-122"/>
              </a:rPr>
              <a:t>大类的全部内容</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37912" name="文本框 11"/>
          <p:cNvSpPr txBox="true"/>
          <p:nvPr/>
        </p:nvSpPr>
        <p:spPr>
          <a:xfrm>
            <a:off x="8504238" y="3937000"/>
            <a:ext cx="2132012" cy="40005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2000" dirty="0">
                <a:solidFill>
                  <a:srgbClr val="336699"/>
                </a:solidFill>
                <a:latin typeface="微软雅黑" pitchFamily="34" charset="-122"/>
                <a:ea typeface="微软雅黑" pitchFamily="34" charset="-122"/>
                <a:sym typeface="微软雅黑" pitchFamily="34" charset="-122"/>
              </a:rPr>
              <a:t>等</a:t>
            </a:r>
            <a:r>
              <a:rPr lang="en-US" altLang="zh-CN" sz="2000" dirty="0">
                <a:solidFill>
                  <a:srgbClr val="336699"/>
                </a:solidFill>
                <a:latin typeface="微软雅黑" pitchFamily="34" charset="-122"/>
                <a:ea typeface="微软雅黑" pitchFamily="34" charset="-122"/>
                <a:sym typeface="微软雅黑" pitchFamily="34" charset="-122"/>
              </a:rPr>
              <a:t>11</a:t>
            </a:r>
            <a:r>
              <a:rPr lang="zh-CN" altLang="en-US" sz="2000" dirty="0">
                <a:solidFill>
                  <a:srgbClr val="336699"/>
                </a:solidFill>
                <a:latin typeface="微软雅黑" pitchFamily="34" charset="-122"/>
                <a:ea typeface="微软雅黑" pitchFamily="34" charset="-122"/>
                <a:sym typeface="微软雅黑" pitchFamily="34" charset="-122"/>
              </a:rPr>
              <a:t>个大类下</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37913" name="文本框 11"/>
          <p:cNvSpPr txBox="true"/>
          <p:nvPr/>
        </p:nvSpPr>
        <p:spPr>
          <a:xfrm>
            <a:off x="8504238" y="4762500"/>
            <a:ext cx="2132012"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等1</a:t>
            </a:r>
            <a:r>
              <a:rPr lang="en-US" altLang="zh-CN" sz="1800" dirty="0">
                <a:solidFill>
                  <a:srgbClr val="336699"/>
                </a:solidFill>
                <a:latin typeface="微软雅黑" pitchFamily="34" charset="-122"/>
                <a:ea typeface="微软雅黑" pitchFamily="34" charset="-122"/>
                <a:sym typeface="微软雅黑" pitchFamily="34" charset="-122"/>
              </a:rPr>
              <a:t>6</a:t>
            </a:r>
            <a:r>
              <a:rPr lang="zh-CN" altLang="en-US" sz="1800" dirty="0">
                <a:solidFill>
                  <a:srgbClr val="336699"/>
                </a:solidFill>
                <a:latin typeface="微软雅黑" pitchFamily="34" charset="-122"/>
                <a:ea typeface="微软雅黑" pitchFamily="34" charset="-122"/>
                <a:sym typeface="微软雅黑" pitchFamily="34" charset="-122"/>
              </a:rPr>
              <a:t>个中类</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37914" name="文本框 11"/>
          <p:cNvSpPr txBox="true"/>
          <p:nvPr/>
        </p:nvSpPr>
        <p:spPr>
          <a:xfrm>
            <a:off x="8513763" y="5503863"/>
            <a:ext cx="2132012"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等1</a:t>
            </a:r>
            <a:r>
              <a:rPr lang="en-US" altLang="zh-CN" sz="1800" dirty="0">
                <a:solidFill>
                  <a:srgbClr val="336699"/>
                </a:solidFill>
                <a:latin typeface="微软雅黑" pitchFamily="34" charset="-122"/>
                <a:ea typeface="微软雅黑" pitchFamily="34" charset="-122"/>
                <a:sym typeface="微软雅黑" pitchFamily="34" charset="-122"/>
              </a:rPr>
              <a:t>2</a:t>
            </a:r>
            <a:r>
              <a:rPr lang="zh-CN" altLang="en-US" sz="1800" dirty="0">
                <a:solidFill>
                  <a:srgbClr val="336699"/>
                </a:solidFill>
                <a:latin typeface="微软雅黑" pitchFamily="34" charset="-122"/>
                <a:ea typeface="微软雅黑" pitchFamily="34" charset="-122"/>
                <a:sym typeface="微软雅黑" pitchFamily="34" charset="-122"/>
              </a:rPr>
              <a:t>个小类</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37915" name="文本框 11"/>
          <p:cNvSpPr txBox="true"/>
          <p:nvPr/>
        </p:nvSpPr>
        <p:spPr>
          <a:xfrm>
            <a:off x="8513763" y="5838825"/>
            <a:ext cx="2132012" cy="368300"/>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全部或部分内容</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14" name="圆角矩形 13"/>
          <p:cNvSpPr/>
          <p:nvPr/>
        </p:nvSpPr>
        <p:spPr>
          <a:xfrm>
            <a:off x="3495675" y="55451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其他数字要素驱动业</a:t>
            </a:r>
            <a:endParaRPr lang="zh-CN" altLang="en-US" sz="2000" strike="noStrike" noProof="1" dirty="0" smtClean="0">
              <a:solidFill>
                <a:srgbClr val="336699"/>
              </a:solidFill>
              <a:latin typeface="微软雅黑" pitchFamily="34" charset="-122"/>
              <a:ea typeface="微软雅黑" pitchFamily="3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第一部分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sym typeface="微软雅黑" pitchFamily="34" charset="-122"/>
              </a:rPr>
              <a:t>国民经济行业分类</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914" name="文本框 16"/>
          <p:cNvSpPr txBox="true"/>
          <p:nvPr/>
        </p:nvSpPr>
        <p:spPr>
          <a:xfrm>
            <a:off x="881063"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数字经济及其核心产业统计分类</a:t>
            </a:r>
            <a:endParaRPr lang="zh-CN" altLang="en-US" sz="2400" b="1" dirty="0">
              <a:solidFill>
                <a:schemeClr val="bg1"/>
              </a:solidFill>
              <a:latin typeface="Arial" panose="02080604020202020204" pitchFamily="34" charset="0"/>
              <a:ea typeface="微软雅黑" pitchFamily="34" charset="-122"/>
            </a:endParaRPr>
          </a:p>
        </p:txBody>
      </p:sp>
      <p:sp>
        <p:nvSpPr>
          <p:cNvPr id="15" name="圆角矩形 14"/>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a:solidFill>
                  <a:schemeClr val="tx1"/>
                </a:solidFill>
                <a:latin typeface="Arial" panose="02080604020202020204" pitchFamily="34" charset="0"/>
                <a:ea typeface="微软雅黑" pitchFamily="34" charset="-122"/>
              </a:rPr>
              <a:t>主要内容：</a:t>
            </a:r>
            <a:endParaRPr lang="zh-CN" altLang="en-US" sz="2000" strike="noStrike" noProof="1" dirty="0">
              <a:solidFill>
                <a:schemeClr val="tx1"/>
              </a:solidFill>
              <a:latin typeface="Arial" panose="02080604020202020204" pitchFamily="34" charset="0"/>
              <a:ea typeface="微软雅黑" pitchFamily="34" charset="-122"/>
            </a:endParaRPr>
          </a:p>
        </p:txBody>
      </p:sp>
      <p:cxnSp>
        <p:nvCxnSpPr>
          <p:cNvPr id="17" name="直接连接符 16"/>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8921" name="文本框 12"/>
          <p:cNvSpPr txBox="true"/>
          <p:nvPr/>
        </p:nvSpPr>
        <p:spPr>
          <a:xfrm>
            <a:off x="223838" y="2243138"/>
            <a:ext cx="3155950" cy="4603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itchFamily="34" charset="-122"/>
                <a:ea typeface="微软雅黑" pitchFamily="34" charset="-122"/>
                <a:sym typeface="微软雅黑" pitchFamily="34" charset="-122"/>
              </a:rPr>
              <a:t>数字化效率提升业</a:t>
            </a:r>
            <a:endParaRPr lang="zh-CN" altLang="en-US" sz="2400" dirty="0">
              <a:solidFill>
                <a:srgbClr val="336699"/>
              </a:solidFill>
              <a:latin typeface="微软雅黑" pitchFamily="34" charset="-122"/>
              <a:ea typeface="微软雅黑" pitchFamily="34" charset="-122"/>
              <a:sym typeface="微软雅黑" pitchFamily="34" charset="-122"/>
            </a:endParaRPr>
          </a:p>
        </p:txBody>
      </p:sp>
      <p:sp>
        <p:nvSpPr>
          <p:cNvPr id="18" name="圆角矩形 17"/>
          <p:cNvSpPr/>
          <p:nvPr/>
        </p:nvSpPr>
        <p:spPr>
          <a:xfrm>
            <a:off x="3479800" y="2120900"/>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智慧农业</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19" name="圆角矩形 18"/>
          <p:cNvSpPr/>
          <p:nvPr/>
        </p:nvSpPr>
        <p:spPr>
          <a:xfrm>
            <a:off x="3479800" y="25860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智能制造</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20" name="圆角矩形 19"/>
          <p:cNvSpPr/>
          <p:nvPr/>
        </p:nvSpPr>
        <p:spPr>
          <a:xfrm>
            <a:off x="3479800" y="306387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智能交通</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21" name="圆角矩形 20"/>
          <p:cNvSpPr/>
          <p:nvPr/>
        </p:nvSpPr>
        <p:spPr>
          <a:xfrm>
            <a:off x="3479800" y="35401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智慧物流</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22" name="圆角矩形 21"/>
          <p:cNvSpPr/>
          <p:nvPr/>
        </p:nvSpPr>
        <p:spPr>
          <a:xfrm>
            <a:off x="3479800" y="40227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数字金融</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23" name="圆角矩形 22"/>
          <p:cNvSpPr/>
          <p:nvPr/>
        </p:nvSpPr>
        <p:spPr>
          <a:xfrm>
            <a:off x="3479800" y="44926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数字商贸</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38928" name="文本框 7"/>
          <p:cNvSpPr txBox="true"/>
          <p:nvPr/>
        </p:nvSpPr>
        <p:spPr>
          <a:xfrm>
            <a:off x="2082800" y="2822575"/>
            <a:ext cx="1146175" cy="646113"/>
          </a:xfrm>
          <a:prstGeom prst="rect">
            <a:avLst/>
          </a:prstGeom>
          <a:noFill/>
          <a:ln w="9525">
            <a:noFill/>
          </a:ln>
        </p:spPr>
        <p:txBody>
          <a:bodyPr wrap="square" anchor="t" anchorCtr="false">
            <a:spAutoFit/>
          </a:bodyPr>
          <a:p>
            <a:pPr algn="ctr"/>
            <a:r>
              <a:rPr lang="en-US" altLang="zh-CN" sz="1800" dirty="0">
                <a:latin typeface="微软雅黑" pitchFamily="34" charset="-122"/>
                <a:ea typeface="微软雅黑" pitchFamily="34" charset="-122"/>
                <a:sym typeface="微软雅黑" pitchFamily="34" charset="-122"/>
              </a:rPr>
              <a:t>9</a:t>
            </a:r>
            <a:r>
              <a:rPr lang="zh-CN" altLang="en-US" sz="1800" dirty="0">
                <a:latin typeface="微软雅黑" pitchFamily="34" charset="-122"/>
                <a:ea typeface="微软雅黑" pitchFamily="34" charset="-122"/>
                <a:sym typeface="微软雅黑" pitchFamily="34" charset="-122"/>
              </a:rPr>
              <a:t>个中类</a:t>
            </a:r>
            <a:endParaRPr lang="zh-CN" altLang="en-US" sz="1800" dirty="0">
              <a:latin typeface="微软雅黑" pitchFamily="34" charset="-122"/>
              <a:ea typeface="微软雅黑" pitchFamily="34" charset="-122"/>
              <a:sym typeface="微软雅黑" pitchFamily="34" charset="-122"/>
            </a:endParaRPr>
          </a:p>
          <a:p>
            <a:pPr algn="ctr"/>
            <a:r>
              <a:rPr lang="en-US" altLang="zh-CN" sz="1800" dirty="0">
                <a:latin typeface="微软雅黑" pitchFamily="34" charset="-122"/>
                <a:ea typeface="微软雅黑" pitchFamily="34" charset="-122"/>
                <a:sym typeface="微软雅黑" pitchFamily="34" charset="-122"/>
              </a:rPr>
              <a:t>42</a:t>
            </a:r>
            <a:r>
              <a:rPr lang="zh-CN" altLang="en-US" sz="1800" dirty="0">
                <a:latin typeface="微软雅黑" pitchFamily="34" charset="-122"/>
                <a:ea typeface="微软雅黑" pitchFamily="34" charset="-122"/>
                <a:sym typeface="微软雅黑" pitchFamily="34" charset="-122"/>
              </a:rPr>
              <a:t>个小类</a:t>
            </a:r>
            <a:endParaRPr lang="zh-CN" altLang="en-US" sz="1800" dirty="0">
              <a:latin typeface="微软雅黑" pitchFamily="34" charset="-122"/>
              <a:ea typeface="微软雅黑" pitchFamily="34" charset="-122"/>
              <a:sym typeface="微软雅黑" pitchFamily="34" charset="-122"/>
            </a:endParaRPr>
          </a:p>
        </p:txBody>
      </p:sp>
      <p:sp>
        <p:nvSpPr>
          <p:cNvPr id="24" name="燕尾形 23"/>
          <p:cNvSpPr/>
          <p:nvPr/>
        </p:nvSpPr>
        <p:spPr>
          <a:xfrm>
            <a:off x="6996113" y="4029075"/>
            <a:ext cx="187325" cy="392113"/>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8930" name="文本框 99"/>
          <p:cNvSpPr/>
          <p:nvPr/>
        </p:nvSpPr>
        <p:spPr>
          <a:xfrm>
            <a:off x="7385050" y="2822575"/>
            <a:ext cx="4370388" cy="44291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2000">
                <a:latin typeface="Calibri" pitchFamily="34" charset="0"/>
                <a:ea typeface="微软雅黑" pitchFamily="34" charset="-122"/>
              </a:rPr>
              <a:t>90个大类</a:t>
            </a:r>
            <a:endParaRPr lang="zh-CN" altLang="zh-CN" sz="2000">
              <a:latin typeface="Calibri" pitchFamily="34" charset="0"/>
              <a:ea typeface="微软雅黑" pitchFamily="34" charset="-122"/>
            </a:endParaRPr>
          </a:p>
        </p:txBody>
      </p:sp>
      <p:sp>
        <p:nvSpPr>
          <p:cNvPr id="38931" name="文本框 7"/>
          <p:cNvSpPr txBox="true"/>
          <p:nvPr/>
        </p:nvSpPr>
        <p:spPr>
          <a:xfrm>
            <a:off x="7519988" y="2184400"/>
            <a:ext cx="4100512" cy="368300"/>
          </a:xfrm>
          <a:prstGeom prst="rect">
            <a:avLst/>
          </a:prstGeom>
          <a:noFill/>
          <a:ln w="9525">
            <a:noFill/>
          </a:ln>
        </p:spPr>
        <p:txBody>
          <a:bodyPr wrap="square" anchor="t" anchorCtr="false">
            <a:spAutoFit/>
          </a:bodyPr>
          <a:p>
            <a:pPr algn="ctr"/>
            <a:r>
              <a:rPr lang="zh-CN" altLang="en-US" sz="1800" dirty="0">
                <a:latin typeface="微软雅黑" pitchFamily="34" charset="-122"/>
                <a:ea typeface="微软雅黑" pitchFamily="34" charset="-122"/>
                <a:sym typeface="微软雅黑" pitchFamily="34" charset="-122"/>
              </a:rPr>
              <a:t>对应于《国民经济行业分类》中</a:t>
            </a:r>
            <a:endParaRPr lang="zh-CN" altLang="en-US" sz="1800" dirty="0">
              <a:latin typeface="微软雅黑" pitchFamily="34" charset="-122"/>
              <a:ea typeface="微软雅黑" pitchFamily="34" charset="-122"/>
              <a:sym typeface="微软雅黑" pitchFamily="34" charset="-122"/>
            </a:endParaRPr>
          </a:p>
        </p:txBody>
      </p:sp>
      <p:sp>
        <p:nvSpPr>
          <p:cNvPr id="38932" name="文本框 99"/>
          <p:cNvSpPr/>
          <p:nvPr/>
        </p:nvSpPr>
        <p:spPr>
          <a:xfrm>
            <a:off x="7394575" y="3621088"/>
            <a:ext cx="4370388" cy="407987"/>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800">
                <a:latin typeface="Calibri" pitchFamily="34" charset="0"/>
                <a:ea typeface="微软雅黑" pitchFamily="34" charset="-122"/>
              </a:rPr>
              <a:t>430个中类</a:t>
            </a:r>
            <a:endParaRPr lang="zh-CN" altLang="zh-CN" sz="1800">
              <a:latin typeface="Calibri" pitchFamily="34" charset="0"/>
              <a:ea typeface="微软雅黑" pitchFamily="34" charset="-122"/>
            </a:endParaRPr>
          </a:p>
        </p:txBody>
      </p:sp>
      <p:sp>
        <p:nvSpPr>
          <p:cNvPr id="38933" name="文本框 99"/>
          <p:cNvSpPr/>
          <p:nvPr/>
        </p:nvSpPr>
        <p:spPr>
          <a:xfrm>
            <a:off x="7394575" y="4425950"/>
            <a:ext cx="4370388" cy="374650"/>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false">
            <a:spAutoFit/>
          </a:bodyPr>
          <a:p>
            <a:pPr algn="ctr"/>
            <a:r>
              <a:rPr lang="zh-CN" altLang="zh-CN" sz="1600">
                <a:latin typeface="Calibri" pitchFamily="34" charset="0"/>
                <a:ea typeface="微软雅黑" pitchFamily="34" charset="-122"/>
              </a:rPr>
              <a:t>1255个小类</a:t>
            </a:r>
            <a:endParaRPr lang="zh-CN" altLang="zh-CN" sz="1600">
              <a:latin typeface="Calibri" pitchFamily="34" charset="0"/>
              <a:ea typeface="微软雅黑" pitchFamily="34" charset="-122"/>
            </a:endParaRPr>
          </a:p>
        </p:txBody>
      </p:sp>
      <p:sp>
        <p:nvSpPr>
          <p:cNvPr id="38934" name="文本框 11"/>
          <p:cNvSpPr txBox="true"/>
          <p:nvPr/>
        </p:nvSpPr>
        <p:spPr>
          <a:xfrm>
            <a:off x="7385050" y="5226050"/>
            <a:ext cx="4368800" cy="644525"/>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1800" dirty="0">
                <a:solidFill>
                  <a:srgbClr val="336699"/>
                </a:solidFill>
                <a:latin typeface="微软雅黑" pitchFamily="34" charset="-122"/>
                <a:ea typeface="微软雅黑" pitchFamily="34" charset="-122"/>
                <a:sym typeface="微软雅黑" pitchFamily="34" charset="-122"/>
              </a:rPr>
              <a:t>体现了数字技术已经并将进一步与国民经济各行业产生深度渗透和广泛融合</a:t>
            </a:r>
            <a:endParaRPr lang="zh-CN" altLang="en-US" sz="1800" dirty="0">
              <a:solidFill>
                <a:srgbClr val="336699"/>
              </a:solidFill>
              <a:latin typeface="微软雅黑" pitchFamily="34" charset="-122"/>
              <a:ea typeface="微软雅黑" pitchFamily="34" charset="-122"/>
              <a:sym typeface="微软雅黑" pitchFamily="34" charset="-122"/>
            </a:endParaRPr>
          </a:p>
        </p:txBody>
      </p:sp>
      <p:sp>
        <p:nvSpPr>
          <p:cNvPr id="26" name="圆角矩形 25"/>
          <p:cNvSpPr/>
          <p:nvPr/>
        </p:nvSpPr>
        <p:spPr>
          <a:xfrm>
            <a:off x="3479800" y="4976813"/>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数字社会</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27" name="圆角矩形 26"/>
          <p:cNvSpPr/>
          <p:nvPr/>
        </p:nvSpPr>
        <p:spPr>
          <a:xfrm>
            <a:off x="3479800" y="5467350"/>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数字政府</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28" name="圆角矩形 27"/>
          <p:cNvSpPr/>
          <p:nvPr/>
        </p:nvSpPr>
        <p:spPr>
          <a:xfrm>
            <a:off x="3479800" y="59515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其他数字化效率提升业</a:t>
            </a:r>
            <a:endParaRPr lang="zh-CN" altLang="en-US" sz="2000" strike="noStrike" noProof="1" dirty="0" smtClean="0">
              <a:solidFill>
                <a:srgbClr val="336699"/>
              </a:solidFill>
              <a:latin typeface="微软雅黑" pitchFamily="34" charset="-122"/>
              <a:ea typeface="微软雅黑" pitchFamily="3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38" name="文本框 16"/>
          <p:cNvSpPr txBox="true"/>
          <p:nvPr/>
        </p:nvSpPr>
        <p:spPr>
          <a:xfrm>
            <a:off x="881063"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数字经济及其核心产业统计分类</a:t>
            </a:r>
            <a:endParaRPr lang="zh-CN" altLang="en-US" sz="2400" b="1" dirty="0">
              <a:solidFill>
                <a:schemeClr val="bg1"/>
              </a:solidFill>
              <a:latin typeface="Arial" panose="02080604020202020204" pitchFamily="34" charset="0"/>
              <a:ea typeface="微软雅黑" pitchFamily="34" charset="-122"/>
            </a:endParaRPr>
          </a:p>
        </p:txBody>
      </p:sp>
      <p:sp>
        <p:nvSpPr>
          <p:cNvPr id="2" name="圆角矩形 1"/>
          <p:cNvSpPr/>
          <p:nvPr/>
        </p:nvSpPr>
        <p:spPr>
          <a:xfrm>
            <a:off x="881063" y="2235200"/>
            <a:ext cx="2022475" cy="490538"/>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smtClean="0">
                <a:solidFill>
                  <a:srgbClr val="336699"/>
                </a:solidFill>
                <a:latin typeface="微软雅黑" pitchFamily="34" charset="-122"/>
                <a:ea typeface="微软雅黑" pitchFamily="34" charset="-122"/>
              </a:rPr>
              <a:t>“数字产业化”</a:t>
            </a:r>
            <a:endParaRPr lang="zh-CN" altLang="en-US" sz="2000" strike="noStrike" noProof="1" dirty="0">
              <a:solidFill>
                <a:schemeClr val="accent1"/>
              </a:solidFill>
              <a:latin typeface="Arial" panose="02080604020202020204" pitchFamily="34" charset="0"/>
              <a:ea typeface="微软雅黑" pitchFamily="34" charset="-122"/>
            </a:endParaRPr>
          </a:p>
        </p:txBody>
      </p:sp>
      <p:sp>
        <p:nvSpPr>
          <p:cNvPr id="3" name="圆角矩形 2"/>
          <p:cNvSpPr/>
          <p:nvPr/>
        </p:nvSpPr>
        <p:spPr>
          <a:xfrm>
            <a:off x="1817688" y="2846388"/>
            <a:ext cx="2022475" cy="490538"/>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smtClean="0">
                <a:solidFill>
                  <a:schemeClr val="tx1"/>
                </a:solidFill>
                <a:latin typeface="微软雅黑" pitchFamily="34" charset="-122"/>
                <a:ea typeface="微软雅黑" pitchFamily="34" charset="-122"/>
              </a:rPr>
              <a:t>“产业数字化”</a:t>
            </a:r>
            <a:endParaRPr lang="zh-CN" altLang="en-US" sz="2000" strike="noStrike" noProof="1" dirty="0" smtClean="0">
              <a:solidFill>
                <a:schemeClr val="tx1"/>
              </a:solidFill>
              <a:latin typeface="微软雅黑" pitchFamily="34" charset="-122"/>
              <a:ea typeface="微软雅黑" pitchFamily="34" charset="-122"/>
            </a:endParaRPr>
          </a:p>
        </p:txBody>
      </p:sp>
      <p:sp>
        <p:nvSpPr>
          <p:cNvPr id="4" name="下弧形箭头 3"/>
          <p:cNvSpPr/>
          <p:nvPr/>
        </p:nvSpPr>
        <p:spPr>
          <a:xfrm rot="16200000">
            <a:off x="2640806" y="2551906"/>
            <a:ext cx="376238" cy="2127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sp>
        <p:nvSpPr>
          <p:cNvPr id="6" name="下弧形箭头 5"/>
          <p:cNvSpPr/>
          <p:nvPr/>
        </p:nvSpPr>
        <p:spPr>
          <a:xfrm rot="16200000" flipH="true" flipV="true">
            <a:off x="1643063" y="2806700"/>
            <a:ext cx="376238" cy="2143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sp>
        <p:nvSpPr>
          <p:cNvPr id="5" name="圆角矩形 4"/>
          <p:cNvSpPr/>
          <p:nvPr/>
        </p:nvSpPr>
        <p:spPr>
          <a:xfrm>
            <a:off x="6785928" y="2374583"/>
            <a:ext cx="855663"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a:solidFill>
                  <a:schemeClr val="tx1"/>
                </a:solidFill>
                <a:latin typeface="Arial" panose="02080604020202020204" pitchFamily="34" charset="0"/>
                <a:ea typeface="微软雅黑" pitchFamily="34" charset="-122"/>
              </a:rPr>
              <a:t>关系</a:t>
            </a:r>
            <a:endParaRPr lang="zh-CN" altLang="en-US" sz="2000" strike="noStrike" noProof="1" dirty="0">
              <a:solidFill>
                <a:schemeClr val="tx1"/>
              </a:solidFill>
              <a:latin typeface="Arial" panose="02080604020202020204" pitchFamily="34" charset="0"/>
              <a:ea typeface="微软雅黑" pitchFamily="34" charset="-122"/>
            </a:endParaRPr>
          </a:p>
        </p:txBody>
      </p:sp>
      <p:sp>
        <p:nvSpPr>
          <p:cNvPr id="21" name="圆角矩形 20"/>
          <p:cNvSpPr/>
          <p:nvPr/>
        </p:nvSpPr>
        <p:spPr>
          <a:xfrm>
            <a:off x="881063" y="3419475"/>
            <a:ext cx="2249488" cy="762000"/>
          </a:xfrm>
          <a:prstGeom prst="round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36195" algn="l" fontAlgn="base">
              <a:spcBef>
                <a:spcPct val="20000"/>
              </a:spcBef>
              <a:buClrTx/>
              <a:buSzPct val="85000"/>
              <a:buFont typeface="Wingdings" panose="05000000000000000000" charset="0"/>
              <a:defRPr/>
            </a:pPr>
            <a:r>
              <a:rPr lang="zh-CN" altLang="en-US" sz="2400" strike="noStrike" noProof="1" dirty="0" smtClean="0">
                <a:solidFill>
                  <a:schemeClr val="tx1"/>
                </a:solidFill>
                <a:latin typeface="微软雅黑" pitchFamily="34" charset="-122"/>
                <a:ea typeface="微软雅黑" pitchFamily="34" charset="-122"/>
              </a:rPr>
              <a:t>以制造业为例：</a:t>
            </a:r>
            <a:endParaRPr lang="zh-CN" altLang="en-US" sz="2400" strike="noStrike" noProof="1" dirty="0" smtClean="0">
              <a:solidFill>
                <a:schemeClr val="tx1"/>
              </a:solidFill>
              <a:latin typeface="微软雅黑" pitchFamily="34" charset="-122"/>
              <a:ea typeface="微软雅黑" pitchFamily="34" charset="-122"/>
            </a:endParaRPr>
          </a:p>
        </p:txBody>
      </p:sp>
      <p:sp>
        <p:nvSpPr>
          <p:cNvPr id="9" name="圆角矩形 8"/>
          <p:cNvSpPr/>
          <p:nvPr/>
        </p:nvSpPr>
        <p:spPr>
          <a:xfrm>
            <a:off x="3352800" y="3598863"/>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数字产品制造业</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39950" name="文本框 7"/>
          <p:cNvSpPr txBox="true"/>
          <p:nvPr/>
        </p:nvSpPr>
        <p:spPr>
          <a:xfrm>
            <a:off x="4222750" y="4083050"/>
            <a:ext cx="1547813" cy="368300"/>
          </a:xfrm>
          <a:prstGeom prst="rect">
            <a:avLst/>
          </a:prstGeom>
          <a:noFill/>
          <a:ln w="9525">
            <a:noFill/>
          </a:ln>
        </p:spPr>
        <p:txBody>
          <a:bodyPr wrap="square" anchor="t" anchorCtr="false">
            <a:spAutoFit/>
          </a:bodyPr>
          <a:p>
            <a:pPr algn="ctr"/>
            <a:r>
              <a:rPr lang="zh-CN" altLang="zh-CN" sz="1800" dirty="0">
                <a:latin typeface="微软雅黑" pitchFamily="34" charset="-122"/>
                <a:ea typeface="微软雅黑" pitchFamily="34" charset="-122"/>
                <a:sym typeface="微软雅黑" pitchFamily="34" charset="-122"/>
              </a:rPr>
              <a:t>数字产业化</a:t>
            </a:r>
            <a:endParaRPr lang="zh-CN" altLang="zh-CN" sz="1800" dirty="0">
              <a:latin typeface="微软雅黑" pitchFamily="34" charset="-122"/>
              <a:ea typeface="微软雅黑" pitchFamily="34" charset="-122"/>
              <a:sym typeface="微软雅黑" pitchFamily="34" charset="-122"/>
            </a:endParaRPr>
          </a:p>
        </p:txBody>
      </p:sp>
      <p:sp>
        <p:nvSpPr>
          <p:cNvPr id="10" name="圆角矩形 9"/>
          <p:cNvSpPr/>
          <p:nvPr/>
        </p:nvSpPr>
        <p:spPr>
          <a:xfrm>
            <a:off x="7686675" y="3598863"/>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smtClean="0">
                <a:solidFill>
                  <a:srgbClr val="336699"/>
                </a:solidFill>
                <a:latin typeface="微软雅黑" pitchFamily="34" charset="-122"/>
                <a:ea typeface="微软雅黑" pitchFamily="34" charset="-122"/>
                <a:sym typeface="+mn-ea"/>
              </a:rPr>
              <a:t>智能制造</a:t>
            </a:r>
            <a:endParaRPr lang="zh-CN" altLang="en-US" sz="2000" strike="noStrike" noProof="1" dirty="0" smtClean="0">
              <a:solidFill>
                <a:srgbClr val="336699"/>
              </a:solidFill>
              <a:latin typeface="微软雅黑" pitchFamily="34" charset="-122"/>
              <a:ea typeface="微软雅黑" pitchFamily="34" charset="-122"/>
              <a:sym typeface="+mn-ea"/>
            </a:endParaRPr>
          </a:p>
        </p:txBody>
      </p:sp>
      <p:sp>
        <p:nvSpPr>
          <p:cNvPr id="39952" name="文本框 7"/>
          <p:cNvSpPr txBox="true"/>
          <p:nvPr/>
        </p:nvSpPr>
        <p:spPr>
          <a:xfrm>
            <a:off x="8607425" y="4083050"/>
            <a:ext cx="1547813" cy="368300"/>
          </a:xfrm>
          <a:prstGeom prst="rect">
            <a:avLst/>
          </a:prstGeom>
          <a:noFill/>
          <a:ln w="9525">
            <a:noFill/>
          </a:ln>
        </p:spPr>
        <p:txBody>
          <a:bodyPr wrap="square" anchor="t" anchorCtr="false">
            <a:spAutoFit/>
          </a:bodyPr>
          <a:p>
            <a:pPr algn="ctr"/>
            <a:r>
              <a:rPr lang="zh-CN" altLang="zh-CN" sz="1800" dirty="0">
                <a:latin typeface="微软雅黑" pitchFamily="34" charset="-122"/>
                <a:ea typeface="微软雅黑" pitchFamily="34" charset="-122"/>
                <a:sym typeface="微软雅黑" pitchFamily="34" charset="-122"/>
              </a:rPr>
              <a:t>产业数字化</a:t>
            </a:r>
            <a:endParaRPr lang="zh-CN" altLang="zh-CN" sz="1800" dirty="0">
              <a:latin typeface="微软雅黑" pitchFamily="34" charset="-122"/>
              <a:ea typeface="微软雅黑" pitchFamily="34" charset="-122"/>
              <a:sym typeface="微软雅黑" pitchFamily="34" charset="-122"/>
            </a:endParaRPr>
          </a:p>
        </p:txBody>
      </p:sp>
      <p:sp>
        <p:nvSpPr>
          <p:cNvPr id="12" name="加号 11"/>
          <p:cNvSpPr/>
          <p:nvPr/>
        </p:nvSpPr>
        <p:spPr>
          <a:xfrm>
            <a:off x="7053263" y="3638550"/>
            <a:ext cx="323850" cy="323850"/>
          </a:xfrm>
          <a:prstGeom prst="mathPlus">
            <a:avLst/>
          </a:prstGeom>
          <a:solidFill>
            <a:srgbClr val="4B64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9954" name="文本框 11"/>
          <p:cNvSpPr txBox="true"/>
          <p:nvPr/>
        </p:nvSpPr>
        <p:spPr>
          <a:xfrm>
            <a:off x="3411538" y="5051425"/>
            <a:ext cx="7607300" cy="460375"/>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2400" dirty="0">
                <a:solidFill>
                  <a:srgbClr val="336699"/>
                </a:solidFill>
                <a:latin typeface="微软雅黑" pitchFamily="34" charset="-122"/>
                <a:ea typeface="微软雅黑" pitchFamily="34" charset="-122"/>
                <a:sym typeface="微软雅黑" pitchFamily="34" charset="-122"/>
              </a:rPr>
              <a:t>制造业中数字经济具体表现形态的两个方面，互不交叉</a:t>
            </a:r>
            <a:endParaRPr lang="zh-CN" altLang="en-US" sz="2400" dirty="0">
              <a:solidFill>
                <a:srgbClr val="336699"/>
              </a:solidFill>
              <a:latin typeface="微软雅黑" pitchFamily="34" charset="-122"/>
              <a:ea typeface="微软雅黑" pitchFamily="34" charset="-122"/>
              <a:sym typeface="微软雅黑" pitchFamily="34" charset="-122"/>
            </a:endParaRPr>
          </a:p>
        </p:txBody>
      </p:sp>
      <p:sp>
        <p:nvSpPr>
          <p:cNvPr id="39955" name="文本框 11"/>
          <p:cNvSpPr txBox="true"/>
          <p:nvPr/>
        </p:nvSpPr>
        <p:spPr>
          <a:xfrm>
            <a:off x="4251325" y="5521325"/>
            <a:ext cx="5926138" cy="460375"/>
          </a:xfrm>
          <a:prstGeom prst="rect">
            <a:avLst/>
          </a:prstGeom>
          <a:noFill/>
          <a:ln w="9525">
            <a:noFill/>
          </a:ln>
        </p:spPr>
        <p:txBody>
          <a:bodyPr wrap="square" anchor="t" anchorCtr="false">
            <a:spAutoFit/>
          </a:bodyPr>
          <a:p>
            <a:pPr marL="36830" indent="0" algn="ctr">
              <a:spcBef>
                <a:spcPct val="20000"/>
              </a:spcBef>
              <a:buClrTx/>
              <a:buSzPct val="85000"/>
              <a:buFont typeface="Wingdings" panose="05000000000000000000" charset="0"/>
            </a:pPr>
            <a:r>
              <a:rPr lang="zh-CN" altLang="en-US" sz="2400" dirty="0">
                <a:solidFill>
                  <a:srgbClr val="336699"/>
                </a:solidFill>
                <a:latin typeface="微软雅黑" pitchFamily="34" charset="-122"/>
                <a:ea typeface="微软雅黑" pitchFamily="34" charset="-122"/>
                <a:sym typeface="微软雅黑" pitchFamily="34" charset="-122"/>
              </a:rPr>
              <a:t>共同构成了制造业中数字经济的全部范围</a:t>
            </a:r>
            <a:endParaRPr lang="zh-CN" altLang="en-US" sz="2400" dirty="0">
              <a:solidFill>
                <a:srgbClr val="336699"/>
              </a:solidFill>
              <a:latin typeface="微软雅黑" pitchFamily="34" charset="-122"/>
              <a:ea typeface="微软雅黑" pitchFamily="34" charset="-122"/>
              <a:sym typeface="微软雅黑" pitchFamily="34" charset="-122"/>
            </a:endParaRPr>
          </a:p>
        </p:txBody>
      </p:sp>
      <p:cxnSp>
        <p:nvCxnSpPr>
          <p:cNvPr id="14" name="直接连接符 13"/>
          <p:cNvCxnSpPr/>
          <p:nvPr/>
        </p:nvCxnSpPr>
        <p:spPr>
          <a:xfrm>
            <a:off x="7215188" y="4156075"/>
            <a:ext cx="0" cy="720725"/>
          </a:xfrm>
          <a:prstGeom prst="line">
            <a:avLst/>
          </a:prstGeom>
          <a:ln>
            <a:solidFill>
              <a:srgbClr val="4B649F"/>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第三部分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1256030" y="3601720"/>
            <a:ext cx="967994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sym typeface="微软雅黑" pitchFamily="34" charset="-122"/>
              </a:rPr>
              <a:t>关于市场主体统计分类的划分规定</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49300" y="1289050"/>
            <a:ext cx="39909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986" name="文本框 16"/>
          <p:cNvSpPr txBox="true"/>
          <p:nvPr/>
        </p:nvSpPr>
        <p:spPr>
          <a:xfrm>
            <a:off x="1223963" y="1404938"/>
            <a:ext cx="3040062" cy="460375"/>
          </a:xfrm>
          <a:prstGeom prst="rect">
            <a:avLst/>
          </a:prstGeom>
          <a:noFill/>
          <a:ln w="9525">
            <a:noFill/>
          </a:ln>
        </p:spPr>
        <p:txBody>
          <a:bodyPr wrap="square" anchor="t" anchorCtr="false">
            <a:spAutoFit/>
          </a:bodyPr>
          <a:p>
            <a:pPr algn="ctr"/>
            <a:r>
              <a:rPr lang="zh-CN" altLang="zh-CN" sz="2400" b="1" dirty="0">
                <a:solidFill>
                  <a:schemeClr val="bg1"/>
                </a:solidFill>
                <a:latin typeface="Arial" panose="02080604020202020204" pitchFamily="34" charset="0"/>
                <a:ea typeface="微软雅黑" pitchFamily="34" charset="-122"/>
              </a:rPr>
              <a:t>基本情况表指标</a:t>
            </a:r>
            <a:endParaRPr lang="zh-CN" altLang="zh-CN" sz="2400" b="1" dirty="0">
              <a:solidFill>
                <a:schemeClr val="bg1"/>
              </a:solidFill>
              <a:latin typeface="Arial" panose="02080604020202020204" pitchFamily="34" charset="0"/>
              <a:ea typeface="微软雅黑" pitchFamily="34" charset="-122"/>
            </a:endParaRPr>
          </a:p>
        </p:txBody>
      </p:sp>
      <p:sp>
        <p:nvSpPr>
          <p:cNvPr id="11270" name="文本框 12"/>
          <p:cNvSpPr txBox="true"/>
          <p:nvPr/>
        </p:nvSpPr>
        <p:spPr>
          <a:xfrm>
            <a:off x="1223963" y="2476500"/>
            <a:ext cx="9647238" cy="20732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itchFamily="34" charset="-122"/>
                <a:ea typeface="微软雅黑" pitchFamily="34" charset="-122"/>
                <a:cs typeface="+mn-cs"/>
                <a:sym typeface="微软雅黑" pitchFamily="34" charset="-122"/>
              </a:rPr>
              <a:t>为了准确填报这个指标：登记注册类型</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itchFamily="34" charset="-122"/>
                <a:ea typeface="微软雅黑" pitchFamily="34" charset="-122"/>
                <a:cs typeface="+mn-cs"/>
                <a:sym typeface="微软雅黑" pitchFamily="34" charset="-122"/>
              </a:rPr>
              <a:t>  </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36830" algn="just">
              <a:spcBef>
                <a:spcPct val="20000"/>
              </a:spcBef>
              <a:buClrTx/>
              <a:buSzPct val="85000"/>
              <a:buFont typeface="Wingdings" panose="05000000000000000000" charset="0"/>
            </a:pP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endParaRPr lang="zh-CN" altLang="en-US" sz="2800" noProof="1"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54594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3010" name="文本框 16"/>
          <p:cNvSpPr txBox="true"/>
          <p:nvPr/>
        </p:nvSpPr>
        <p:spPr>
          <a:xfrm>
            <a:off x="754063" y="1412875"/>
            <a:ext cx="5386387"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《关于市场主体统计分类的划分规定》</a:t>
            </a:r>
            <a:endParaRPr lang="zh-CN" altLang="en-US" sz="2400" b="1" dirty="0">
              <a:solidFill>
                <a:schemeClr val="bg1"/>
              </a:solidFill>
              <a:latin typeface="Arial" panose="02080604020202020204" pitchFamily="34" charset="0"/>
              <a:ea typeface="微软雅黑" pitchFamily="34" charset="-122"/>
            </a:endParaRPr>
          </a:p>
        </p:txBody>
      </p:sp>
      <p:sp>
        <p:nvSpPr>
          <p:cNvPr id="14342" name="文本框 12"/>
          <p:cNvSpPr txBox="true"/>
          <p:nvPr/>
        </p:nvSpPr>
        <p:spPr>
          <a:xfrm>
            <a:off x="1493838" y="3346450"/>
            <a:ext cx="9545638" cy="1985963"/>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itchFamily="34" charset="-122"/>
                <a:ea typeface="微软雅黑" pitchFamily="34" charset="-122"/>
                <a:cs typeface="+mn-cs"/>
                <a:sym typeface="微软雅黑" pitchFamily="34" charset="-122"/>
              </a:rPr>
              <a:t>登记注册类型划分为</a:t>
            </a:r>
            <a:r>
              <a:rPr lang="en-US" altLang="zh-CN" sz="2800" noProof="1" dirty="0">
                <a:solidFill>
                  <a:srgbClr val="336699"/>
                </a:solidFill>
                <a:latin typeface="微软雅黑" pitchFamily="34" charset="-122"/>
                <a:ea typeface="微软雅黑" pitchFamily="34" charset="-122"/>
                <a:cs typeface="+mn-cs"/>
                <a:sym typeface="微软雅黑" pitchFamily="34" charset="-122"/>
              </a:rPr>
              <a:t>9</a:t>
            </a:r>
            <a:r>
              <a:rPr lang="zh-CN" altLang="en-US" sz="2800" noProof="1" dirty="0">
                <a:solidFill>
                  <a:srgbClr val="336699"/>
                </a:solidFill>
                <a:latin typeface="微软雅黑" pitchFamily="34" charset="-122"/>
                <a:ea typeface="微软雅黑" pitchFamily="34" charset="-122"/>
                <a:cs typeface="+mn-cs"/>
                <a:sym typeface="微软雅黑" pitchFamily="34" charset="-122"/>
              </a:rPr>
              <a:t>个大类，具体类型</a:t>
            </a:r>
            <a:r>
              <a:rPr lang="en-US" altLang="zh-CN" sz="2800" noProof="1" dirty="0">
                <a:solidFill>
                  <a:srgbClr val="336699"/>
                </a:solidFill>
                <a:latin typeface="微软雅黑" pitchFamily="34" charset="-122"/>
                <a:ea typeface="微软雅黑" pitchFamily="34" charset="-122"/>
                <a:cs typeface="+mn-cs"/>
                <a:sym typeface="微软雅黑" pitchFamily="34" charset="-122"/>
              </a:rPr>
              <a:t>132</a:t>
            </a:r>
            <a:r>
              <a:rPr lang="zh-CN" altLang="en-US" sz="2800" noProof="1" dirty="0">
                <a:solidFill>
                  <a:srgbClr val="336699"/>
                </a:solidFill>
                <a:latin typeface="微软雅黑" pitchFamily="34" charset="-122"/>
                <a:ea typeface="微软雅黑" pitchFamily="34" charset="-122"/>
                <a:cs typeface="+mn-cs"/>
                <a:sym typeface="微软雅黑" pitchFamily="34" charset="-122"/>
              </a:rPr>
              <a:t>个，登记注册类型代码为4位码。</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itchFamily="34" charset="-122"/>
                <a:ea typeface="微软雅黑" pitchFamily="34" charset="-122"/>
                <a:cs typeface="+mn-cs"/>
                <a:sym typeface="微软雅黑" pitchFamily="34" charset="-122"/>
              </a:rPr>
              <a:t>将市场主体统计类别分为6个大类、17个中类、23个小类。</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itchFamily="34" charset="-122"/>
                <a:ea typeface="微软雅黑" pitchFamily="34" charset="-122"/>
                <a:cs typeface="+mn-cs"/>
                <a:sym typeface="微软雅黑" pitchFamily="34" charset="-122"/>
              </a:rPr>
              <a:t>   </a:t>
            </a:r>
            <a:r>
              <a:rPr lang="zh-CN" altLang="en-US" sz="2800" noProof="1" dirty="0">
                <a:solidFill>
                  <a:srgbClr val="336699"/>
                </a:solidFill>
                <a:latin typeface="微软雅黑" pitchFamily="34" charset="-122"/>
                <a:ea typeface="微软雅黑" pitchFamily="34" charset="-122"/>
                <a:cs typeface="+mn-cs"/>
                <a:sym typeface="微软雅黑" pitchFamily="34" charset="-122"/>
              </a:rPr>
              <a:t>市场主体统计类别为3位码。</a:t>
            </a:r>
            <a:endParaRPr lang="zh-CN" altLang="en-US" sz="2800" noProof="1" dirty="0">
              <a:solidFill>
                <a:srgbClr val="336699"/>
              </a:solidFill>
              <a:latin typeface="微软雅黑" pitchFamily="34" charset="-122"/>
              <a:ea typeface="微软雅黑" pitchFamily="34" charset="-122"/>
              <a:sym typeface="微软雅黑" pitchFamily="34" charset="-122"/>
            </a:endParaRPr>
          </a:p>
        </p:txBody>
      </p:sp>
      <p:sp>
        <p:nvSpPr>
          <p:cNvPr id="4" name="圆角矩形 3"/>
          <p:cNvSpPr/>
          <p:nvPr/>
        </p:nvSpPr>
        <p:spPr>
          <a:xfrm>
            <a:off x="992188" y="2363788"/>
            <a:ext cx="702310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a:solidFill>
                  <a:schemeClr val="tx1"/>
                </a:solidFill>
                <a:latin typeface="Arial" panose="02080604020202020204" pitchFamily="34" charset="0"/>
                <a:ea typeface="微软雅黑" pitchFamily="34" charset="-122"/>
              </a:rPr>
              <a:t>基于</a:t>
            </a:r>
            <a:r>
              <a:rPr lang="zh-CN" altLang="en-US" sz="2000" strike="noStrike" noProof="1" dirty="0">
                <a:solidFill>
                  <a:srgbClr val="4B649F"/>
                </a:solidFill>
                <a:latin typeface="Arial" panose="02080604020202020204" pitchFamily="34" charset="0"/>
                <a:ea typeface="微软雅黑" pitchFamily="34" charset="-122"/>
                <a:sym typeface="+mn-ea"/>
              </a:rPr>
              <a:t>市场主体的登记注册类型</a:t>
            </a:r>
            <a:r>
              <a:rPr lang="zh-CN" altLang="en-US" sz="2000" strike="noStrike" noProof="1" dirty="0">
                <a:solidFill>
                  <a:schemeClr val="tx1"/>
                </a:solidFill>
                <a:latin typeface="Arial" panose="02080604020202020204" pitchFamily="34" charset="0"/>
                <a:ea typeface="微软雅黑" pitchFamily="34" charset="-122"/>
              </a:rPr>
              <a:t>对各类市场主体进行了再分类</a:t>
            </a:r>
            <a:endParaRPr lang="zh-CN" altLang="en-US" sz="2000" strike="noStrike" noProof="1" dirty="0">
              <a:solidFill>
                <a:schemeClr val="tx1"/>
              </a:solidFill>
              <a:latin typeface="Arial" panose="02080604020202020204" pitchFamily="34" charset="0"/>
              <a:ea typeface="微软雅黑"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4034" name="文本框 16"/>
          <p:cNvSpPr txBox="true"/>
          <p:nvPr/>
        </p:nvSpPr>
        <p:spPr>
          <a:xfrm>
            <a:off x="1233488" y="1412875"/>
            <a:ext cx="140811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内资企业</a:t>
            </a:r>
            <a:endParaRPr lang="zh-CN" altLang="en-US" sz="2400" b="1" dirty="0">
              <a:solidFill>
                <a:schemeClr val="bg1"/>
              </a:solidFill>
              <a:latin typeface="Arial" panose="02080604020202020204" pitchFamily="34" charset="0"/>
              <a:ea typeface="微软雅黑" pitchFamily="34" charset="-122"/>
            </a:endParaRPr>
          </a:p>
        </p:txBody>
      </p:sp>
      <p:sp>
        <p:nvSpPr>
          <p:cNvPr id="44038" name="文本框 12"/>
          <p:cNvSpPr txBox="true"/>
          <p:nvPr/>
        </p:nvSpPr>
        <p:spPr>
          <a:xfrm>
            <a:off x="3328988" y="1382713"/>
            <a:ext cx="3302000" cy="522287"/>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en-US" sz="2800" dirty="0">
                <a:solidFill>
                  <a:srgbClr val="336699"/>
                </a:solidFill>
                <a:latin typeface="微软雅黑" pitchFamily="34" charset="-122"/>
                <a:ea typeface="微软雅黑" pitchFamily="34" charset="-122"/>
                <a:sym typeface="微软雅黑" pitchFamily="34" charset="-122"/>
              </a:rPr>
              <a:t>分为</a:t>
            </a:r>
            <a:r>
              <a:rPr lang="en-US" altLang="zh-CN" sz="2800" dirty="0">
                <a:solidFill>
                  <a:srgbClr val="336699"/>
                </a:solidFill>
                <a:latin typeface="微软雅黑" pitchFamily="34" charset="-122"/>
                <a:ea typeface="微软雅黑" pitchFamily="34" charset="-122"/>
                <a:sym typeface="微软雅黑" pitchFamily="34" charset="-122"/>
              </a:rPr>
              <a:t>6</a:t>
            </a:r>
            <a:r>
              <a:rPr lang="zh-CN" altLang="en-US" sz="2800" dirty="0">
                <a:solidFill>
                  <a:srgbClr val="336699"/>
                </a:solidFill>
                <a:latin typeface="微软雅黑" pitchFamily="34" charset="-122"/>
                <a:ea typeface="微软雅黑" pitchFamily="34" charset="-122"/>
                <a:sym typeface="微软雅黑" pitchFamily="34" charset="-122"/>
              </a:rPr>
              <a:t>个中类，其中：</a:t>
            </a:r>
            <a:endParaRPr lang="zh-CN" altLang="en-US" sz="2800" dirty="0">
              <a:solidFill>
                <a:srgbClr val="336699"/>
              </a:solidFill>
              <a:latin typeface="微软雅黑" pitchFamily="34" charset="-122"/>
              <a:ea typeface="微软雅黑" pitchFamily="34" charset="-122"/>
              <a:sym typeface="微软雅黑" pitchFamily="34" charset="-122"/>
            </a:endParaRPr>
          </a:p>
        </p:txBody>
      </p:sp>
      <p:sp>
        <p:nvSpPr>
          <p:cNvPr id="44040" name="文本框 1"/>
          <p:cNvSpPr txBox="true"/>
          <p:nvPr/>
        </p:nvSpPr>
        <p:spPr>
          <a:xfrm>
            <a:off x="6992938" y="1076325"/>
            <a:ext cx="3608387" cy="1136650"/>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zh-CN" sz="2000" dirty="0">
                <a:solidFill>
                  <a:srgbClr val="336699"/>
                </a:solidFill>
                <a:latin typeface="微软雅黑" pitchFamily="34" charset="-122"/>
                <a:ea typeface="微软雅黑" pitchFamily="34" charset="-122"/>
                <a:sym typeface="微软雅黑" pitchFamily="34" charset="-122"/>
              </a:rPr>
              <a:t>有限责任公司：</a:t>
            </a:r>
            <a:r>
              <a:rPr lang="en-US" altLang="zh-CN" sz="2000" dirty="0">
                <a:solidFill>
                  <a:srgbClr val="336699"/>
                </a:solidFill>
                <a:latin typeface="微软雅黑" pitchFamily="34" charset="-122"/>
                <a:ea typeface="微软雅黑" pitchFamily="34" charset="-122"/>
                <a:sym typeface="微软雅黑" pitchFamily="34" charset="-122"/>
              </a:rPr>
              <a:t>3</a:t>
            </a:r>
            <a:r>
              <a:rPr lang="zh-CN" altLang="en-US" sz="2000" dirty="0">
                <a:solidFill>
                  <a:srgbClr val="336699"/>
                </a:solidFill>
                <a:latin typeface="微软雅黑" pitchFamily="34" charset="-122"/>
                <a:ea typeface="微软雅黑" pitchFamily="34" charset="-122"/>
                <a:sym typeface="微软雅黑" pitchFamily="34" charset="-122"/>
              </a:rPr>
              <a:t>个小类</a:t>
            </a:r>
            <a:endParaRPr lang="zh-CN" altLang="en-US" sz="2000" dirty="0">
              <a:solidFill>
                <a:srgbClr val="336699"/>
              </a:solidFill>
              <a:latin typeface="微软雅黑" pitchFamily="34" charset="-122"/>
              <a:ea typeface="微软雅黑" pitchFamily="34" charset="-122"/>
              <a:sym typeface="微软雅黑" pitchFamily="34" charset="-122"/>
            </a:endParaRPr>
          </a:p>
          <a:p>
            <a:pPr marL="36830" indent="0">
              <a:spcBef>
                <a:spcPct val="20000"/>
              </a:spcBef>
              <a:buClrTx/>
              <a:buSzPct val="85000"/>
              <a:buFont typeface="Wingdings" panose="05000000000000000000" charset="0"/>
            </a:pPr>
            <a:r>
              <a:rPr lang="zh-CN" altLang="en-US" sz="2000" dirty="0">
                <a:solidFill>
                  <a:srgbClr val="336699"/>
                </a:solidFill>
                <a:latin typeface="微软雅黑" pitchFamily="34" charset="-122"/>
                <a:ea typeface="微软雅黑" pitchFamily="34" charset="-122"/>
                <a:sym typeface="微软雅黑" pitchFamily="34" charset="-122"/>
              </a:rPr>
              <a:t>股份有限公司：</a:t>
            </a:r>
            <a:r>
              <a:rPr lang="en-US" altLang="zh-CN" sz="2000" dirty="0">
                <a:solidFill>
                  <a:srgbClr val="336699"/>
                </a:solidFill>
                <a:latin typeface="微软雅黑" pitchFamily="34" charset="-122"/>
                <a:ea typeface="微软雅黑" pitchFamily="34" charset="-122"/>
                <a:sym typeface="微软雅黑" pitchFamily="34" charset="-122"/>
              </a:rPr>
              <a:t>3</a:t>
            </a:r>
            <a:r>
              <a:rPr lang="zh-CN" altLang="en-US" sz="2000" dirty="0">
                <a:solidFill>
                  <a:srgbClr val="336699"/>
                </a:solidFill>
                <a:latin typeface="微软雅黑" pitchFamily="34" charset="-122"/>
                <a:ea typeface="微软雅黑" pitchFamily="34" charset="-122"/>
                <a:sym typeface="微软雅黑" pitchFamily="34" charset="-122"/>
              </a:rPr>
              <a:t>个小类</a:t>
            </a:r>
            <a:endParaRPr lang="zh-CN" altLang="en-US" sz="2000" dirty="0">
              <a:solidFill>
                <a:srgbClr val="336699"/>
              </a:solidFill>
              <a:latin typeface="微软雅黑" pitchFamily="34" charset="-122"/>
              <a:ea typeface="微软雅黑" pitchFamily="34" charset="-122"/>
              <a:sym typeface="微软雅黑" pitchFamily="34" charset="-122"/>
            </a:endParaRPr>
          </a:p>
          <a:p>
            <a:pPr marL="36830" indent="0">
              <a:spcBef>
                <a:spcPct val="20000"/>
              </a:spcBef>
              <a:buClrTx/>
              <a:buSzPct val="85000"/>
              <a:buFont typeface="Wingdings" panose="05000000000000000000" charset="0"/>
            </a:pPr>
            <a:r>
              <a:rPr lang="zh-CN" altLang="en-US" sz="2000" dirty="0">
                <a:solidFill>
                  <a:srgbClr val="336699"/>
                </a:solidFill>
                <a:latin typeface="微软雅黑" pitchFamily="34" charset="-122"/>
                <a:ea typeface="微软雅黑" pitchFamily="34" charset="-122"/>
                <a:sym typeface="微软雅黑" pitchFamily="34" charset="-122"/>
              </a:rPr>
              <a:t>非公司企业法人：</a:t>
            </a:r>
            <a:r>
              <a:rPr lang="en-US" altLang="zh-CN" sz="2000" dirty="0">
                <a:solidFill>
                  <a:srgbClr val="336699"/>
                </a:solidFill>
                <a:latin typeface="微软雅黑" pitchFamily="34" charset="-122"/>
                <a:ea typeface="微软雅黑" pitchFamily="34" charset="-122"/>
                <a:sym typeface="微软雅黑" pitchFamily="34" charset="-122"/>
              </a:rPr>
              <a:t>4</a:t>
            </a:r>
            <a:r>
              <a:rPr lang="zh-CN" altLang="en-US" sz="2000" dirty="0">
                <a:solidFill>
                  <a:srgbClr val="336699"/>
                </a:solidFill>
                <a:latin typeface="微软雅黑" pitchFamily="34" charset="-122"/>
                <a:ea typeface="微软雅黑" pitchFamily="34" charset="-122"/>
                <a:sym typeface="微软雅黑" pitchFamily="34" charset="-122"/>
              </a:rPr>
              <a:t>个小类</a:t>
            </a:r>
            <a:endParaRPr lang="zh-CN" altLang="en-US" sz="2000" dirty="0">
              <a:solidFill>
                <a:srgbClr val="336699"/>
              </a:solidFill>
              <a:latin typeface="微软雅黑" pitchFamily="34" charset="-122"/>
              <a:ea typeface="微软雅黑" pitchFamily="34" charset="-122"/>
              <a:sym typeface="微软雅黑" pitchFamily="34" charset="-122"/>
            </a:endParaRPr>
          </a:p>
        </p:txBody>
      </p:sp>
      <p:graphicFrame>
        <p:nvGraphicFramePr>
          <p:cNvPr id="53" name="表格 52"/>
          <p:cNvGraphicFramePr/>
          <p:nvPr/>
        </p:nvGraphicFramePr>
        <p:xfrm>
          <a:off x="885825" y="2393950"/>
          <a:ext cx="10440000" cy="3917950"/>
        </p:xfrm>
        <a:graphic>
          <a:graphicData uri="http://schemas.openxmlformats.org/drawingml/2006/table">
            <a:tbl>
              <a:tblPr firstRow="true" bandRow="true">
                <a:tableStyleId>{5C22544A-7EE6-4342-B048-85BDC9FD1C3A}</a:tableStyleId>
              </a:tblPr>
              <a:tblGrid>
                <a:gridCol w="1620000"/>
                <a:gridCol w="3600000"/>
                <a:gridCol w="1620000"/>
                <a:gridCol w="3600000"/>
              </a:tblGrid>
              <a:tr h="379730">
                <a:tc>
                  <a:txBody>
                    <a:bodyPr/>
                    <a:p>
                      <a:pPr indent="0" algn="ctr" fontAlgn="auto">
                        <a:lnSpc>
                          <a:spcPct val="100000"/>
                        </a:lnSpc>
                        <a:buNone/>
                      </a:pPr>
                      <a:r>
                        <a:rPr lang="en-US" sz="1800">
                          <a:latin typeface="+mn-ea"/>
                        </a:rPr>
                        <a:t>代码</a:t>
                      </a:r>
                      <a:endParaRPr lang="en-US" altLang="en-US" sz="1800">
                        <a:latin typeface="+mn-ea"/>
                      </a:endParaRPr>
                    </a:p>
                  </a:txBody>
                  <a:tcPr marL="68580" marR="68580" marT="0" marB="0" vert="horz" anchor="ctr" anchorCtr="false"/>
                </a:tc>
                <a:tc>
                  <a:txBody>
                    <a:bodyPr/>
                    <a:p>
                      <a:pPr indent="0" algn="ctr" fontAlgn="auto">
                        <a:lnSpc>
                          <a:spcPct val="100000"/>
                        </a:lnSpc>
                        <a:buNone/>
                      </a:pPr>
                      <a:r>
                        <a:rPr lang="en-US" sz="1800">
                          <a:latin typeface="+mn-ea"/>
                        </a:rPr>
                        <a:t>市场主体统计类别</a:t>
                      </a:r>
                      <a:endParaRPr lang="en-US" altLang="en-US" sz="1800">
                        <a:latin typeface="+mn-ea"/>
                      </a:endParaRPr>
                    </a:p>
                  </a:txBody>
                  <a:tcPr marL="68580" marR="68580" marT="0" marB="0" vert="horz" anchor="ctr" anchorCtr="false"/>
                </a:tc>
                <a:tc>
                  <a:txBody>
                    <a:bodyPr/>
                    <a:p>
                      <a:pPr indent="0" algn="ctr" fontAlgn="auto">
                        <a:lnSpc>
                          <a:spcPct val="100000"/>
                        </a:lnSpc>
                        <a:buNone/>
                      </a:pPr>
                      <a:r>
                        <a:rPr lang="en-US" sz="1800">
                          <a:latin typeface="+mn-ea"/>
                        </a:rPr>
                        <a:t>代码</a:t>
                      </a:r>
                      <a:endParaRPr lang="en-US" altLang="en-US" sz="1800">
                        <a:latin typeface="+mn-ea"/>
                      </a:endParaRPr>
                    </a:p>
                  </a:txBody>
                  <a:tcPr marL="68580" marR="68580" marT="0" marB="0" vert="horz" anchor="ctr" anchorCtr="false"/>
                </a:tc>
                <a:tc>
                  <a:txBody>
                    <a:bodyPr/>
                    <a:p>
                      <a:pPr indent="0" algn="ctr" fontAlgn="auto">
                        <a:lnSpc>
                          <a:spcPct val="100000"/>
                        </a:lnSpc>
                        <a:buNone/>
                      </a:pPr>
                      <a:r>
                        <a:rPr lang="en-US" sz="1800">
                          <a:latin typeface="+mn-ea"/>
                        </a:rPr>
                        <a:t>市场主体统计类别</a:t>
                      </a:r>
                      <a:endParaRPr lang="en-US" altLang="en-US" sz="1800">
                        <a:latin typeface="+mn-ea"/>
                      </a:endParaRPr>
                    </a:p>
                  </a:txBody>
                  <a:tcPr marL="68580" marR="68580" marT="0" marB="0" vert="horz" anchor="ctr" anchorCtr="false"/>
                </a:tc>
              </a:tr>
              <a:tr h="381000">
                <a:tc>
                  <a:txBody>
                    <a:bodyPr/>
                    <a:p>
                      <a:pPr indent="0" algn="ctr" fontAlgn="auto">
                        <a:lnSpc>
                          <a:spcPct val="100000"/>
                        </a:lnSpc>
                        <a:buNone/>
                      </a:pPr>
                      <a:r>
                        <a:rPr lang="en-US" sz="1800" b="1">
                          <a:latin typeface="+mn-ea"/>
                        </a:rPr>
                        <a:t>100</a:t>
                      </a:r>
                      <a:endParaRPr lang="en-US" altLang="en-US" sz="1800" b="1">
                        <a:latin typeface="+mn-ea"/>
                      </a:endParaRPr>
                    </a:p>
                  </a:txBody>
                  <a:tcPr marL="68580" marR="68580" marT="0" marB="0" vert="horz" anchor="ctr" anchorCtr="false"/>
                </a:tc>
                <a:tc>
                  <a:txBody>
                    <a:bodyPr/>
                    <a:p>
                      <a:pPr indent="0" fontAlgn="auto">
                        <a:lnSpc>
                          <a:spcPct val="100000"/>
                        </a:lnSpc>
                        <a:buNone/>
                      </a:pPr>
                      <a:r>
                        <a:rPr lang="en-US" sz="1800" b="1">
                          <a:latin typeface="+mn-ea"/>
                        </a:rPr>
                        <a:t>内资企业</a:t>
                      </a:r>
                      <a:endParaRPr lang="en-US" altLang="en-US" sz="1800" b="1">
                        <a:latin typeface="+mn-ea"/>
                      </a:endParaRPr>
                    </a:p>
                  </a:txBody>
                  <a:tcPr marL="68580" marR="68580" marT="0" marB="0" vert="horz" anchor="ctr" anchorCtr="false"/>
                </a:tc>
                <a:tc>
                  <a:txBody>
                    <a:bodyPr/>
                    <a:p>
                      <a:pPr indent="0" algn="ctr" fontAlgn="auto">
                        <a:lnSpc>
                          <a:spcPct val="100000"/>
                        </a:lnSpc>
                        <a:buNone/>
                      </a:pPr>
                      <a:r>
                        <a:rPr lang="en-US" sz="1800">
                          <a:latin typeface="+mn-ea"/>
                        </a:rPr>
                        <a:t>130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非公司企业法人</a:t>
                      </a:r>
                      <a:endParaRPr lang="en-US" altLang="en-US" sz="1800">
                        <a:latin typeface="+mn-ea"/>
                        <a:cs typeface="+mn-ea"/>
                      </a:endParaRPr>
                    </a:p>
                  </a:txBody>
                  <a:tcPr marL="68580" marR="68580" marT="0" marB="0" vert="horz" anchor="ctr" anchorCtr="false"/>
                </a:tc>
              </a:tr>
              <a:tr h="380365">
                <a:tc>
                  <a:txBody>
                    <a:bodyPr/>
                    <a:p>
                      <a:pPr indent="0" algn="ctr" fontAlgn="auto">
                        <a:lnSpc>
                          <a:spcPct val="100000"/>
                        </a:lnSpc>
                        <a:buNone/>
                      </a:pPr>
                      <a:r>
                        <a:rPr lang="en-US" sz="1800">
                          <a:latin typeface="+mn-ea"/>
                        </a:rPr>
                        <a:t>110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有限责任公司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131</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全民所有制企业（国有企业）</a:t>
                      </a:r>
                      <a:endParaRPr lang="en-US" altLang="en-US" sz="1800">
                        <a:latin typeface="+mn-ea"/>
                        <a:cs typeface="+mn-ea"/>
                      </a:endParaRPr>
                    </a:p>
                  </a:txBody>
                  <a:tcPr marL="68580" marR="68580" marT="0" marB="0" vert="horz" anchor="ctr" anchorCtr="false"/>
                </a:tc>
              </a:tr>
              <a:tr h="379730">
                <a:tc>
                  <a:txBody>
                    <a:bodyPr/>
                    <a:p>
                      <a:pPr indent="0" algn="ctr" fontAlgn="auto">
                        <a:lnSpc>
                          <a:spcPct val="100000"/>
                        </a:lnSpc>
                        <a:buNone/>
                      </a:pPr>
                      <a:r>
                        <a:rPr lang="en-US" sz="1800">
                          <a:latin typeface="+mn-ea"/>
                        </a:rPr>
                        <a:t>111</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国有独资公司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132</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集体所有制企业（集体企业）</a:t>
                      </a:r>
                      <a:endParaRPr lang="en-US" altLang="en-US" sz="1800">
                        <a:latin typeface="+mn-ea"/>
                        <a:cs typeface="+mn-ea"/>
                      </a:endParaRPr>
                    </a:p>
                  </a:txBody>
                  <a:tcPr marL="68580" marR="68580" marT="0" marB="0" vert="horz" anchor="ctr" anchorCtr="false"/>
                </a:tc>
              </a:tr>
              <a:tr h="504825">
                <a:tc>
                  <a:txBody>
                    <a:bodyPr/>
                    <a:p>
                      <a:pPr indent="0" algn="ctr" fontAlgn="auto">
                        <a:lnSpc>
                          <a:spcPct val="100000"/>
                        </a:lnSpc>
                        <a:buNone/>
                      </a:pPr>
                      <a:r>
                        <a:rPr lang="en-US" sz="1800">
                          <a:latin typeface="+mn-ea"/>
                        </a:rPr>
                        <a:t>112</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私营有限责任公司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133</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股份合作企业</a:t>
                      </a:r>
                      <a:endParaRPr lang="en-US" altLang="en-US" sz="1800">
                        <a:latin typeface="+mn-ea"/>
                        <a:cs typeface="+mn-ea"/>
                      </a:endParaRPr>
                    </a:p>
                  </a:txBody>
                  <a:tcPr marL="68580" marR="68580" marT="0" marB="0" vert="horz" anchor="ctr" anchorCtr="false"/>
                </a:tc>
              </a:tr>
              <a:tr h="503555">
                <a:tc>
                  <a:txBody>
                    <a:bodyPr/>
                    <a:p>
                      <a:pPr indent="0" algn="ctr" fontAlgn="auto">
                        <a:lnSpc>
                          <a:spcPct val="100000"/>
                        </a:lnSpc>
                        <a:buNone/>
                      </a:pPr>
                      <a:r>
                        <a:rPr lang="en-US" sz="1800">
                          <a:latin typeface="+mn-ea"/>
                        </a:rPr>
                        <a:t>119</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其他有限责任公司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134</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联营企业</a:t>
                      </a:r>
                      <a:endParaRPr lang="en-US" altLang="en-US" sz="1800">
                        <a:latin typeface="+mn-ea"/>
                        <a:cs typeface="+mn-ea"/>
                      </a:endParaRPr>
                    </a:p>
                  </a:txBody>
                  <a:tcPr marL="68580" marR="68580" marT="0" marB="0" vert="horz" anchor="ctr" anchorCtr="false"/>
                </a:tc>
              </a:tr>
              <a:tr h="380365">
                <a:tc>
                  <a:txBody>
                    <a:bodyPr/>
                    <a:p>
                      <a:pPr indent="0" algn="ctr" fontAlgn="auto">
                        <a:lnSpc>
                          <a:spcPct val="100000"/>
                        </a:lnSpc>
                        <a:buNone/>
                      </a:pPr>
                      <a:r>
                        <a:rPr lang="en-US" sz="1800">
                          <a:latin typeface="+mn-ea"/>
                        </a:rPr>
                        <a:t>120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股份有限公司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140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个人独资企业</a:t>
                      </a:r>
                      <a:endParaRPr lang="en-US" altLang="en-US" sz="1800">
                        <a:latin typeface="+mn-ea"/>
                        <a:cs typeface="+mn-ea"/>
                      </a:endParaRPr>
                    </a:p>
                  </a:txBody>
                  <a:tcPr marL="68580" marR="68580" marT="0" marB="0" vert="horz" anchor="ctr" anchorCtr="false"/>
                </a:tc>
              </a:tr>
              <a:tr h="504825">
                <a:tc>
                  <a:txBody>
                    <a:bodyPr/>
                    <a:p>
                      <a:pPr indent="0" algn="ctr" fontAlgn="auto">
                        <a:lnSpc>
                          <a:spcPct val="100000"/>
                        </a:lnSpc>
                        <a:buNone/>
                      </a:pPr>
                      <a:r>
                        <a:rPr lang="en-US" sz="1800">
                          <a:latin typeface="+mn-ea"/>
                        </a:rPr>
                        <a:t>121</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私营股份有限公司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150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合伙企业</a:t>
                      </a:r>
                      <a:endParaRPr lang="en-US" altLang="en-US" sz="1800">
                        <a:latin typeface="+mn-ea"/>
                        <a:cs typeface="+mn-ea"/>
                      </a:endParaRPr>
                    </a:p>
                  </a:txBody>
                  <a:tcPr marL="68580" marR="68580" marT="0" marB="0" vert="horz" anchor="ctr" anchorCtr="false"/>
                </a:tc>
              </a:tr>
              <a:tr h="503555">
                <a:tc>
                  <a:txBody>
                    <a:bodyPr/>
                    <a:p>
                      <a:pPr indent="0" algn="ctr" fontAlgn="auto">
                        <a:lnSpc>
                          <a:spcPct val="100000"/>
                        </a:lnSpc>
                        <a:buNone/>
                      </a:pPr>
                      <a:r>
                        <a:rPr lang="en-US" sz="1800">
                          <a:latin typeface="+mn-ea"/>
                        </a:rPr>
                        <a:t>129</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其他股份有限公司</a:t>
                      </a:r>
                      <a:endParaRPr lang="en-US" altLang="en-US" sz="1800">
                        <a:latin typeface="+mn-ea"/>
                        <a:cs typeface="+mn-ea"/>
                      </a:endParaRPr>
                    </a:p>
                  </a:txBody>
                  <a:tcPr marL="68580" marR="68580" marT="0" marB="0" vert="horz" anchor="ctr" anchorCtr="false"/>
                </a:tc>
                <a:tc>
                  <a:txBody>
                    <a:bodyPr/>
                    <a:p>
                      <a:pPr indent="0" algn="ctr" fontAlgn="auto">
                        <a:lnSpc>
                          <a:spcPct val="100000"/>
                        </a:lnSpc>
                        <a:buNone/>
                      </a:pPr>
                      <a:r>
                        <a:rPr lang="en-US" sz="1800">
                          <a:latin typeface="+mn-ea"/>
                        </a:rPr>
                        <a:t>190</a:t>
                      </a:r>
                      <a:endParaRPr lang="en-US" altLang="en-US" sz="1800">
                        <a:latin typeface="+mn-ea"/>
                      </a:endParaRPr>
                    </a:p>
                  </a:txBody>
                  <a:tcPr marL="68580" marR="68580" marT="0" marB="0" vert="horz" anchor="ctr" anchorCtr="false"/>
                </a:tc>
                <a:tc>
                  <a:txBody>
                    <a:bodyPr/>
                    <a:p>
                      <a:pPr indent="0" fontAlgn="auto">
                        <a:lnSpc>
                          <a:spcPct val="100000"/>
                        </a:lnSpc>
                        <a:buNone/>
                      </a:pPr>
                      <a:r>
                        <a:rPr lang="en-US" sz="1800">
                          <a:latin typeface="+mn-ea"/>
                          <a:cs typeface="+mn-ea"/>
                        </a:rPr>
                        <a:t>  其他内资企业</a:t>
                      </a:r>
                      <a:endParaRPr lang="en-US" altLang="en-US" sz="1800">
                        <a:latin typeface="+mn-ea"/>
                        <a:cs typeface="+mn-ea"/>
                      </a:endParaRPr>
                    </a:p>
                  </a:txBody>
                  <a:tcPr marL="68580" marR="68580" marT="0" marB="0" vert="horz" anchor="ctr" anchorCtr="false"/>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5058" name="文本框 16"/>
          <p:cNvSpPr txBox="true"/>
          <p:nvPr/>
        </p:nvSpPr>
        <p:spPr>
          <a:xfrm>
            <a:off x="774700" y="1412875"/>
            <a:ext cx="2325688"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港澳台投资企业</a:t>
            </a:r>
            <a:endParaRPr lang="zh-CN" altLang="en-US" sz="2400" b="1" dirty="0">
              <a:solidFill>
                <a:schemeClr val="bg1"/>
              </a:solidFill>
              <a:latin typeface="Arial" panose="02080604020202020204" pitchFamily="34" charset="0"/>
              <a:ea typeface="微软雅黑" pitchFamily="34" charset="-122"/>
            </a:endParaRPr>
          </a:p>
        </p:txBody>
      </p:sp>
      <p:sp>
        <p:nvSpPr>
          <p:cNvPr id="45062" name="文本框 12"/>
          <p:cNvSpPr txBox="true"/>
          <p:nvPr/>
        </p:nvSpPr>
        <p:spPr>
          <a:xfrm>
            <a:off x="3606800" y="1382713"/>
            <a:ext cx="2422525" cy="522287"/>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en-US" sz="2800" dirty="0">
                <a:solidFill>
                  <a:srgbClr val="336699"/>
                </a:solidFill>
                <a:latin typeface="微软雅黑" pitchFamily="34" charset="-122"/>
                <a:ea typeface="微软雅黑" pitchFamily="34" charset="-122"/>
                <a:sym typeface="微软雅黑" pitchFamily="34" charset="-122"/>
              </a:rPr>
              <a:t>分为</a:t>
            </a:r>
            <a:r>
              <a:rPr lang="en-US" altLang="zh-CN" sz="2800" dirty="0">
                <a:solidFill>
                  <a:srgbClr val="336699"/>
                </a:solidFill>
                <a:latin typeface="微软雅黑" pitchFamily="34" charset="-122"/>
                <a:ea typeface="微软雅黑" pitchFamily="34" charset="-122"/>
                <a:sym typeface="微软雅黑" pitchFamily="34" charset="-122"/>
              </a:rPr>
              <a:t>4</a:t>
            </a:r>
            <a:r>
              <a:rPr lang="zh-CN" altLang="en-US" sz="2800" dirty="0">
                <a:solidFill>
                  <a:srgbClr val="336699"/>
                </a:solidFill>
                <a:latin typeface="微软雅黑" pitchFamily="34" charset="-122"/>
                <a:ea typeface="微软雅黑" pitchFamily="34" charset="-122"/>
                <a:sym typeface="微软雅黑" pitchFamily="34" charset="-122"/>
              </a:rPr>
              <a:t>个中类</a:t>
            </a:r>
            <a:endParaRPr lang="zh-CN" altLang="en-US" sz="2800" dirty="0">
              <a:solidFill>
                <a:srgbClr val="336699"/>
              </a:solidFill>
              <a:latin typeface="微软雅黑" pitchFamily="34" charset="-122"/>
              <a:ea typeface="微软雅黑" pitchFamily="34" charset="-122"/>
              <a:sym typeface="微软雅黑" pitchFamily="34" charset="-122"/>
            </a:endParaRPr>
          </a:p>
        </p:txBody>
      </p:sp>
      <p:graphicFrame>
        <p:nvGraphicFramePr>
          <p:cNvPr id="15368" name="表格 15367"/>
          <p:cNvGraphicFramePr/>
          <p:nvPr/>
        </p:nvGraphicFramePr>
        <p:xfrm>
          <a:off x="950913" y="2667000"/>
          <a:ext cx="10290175" cy="2493963"/>
        </p:xfrm>
        <a:graphic>
          <a:graphicData uri="http://schemas.openxmlformats.org/drawingml/2006/table">
            <a:tbl>
              <a:tblPr/>
              <a:tblGrid>
                <a:gridCol w="3459163"/>
                <a:gridCol w="6831012"/>
              </a:tblGrid>
              <a:tr h="309563">
                <a:tc>
                  <a:txBody>
                    <a:bodyPr/>
                    <a:p>
                      <a:pPr lvl="0" algn="ctr">
                        <a:buSzTx/>
                        <a:buNone/>
                      </a:pPr>
                      <a:r>
                        <a:rPr lang="en-US" altLang="zh-CN" sz="1800" b="1">
                          <a:solidFill>
                            <a:srgbClr val="FFFFFF"/>
                          </a:solidFill>
                          <a:latin typeface="+mn-ea"/>
                          <a:ea typeface="+mn-ea"/>
                        </a:rPr>
                        <a:t>代码</a:t>
                      </a:r>
                      <a:endParaRPr lang="en-US" altLang="zh-CN" sz="1800" b="1">
                        <a:solidFill>
                          <a:srgbClr val="FFFFFF"/>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E67C8"/>
                    </a:solidFill>
                  </a:tcPr>
                </a:tc>
                <a:tc>
                  <a:txBody>
                    <a:bodyPr/>
                    <a:p>
                      <a:pPr lvl="0" algn="ctr">
                        <a:buSzTx/>
                        <a:buNone/>
                      </a:pPr>
                      <a:r>
                        <a:rPr lang="en-US" altLang="zh-CN" sz="1800" b="1">
                          <a:solidFill>
                            <a:srgbClr val="FFFFFF"/>
                          </a:solidFill>
                          <a:latin typeface="+mn-ea"/>
                          <a:ea typeface="+mn-ea"/>
                        </a:rPr>
                        <a:t>市场主体统计类别</a:t>
                      </a:r>
                      <a:endParaRPr lang="en-US" altLang="zh-CN" sz="1800" b="1">
                        <a:solidFill>
                          <a:srgbClr val="FFFFFF"/>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E67C8"/>
                    </a:solidFill>
                  </a:tcPr>
                </a:tc>
              </a:tr>
              <a:tr h="436562">
                <a:tc>
                  <a:txBody>
                    <a:bodyPr/>
                    <a:p>
                      <a:pPr lvl="0" algn="ctr">
                        <a:buSzTx/>
                        <a:buNone/>
                      </a:pPr>
                      <a:r>
                        <a:rPr lang="en-US" altLang="zh-CN" sz="1800" b="1">
                          <a:solidFill>
                            <a:srgbClr val="000000"/>
                          </a:solidFill>
                          <a:latin typeface="+mn-ea"/>
                          <a:ea typeface="+mn-ea"/>
                        </a:rPr>
                        <a:t>200</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c>
                  <a:txBody>
                    <a:bodyPr/>
                    <a:p>
                      <a:pPr lvl="0">
                        <a:buSzTx/>
                        <a:buNone/>
                      </a:pPr>
                      <a:r>
                        <a:rPr lang="en-US" altLang="zh-CN" sz="1800" b="1">
                          <a:solidFill>
                            <a:srgbClr val="000000"/>
                          </a:solidFill>
                          <a:latin typeface="+mn-ea"/>
                          <a:ea typeface="+mn-ea"/>
                        </a:rPr>
                        <a:t>港澳台投资企业</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r>
              <a:tr h="436563">
                <a:tc>
                  <a:txBody>
                    <a:bodyPr/>
                    <a:p>
                      <a:pPr lvl="0" algn="ctr">
                        <a:buSzTx/>
                        <a:buNone/>
                      </a:pPr>
                      <a:r>
                        <a:rPr lang="en-US" altLang="zh-CN" sz="1800">
                          <a:solidFill>
                            <a:srgbClr val="000000"/>
                          </a:solidFill>
                          <a:latin typeface="+mn-ea"/>
                          <a:ea typeface="+mn-ea"/>
                        </a:rPr>
                        <a:t>210</a:t>
                      </a:r>
                      <a:endParaRPr lang="en-US" altLang="zh-CN" sz="1800">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c>
                  <a:txBody>
                    <a:bodyPr/>
                    <a:p>
                      <a:pPr lvl="0">
                        <a:buSzTx/>
                        <a:buNone/>
                      </a:pPr>
                      <a:r>
                        <a:rPr lang="en-US" altLang="zh-CN" sz="1800">
                          <a:solidFill>
                            <a:srgbClr val="000000"/>
                          </a:solidFill>
                          <a:latin typeface="+mn-ea"/>
                          <a:ea typeface="+mn-ea"/>
                          <a:cs typeface="+mn-ea"/>
                        </a:rPr>
                        <a:t>  港澳台投资有限责任公司</a:t>
                      </a:r>
                      <a:endParaRPr lang="en-US" altLang="zh-CN" sz="1800">
                        <a:solidFill>
                          <a:srgbClr val="000000"/>
                        </a:solidFill>
                        <a:latin typeface="+mn-ea"/>
                        <a:ea typeface="+mn-ea"/>
                        <a:cs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r>
              <a:tr h="436562">
                <a:tc>
                  <a:txBody>
                    <a:bodyPr/>
                    <a:p>
                      <a:pPr lvl="0" algn="ctr">
                        <a:buSzTx/>
                        <a:buNone/>
                      </a:pPr>
                      <a:r>
                        <a:rPr lang="en-US" altLang="zh-CN" sz="1800">
                          <a:solidFill>
                            <a:srgbClr val="000000"/>
                          </a:solidFill>
                          <a:latin typeface="+mn-ea"/>
                          <a:ea typeface="+mn-ea"/>
                        </a:rPr>
                        <a:t>220</a:t>
                      </a:r>
                      <a:endParaRPr lang="en-US" altLang="zh-CN" sz="1800">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c>
                  <a:txBody>
                    <a:bodyPr/>
                    <a:p>
                      <a:pPr lvl="0">
                        <a:buSzTx/>
                        <a:buNone/>
                      </a:pPr>
                      <a:r>
                        <a:rPr lang="en-US" altLang="zh-CN" sz="1800">
                          <a:solidFill>
                            <a:srgbClr val="000000"/>
                          </a:solidFill>
                          <a:latin typeface="+mn-ea"/>
                          <a:ea typeface="+mn-ea"/>
                          <a:cs typeface="+mn-ea"/>
                        </a:rPr>
                        <a:t>  港澳台投资股份有限公司</a:t>
                      </a:r>
                      <a:endParaRPr lang="en-US" altLang="zh-CN" sz="1800">
                        <a:solidFill>
                          <a:srgbClr val="000000"/>
                        </a:solidFill>
                        <a:latin typeface="+mn-ea"/>
                        <a:ea typeface="+mn-ea"/>
                        <a:cs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r>
              <a:tr h="438150">
                <a:tc>
                  <a:txBody>
                    <a:bodyPr/>
                    <a:p>
                      <a:pPr lvl="0" algn="ctr">
                        <a:buSzTx/>
                        <a:buNone/>
                      </a:pPr>
                      <a:r>
                        <a:rPr lang="en-US" altLang="zh-CN" sz="1800">
                          <a:solidFill>
                            <a:srgbClr val="000000"/>
                          </a:solidFill>
                          <a:latin typeface="+mn-ea"/>
                          <a:ea typeface="+mn-ea"/>
                        </a:rPr>
                        <a:t>230</a:t>
                      </a:r>
                      <a:endParaRPr lang="en-US" altLang="zh-CN" sz="1800">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c>
                  <a:txBody>
                    <a:bodyPr/>
                    <a:p>
                      <a:pPr lvl="0">
                        <a:buSzTx/>
                        <a:buNone/>
                      </a:pPr>
                      <a:r>
                        <a:rPr lang="en-US" altLang="zh-CN" sz="1800">
                          <a:solidFill>
                            <a:srgbClr val="000000"/>
                          </a:solidFill>
                          <a:latin typeface="+mn-ea"/>
                          <a:ea typeface="+mn-ea"/>
                          <a:cs typeface="+mn-ea"/>
                        </a:rPr>
                        <a:t>  港澳台投资合伙企业</a:t>
                      </a:r>
                      <a:endParaRPr lang="en-US" altLang="zh-CN" sz="1800">
                        <a:solidFill>
                          <a:srgbClr val="000000"/>
                        </a:solidFill>
                        <a:latin typeface="+mn-ea"/>
                        <a:ea typeface="+mn-ea"/>
                        <a:cs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r>
              <a:tr h="436563">
                <a:tc>
                  <a:txBody>
                    <a:bodyPr/>
                    <a:p>
                      <a:pPr lvl="0" algn="ctr">
                        <a:buSzTx/>
                        <a:buNone/>
                      </a:pPr>
                      <a:r>
                        <a:rPr lang="en-US" altLang="zh-CN" sz="1800">
                          <a:solidFill>
                            <a:srgbClr val="000000"/>
                          </a:solidFill>
                          <a:latin typeface="+mn-ea"/>
                          <a:ea typeface="+mn-ea"/>
                        </a:rPr>
                        <a:t>290</a:t>
                      </a:r>
                      <a:endParaRPr lang="en-US" altLang="zh-CN" sz="1800">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c>
                  <a:txBody>
                    <a:bodyPr/>
                    <a:p>
                      <a:pPr lvl="0">
                        <a:buSzTx/>
                        <a:buNone/>
                      </a:pPr>
                      <a:r>
                        <a:rPr lang="en-US" altLang="zh-CN" sz="1800">
                          <a:solidFill>
                            <a:srgbClr val="000000"/>
                          </a:solidFill>
                          <a:latin typeface="+mn-ea"/>
                          <a:ea typeface="+mn-ea"/>
                          <a:cs typeface="+mn-ea"/>
                        </a:rPr>
                        <a:t>  其他港澳台投资企业</a:t>
                      </a:r>
                      <a:endParaRPr lang="en-US" altLang="zh-CN" sz="1800">
                        <a:solidFill>
                          <a:srgbClr val="000000"/>
                        </a:solidFill>
                        <a:latin typeface="+mn-ea"/>
                        <a:ea typeface="+mn-ea"/>
                        <a:cs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6082" name="文本框 16"/>
          <p:cNvSpPr txBox="true"/>
          <p:nvPr/>
        </p:nvSpPr>
        <p:spPr>
          <a:xfrm>
            <a:off x="927100" y="1412875"/>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外商投资企业</a:t>
            </a:r>
            <a:endParaRPr lang="zh-CN" altLang="en-US" sz="2400" b="1" dirty="0">
              <a:solidFill>
                <a:schemeClr val="bg1"/>
              </a:solidFill>
              <a:latin typeface="Arial" panose="02080604020202020204" pitchFamily="34" charset="0"/>
              <a:ea typeface="微软雅黑" pitchFamily="34" charset="-122"/>
            </a:endParaRPr>
          </a:p>
        </p:txBody>
      </p:sp>
      <p:sp>
        <p:nvSpPr>
          <p:cNvPr id="46086" name="文本框 12"/>
          <p:cNvSpPr txBox="true"/>
          <p:nvPr/>
        </p:nvSpPr>
        <p:spPr>
          <a:xfrm>
            <a:off x="3606800" y="1382713"/>
            <a:ext cx="2422525" cy="522287"/>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en-US" sz="2800" dirty="0">
                <a:solidFill>
                  <a:srgbClr val="336699"/>
                </a:solidFill>
                <a:latin typeface="微软雅黑" pitchFamily="34" charset="-122"/>
                <a:ea typeface="微软雅黑" pitchFamily="34" charset="-122"/>
                <a:sym typeface="微软雅黑" pitchFamily="34" charset="-122"/>
              </a:rPr>
              <a:t>分为</a:t>
            </a:r>
            <a:r>
              <a:rPr lang="en-US" altLang="zh-CN" sz="2800" dirty="0">
                <a:solidFill>
                  <a:srgbClr val="336699"/>
                </a:solidFill>
                <a:latin typeface="微软雅黑" pitchFamily="34" charset="-122"/>
                <a:ea typeface="微软雅黑" pitchFamily="34" charset="-122"/>
                <a:sym typeface="微软雅黑" pitchFamily="34" charset="-122"/>
              </a:rPr>
              <a:t>4</a:t>
            </a:r>
            <a:r>
              <a:rPr lang="zh-CN" altLang="en-US" sz="2800" dirty="0">
                <a:solidFill>
                  <a:srgbClr val="336699"/>
                </a:solidFill>
                <a:latin typeface="微软雅黑" pitchFamily="34" charset="-122"/>
                <a:ea typeface="微软雅黑" pitchFamily="34" charset="-122"/>
                <a:sym typeface="微软雅黑" pitchFamily="34" charset="-122"/>
              </a:rPr>
              <a:t>个中类</a:t>
            </a:r>
            <a:endParaRPr lang="zh-CN" altLang="en-US" sz="2800" dirty="0">
              <a:solidFill>
                <a:srgbClr val="336699"/>
              </a:solidFill>
              <a:latin typeface="微软雅黑" pitchFamily="34" charset="-122"/>
              <a:ea typeface="微软雅黑" pitchFamily="34" charset="-122"/>
              <a:sym typeface="微软雅黑" pitchFamily="34" charset="-122"/>
            </a:endParaRPr>
          </a:p>
        </p:txBody>
      </p:sp>
      <p:graphicFrame>
        <p:nvGraphicFramePr>
          <p:cNvPr id="16392" name="表格 16391"/>
          <p:cNvGraphicFramePr/>
          <p:nvPr/>
        </p:nvGraphicFramePr>
        <p:xfrm>
          <a:off x="950913" y="2695575"/>
          <a:ext cx="10290175" cy="2501900"/>
        </p:xfrm>
        <a:graphic>
          <a:graphicData uri="http://schemas.openxmlformats.org/drawingml/2006/table">
            <a:tbl>
              <a:tblPr/>
              <a:tblGrid>
                <a:gridCol w="3459163"/>
                <a:gridCol w="6831012"/>
              </a:tblGrid>
              <a:tr h="317500">
                <a:tc>
                  <a:txBody>
                    <a:bodyPr/>
                    <a:p>
                      <a:pPr lvl="0" algn="ctr">
                        <a:buSzTx/>
                        <a:buNone/>
                      </a:pPr>
                      <a:r>
                        <a:rPr lang="en-US" altLang="zh-CN" sz="1800" b="1">
                          <a:solidFill>
                            <a:srgbClr val="FFFFFF"/>
                          </a:solidFill>
                          <a:latin typeface="+mn-ea"/>
                          <a:ea typeface="+mn-ea"/>
                        </a:rPr>
                        <a:t>代码</a:t>
                      </a:r>
                      <a:endParaRPr lang="en-US" altLang="zh-CN" sz="1800" b="1">
                        <a:solidFill>
                          <a:srgbClr val="FFFFFF"/>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E67C8"/>
                    </a:solidFill>
                  </a:tcPr>
                </a:tc>
                <a:tc>
                  <a:txBody>
                    <a:bodyPr/>
                    <a:p>
                      <a:pPr lvl="0" algn="ctr">
                        <a:buSzTx/>
                        <a:buNone/>
                      </a:pPr>
                      <a:r>
                        <a:rPr lang="en-US" altLang="zh-CN" sz="1800" b="1">
                          <a:solidFill>
                            <a:srgbClr val="FFFFFF"/>
                          </a:solidFill>
                          <a:latin typeface="+mn-ea"/>
                          <a:ea typeface="+mn-ea"/>
                        </a:rPr>
                        <a:t>市场主体统计类别</a:t>
                      </a:r>
                      <a:endParaRPr lang="en-US" altLang="zh-CN" sz="1800" b="1">
                        <a:solidFill>
                          <a:srgbClr val="FFFFFF"/>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E67C8"/>
                    </a:solidFill>
                  </a:tcPr>
                </a:tc>
              </a:tr>
              <a:tr h="436563">
                <a:tc>
                  <a:txBody>
                    <a:bodyPr/>
                    <a:p>
                      <a:pPr lvl="0" algn="ctr">
                        <a:buSzTx/>
                        <a:buNone/>
                      </a:pPr>
                      <a:r>
                        <a:rPr lang="en-US" altLang="zh-CN" sz="1800" b="1">
                          <a:solidFill>
                            <a:srgbClr val="000000"/>
                          </a:solidFill>
                          <a:latin typeface="+mn-ea"/>
                          <a:ea typeface="+mn-ea"/>
                        </a:rPr>
                        <a:t>300</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c>
                  <a:txBody>
                    <a:bodyPr/>
                    <a:p>
                      <a:pPr lvl="0">
                        <a:buSzTx/>
                        <a:buNone/>
                      </a:pPr>
                      <a:r>
                        <a:rPr lang="en-US" altLang="zh-CN" sz="1800" b="1">
                          <a:solidFill>
                            <a:srgbClr val="000000"/>
                          </a:solidFill>
                          <a:latin typeface="+mn-ea"/>
                          <a:ea typeface="+mn-ea"/>
                        </a:rPr>
                        <a:t>外商投资企业</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r>
              <a:tr h="438150">
                <a:tc>
                  <a:txBody>
                    <a:bodyPr/>
                    <a:p>
                      <a:pPr lvl="0" algn="ctr">
                        <a:buSzTx/>
                        <a:buNone/>
                      </a:pPr>
                      <a:r>
                        <a:rPr lang="en-US" altLang="zh-CN" sz="1800">
                          <a:solidFill>
                            <a:srgbClr val="000000"/>
                          </a:solidFill>
                          <a:latin typeface="+mn-ea"/>
                          <a:ea typeface="+mn-ea"/>
                        </a:rPr>
                        <a:t>310</a:t>
                      </a:r>
                      <a:endParaRPr lang="en-US" altLang="zh-CN" sz="1800">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c>
                  <a:txBody>
                    <a:bodyPr/>
                    <a:p>
                      <a:pPr lvl="0">
                        <a:buSzTx/>
                        <a:buNone/>
                      </a:pPr>
                      <a:r>
                        <a:rPr lang="en-US" altLang="zh-CN" sz="1800">
                          <a:solidFill>
                            <a:srgbClr val="000000"/>
                          </a:solidFill>
                          <a:latin typeface="+mn-ea"/>
                          <a:ea typeface="+mn-ea"/>
                          <a:cs typeface="+mn-ea"/>
                        </a:rPr>
                        <a:t>  外商投资有限责任公司</a:t>
                      </a:r>
                      <a:endParaRPr lang="en-US" altLang="zh-CN" sz="1800">
                        <a:solidFill>
                          <a:srgbClr val="000000"/>
                        </a:solidFill>
                        <a:latin typeface="+mn-ea"/>
                        <a:ea typeface="+mn-ea"/>
                        <a:cs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r>
              <a:tr h="436562">
                <a:tc>
                  <a:txBody>
                    <a:bodyPr/>
                    <a:p>
                      <a:pPr lvl="0" algn="ctr">
                        <a:buSzTx/>
                        <a:buNone/>
                      </a:pPr>
                      <a:r>
                        <a:rPr lang="en-US" altLang="zh-CN" sz="1800">
                          <a:solidFill>
                            <a:srgbClr val="000000"/>
                          </a:solidFill>
                          <a:latin typeface="+mn-ea"/>
                          <a:ea typeface="+mn-ea"/>
                        </a:rPr>
                        <a:t>320</a:t>
                      </a:r>
                      <a:endParaRPr lang="en-US" altLang="zh-CN" sz="1800">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c>
                  <a:txBody>
                    <a:bodyPr/>
                    <a:p>
                      <a:pPr lvl="0">
                        <a:buSzTx/>
                        <a:buNone/>
                      </a:pPr>
                      <a:r>
                        <a:rPr lang="en-US" altLang="zh-CN" sz="1800">
                          <a:solidFill>
                            <a:srgbClr val="000000"/>
                          </a:solidFill>
                          <a:latin typeface="+mn-ea"/>
                          <a:ea typeface="+mn-ea"/>
                          <a:cs typeface="+mn-ea"/>
                        </a:rPr>
                        <a:t>  外商投资股份有限公司</a:t>
                      </a:r>
                      <a:endParaRPr lang="en-US" altLang="zh-CN" sz="1800">
                        <a:solidFill>
                          <a:srgbClr val="000000"/>
                        </a:solidFill>
                        <a:latin typeface="+mn-ea"/>
                        <a:ea typeface="+mn-ea"/>
                        <a:cs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r>
              <a:tr h="436563">
                <a:tc>
                  <a:txBody>
                    <a:bodyPr/>
                    <a:p>
                      <a:pPr lvl="0" algn="ctr">
                        <a:buSzTx/>
                        <a:buNone/>
                      </a:pPr>
                      <a:r>
                        <a:rPr lang="en-US" altLang="zh-CN" sz="1800">
                          <a:solidFill>
                            <a:srgbClr val="000000"/>
                          </a:solidFill>
                          <a:latin typeface="+mn-ea"/>
                          <a:ea typeface="+mn-ea"/>
                        </a:rPr>
                        <a:t>330</a:t>
                      </a:r>
                      <a:endParaRPr lang="en-US" altLang="zh-CN" sz="1800">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c>
                  <a:txBody>
                    <a:bodyPr/>
                    <a:p>
                      <a:pPr lvl="0">
                        <a:buSzTx/>
                        <a:buNone/>
                      </a:pPr>
                      <a:r>
                        <a:rPr lang="en-US" altLang="zh-CN" sz="1800">
                          <a:solidFill>
                            <a:srgbClr val="000000"/>
                          </a:solidFill>
                          <a:latin typeface="+mn-ea"/>
                          <a:ea typeface="+mn-ea"/>
                          <a:cs typeface="+mn-ea"/>
                        </a:rPr>
                        <a:t>  外商投资合伙企业</a:t>
                      </a:r>
                      <a:endParaRPr lang="en-US" altLang="zh-CN" sz="1800">
                        <a:solidFill>
                          <a:srgbClr val="000000"/>
                        </a:solidFill>
                        <a:latin typeface="+mn-ea"/>
                        <a:ea typeface="+mn-ea"/>
                        <a:cs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r>
              <a:tr h="436562">
                <a:tc>
                  <a:txBody>
                    <a:bodyPr/>
                    <a:p>
                      <a:pPr lvl="0" algn="ctr">
                        <a:buSzTx/>
                        <a:buNone/>
                      </a:pPr>
                      <a:r>
                        <a:rPr lang="en-US" altLang="zh-CN" sz="1800">
                          <a:solidFill>
                            <a:srgbClr val="000000"/>
                          </a:solidFill>
                          <a:latin typeface="+mn-ea"/>
                          <a:ea typeface="+mn-ea"/>
                        </a:rPr>
                        <a:t>390</a:t>
                      </a:r>
                      <a:endParaRPr lang="en-US" altLang="zh-CN" sz="1800">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c>
                  <a:txBody>
                    <a:bodyPr/>
                    <a:p>
                      <a:pPr lvl="0">
                        <a:buSzTx/>
                        <a:buNone/>
                      </a:pPr>
                      <a:r>
                        <a:rPr lang="en-US" altLang="zh-CN" sz="1800">
                          <a:solidFill>
                            <a:srgbClr val="000000"/>
                          </a:solidFill>
                          <a:latin typeface="+mn-ea"/>
                          <a:ea typeface="+mn-ea"/>
                          <a:cs typeface="+mn-ea"/>
                        </a:rPr>
                        <a:t>  其他外商投资企业</a:t>
                      </a:r>
                      <a:endParaRPr lang="en-US" altLang="zh-CN" sz="1800">
                        <a:solidFill>
                          <a:srgbClr val="000000"/>
                        </a:solidFill>
                        <a:latin typeface="+mn-ea"/>
                        <a:ea typeface="+mn-ea"/>
                        <a:cs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3814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106" name="文本框 16"/>
          <p:cNvSpPr txBox="true"/>
          <p:nvPr/>
        </p:nvSpPr>
        <p:spPr>
          <a:xfrm>
            <a:off x="846138" y="1404938"/>
            <a:ext cx="3719512"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农民专业合作社（联合社）</a:t>
            </a:r>
            <a:endParaRPr lang="zh-CN" altLang="en-US" sz="2400" b="1" dirty="0">
              <a:solidFill>
                <a:schemeClr val="bg1"/>
              </a:solidFill>
              <a:latin typeface="Arial" panose="02080604020202020204" pitchFamily="34" charset="0"/>
              <a:ea typeface="微软雅黑" pitchFamily="34" charset="-122"/>
            </a:endParaRPr>
          </a:p>
        </p:txBody>
      </p:sp>
      <p:sp>
        <p:nvSpPr>
          <p:cNvPr id="47110" name="文本框 12"/>
          <p:cNvSpPr txBox="true"/>
          <p:nvPr/>
        </p:nvSpPr>
        <p:spPr>
          <a:xfrm>
            <a:off x="5281613" y="2074863"/>
            <a:ext cx="1993900" cy="522287"/>
          </a:xfrm>
          <a:prstGeom prst="rect">
            <a:avLst/>
          </a:prstGeom>
          <a:noFill/>
          <a:ln w="9525">
            <a:noFill/>
          </a:ln>
        </p:spPr>
        <p:txBody>
          <a:bodyPr wrap="square" anchor="t" anchorCtr="false">
            <a:spAutoFit/>
          </a:bodyPr>
          <a:p>
            <a:pPr marL="36830" indent="0">
              <a:spcBef>
                <a:spcPct val="20000"/>
              </a:spcBef>
              <a:buClrTx/>
              <a:buSzPct val="85000"/>
              <a:buFont typeface="Wingdings" panose="05000000000000000000" charset="0"/>
            </a:pPr>
            <a:r>
              <a:rPr lang="zh-CN" altLang="zh-CN" sz="2800" dirty="0">
                <a:solidFill>
                  <a:srgbClr val="336699"/>
                </a:solidFill>
                <a:latin typeface="微软雅黑" pitchFamily="34" charset="-122"/>
                <a:ea typeface="微软雅黑" pitchFamily="34" charset="-122"/>
                <a:sym typeface="微软雅黑" pitchFamily="34" charset="-122"/>
              </a:rPr>
              <a:t>不再细分</a:t>
            </a:r>
            <a:endParaRPr lang="zh-CN" altLang="zh-CN" sz="2800" dirty="0">
              <a:solidFill>
                <a:srgbClr val="336699"/>
              </a:solidFill>
              <a:latin typeface="微软雅黑" pitchFamily="34" charset="-122"/>
              <a:ea typeface="微软雅黑" pitchFamily="34" charset="-122"/>
              <a:sym typeface="微软雅黑" pitchFamily="34" charset="-122"/>
            </a:endParaRPr>
          </a:p>
        </p:txBody>
      </p:sp>
      <p:graphicFrame>
        <p:nvGraphicFramePr>
          <p:cNvPr id="17416" name="表格 17415"/>
          <p:cNvGraphicFramePr/>
          <p:nvPr/>
        </p:nvGraphicFramePr>
        <p:xfrm>
          <a:off x="950913" y="3965575"/>
          <a:ext cx="10290175" cy="1619250"/>
        </p:xfrm>
        <a:graphic>
          <a:graphicData uri="http://schemas.openxmlformats.org/drawingml/2006/table">
            <a:tbl>
              <a:tblPr/>
              <a:tblGrid>
                <a:gridCol w="3459163"/>
                <a:gridCol w="6831012"/>
              </a:tblGrid>
              <a:tr h="311150">
                <a:tc>
                  <a:txBody>
                    <a:bodyPr/>
                    <a:p>
                      <a:pPr lvl="0" algn="ctr">
                        <a:buSzTx/>
                        <a:buNone/>
                      </a:pPr>
                      <a:r>
                        <a:rPr lang="en-US" altLang="zh-CN" sz="1800" b="1">
                          <a:solidFill>
                            <a:srgbClr val="FFFFFF"/>
                          </a:solidFill>
                          <a:latin typeface="+mn-ea"/>
                          <a:ea typeface="+mn-ea"/>
                        </a:rPr>
                        <a:t>代码</a:t>
                      </a:r>
                      <a:endParaRPr lang="en-US" altLang="zh-CN" sz="1800" b="1">
                        <a:solidFill>
                          <a:srgbClr val="FFFFFF"/>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E67C8"/>
                    </a:solidFill>
                  </a:tcPr>
                </a:tc>
                <a:tc>
                  <a:txBody>
                    <a:bodyPr/>
                    <a:p>
                      <a:pPr lvl="0" algn="ctr">
                        <a:buSzTx/>
                        <a:buNone/>
                      </a:pPr>
                      <a:r>
                        <a:rPr lang="en-US" altLang="zh-CN" sz="1800" b="1">
                          <a:solidFill>
                            <a:srgbClr val="FFFFFF"/>
                          </a:solidFill>
                          <a:latin typeface="+mn-ea"/>
                          <a:ea typeface="+mn-ea"/>
                        </a:rPr>
                        <a:t>市场主体统计类别</a:t>
                      </a:r>
                      <a:endParaRPr lang="en-US" altLang="zh-CN" sz="1800" b="1">
                        <a:solidFill>
                          <a:srgbClr val="FFFFFF"/>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E67C8"/>
                    </a:solidFill>
                  </a:tcPr>
                </a:tc>
              </a:tr>
              <a:tr h="434975">
                <a:tc>
                  <a:txBody>
                    <a:bodyPr/>
                    <a:p>
                      <a:pPr lvl="0" algn="ctr">
                        <a:buSzTx/>
                        <a:buNone/>
                      </a:pPr>
                      <a:r>
                        <a:rPr lang="en-US" altLang="zh-CN" sz="1800" b="1">
                          <a:solidFill>
                            <a:srgbClr val="000000"/>
                          </a:solidFill>
                          <a:latin typeface="+mn-ea"/>
                          <a:ea typeface="+mn-ea"/>
                        </a:rPr>
                        <a:t>400</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c>
                  <a:txBody>
                    <a:bodyPr/>
                    <a:p>
                      <a:pPr lvl="0">
                        <a:buSzTx/>
                        <a:buNone/>
                      </a:pPr>
                      <a:r>
                        <a:rPr lang="en-US" altLang="zh-CN" sz="1800" b="1">
                          <a:solidFill>
                            <a:srgbClr val="000000"/>
                          </a:solidFill>
                          <a:latin typeface="+mn-ea"/>
                          <a:ea typeface="+mn-ea"/>
                        </a:rPr>
                        <a:t>农民专业合作社（联合社）</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r>
              <a:tr h="434975">
                <a:tc>
                  <a:txBody>
                    <a:bodyPr/>
                    <a:p>
                      <a:pPr lvl="0" algn="ctr">
                        <a:buSzTx/>
                        <a:buNone/>
                      </a:pPr>
                      <a:r>
                        <a:rPr lang="en-US" altLang="zh-CN" sz="1800" b="1">
                          <a:solidFill>
                            <a:srgbClr val="000000"/>
                          </a:solidFill>
                          <a:latin typeface="+mn-ea"/>
                          <a:ea typeface="+mn-ea"/>
                        </a:rPr>
                        <a:t>500</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c>
                  <a:txBody>
                    <a:bodyPr/>
                    <a:p>
                      <a:pPr lvl="0">
                        <a:buSzTx/>
                        <a:buNone/>
                      </a:pPr>
                      <a:r>
                        <a:rPr lang="en-US" altLang="zh-CN" sz="1800" b="1">
                          <a:solidFill>
                            <a:srgbClr val="000000"/>
                          </a:solidFill>
                          <a:latin typeface="+mn-ea"/>
                          <a:ea typeface="+mn-ea"/>
                        </a:rPr>
                        <a:t>个体工商户</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BF5"/>
                    </a:solidFill>
                  </a:tcPr>
                </a:tc>
              </a:tr>
              <a:tr h="438150">
                <a:tc>
                  <a:txBody>
                    <a:bodyPr/>
                    <a:p>
                      <a:pPr lvl="0" algn="ctr">
                        <a:buSzTx/>
                        <a:buNone/>
                      </a:pPr>
                      <a:r>
                        <a:rPr lang="en-US" altLang="zh-CN" sz="1800" b="1">
                          <a:solidFill>
                            <a:srgbClr val="000000"/>
                          </a:solidFill>
                          <a:latin typeface="+mn-ea"/>
                          <a:ea typeface="+mn-ea"/>
                        </a:rPr>
                        <a:t>900</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c>
                  <a:txBody>
                    <a:bodyPr/>
                    <a:p>
                      <a:pPr lvl="0">
                        <a:buSzTx/>
                        <a:buNone/>
                      </a:pPr>
                      <a:r>
                        <a:rPr lang="en-US" altLang="zh-CN" sz="1800" b="1">
                          <a:solidFill>
                            <a:srgbClr val="000000"/>
                          </a:solidFill>
                          <a:latin typeface="+mn-ea"/>
                          <a:ea typeface="+mn-ea"/>
                        </a:rPr>
                        <a:t>其他市场主体</a:t>
                      </a:r>
                      <a:endParaRPr lang="en-US" altLang="zh-CN" sz="1800" b="1">
                        <a:solidFill>
                          <a:srgbClr val="000000"/>
                        </a:solidFill>
                        <a:latin typeface="+mn-ea"/>
                        <a:ea typeface="+mn-ea"/>
                      </a:endParaRPr>
                    </a:p>
                  </a:txBody>
                  <a:tcPr marL="68580" marR="68580" marT="0" marB="0" anchor="ctr" anchorCtr="false">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3EB"/>
                    </a:solidFill>
                  </a:tcPr>
                </a:tc>
              </a:tr>
            </a:tbl>
          </a:graphicData>
        </a:graphic>
      </p:graphicFrame>
      <p:sp>
        <p:nvSpPr>
          <p:cNvPr id="3" name="圆角矩形 2"/>
          <p:cNvSpPr/>
          <p:nvPr/>
        </p:nvSpPr>
        <p:spPr>
          <a:xfrm>
            <a:off x="725488" y="2074863"/>
            <a:ext cx="3814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130" name="文本框 16"/>
          <p:cNvSpPr txBox="true"/>
          <p:nvPr/>
        </p:nvSpPr>
        <p:spPr>
          <a:xfrm>
            <a:off x="1776413" y="2190750"/>
            <a:ext cx="171291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个体工商户</a:t>
            </a:r>
            <a:endParaRPr lang="zh-CN" altLang="en-US" sz="2400" b="1" dirty="0">
              <a:solidFill>
                <a:schemeClr val="bg1"/>
              </a:solidFill>
              <a:latin typeface="Arial" panose="02080604020202020204" pitchFamily="34" charset="0"/>
              <a:ea typeface="微软雅黑" pitchFamily="34" charset="-122"/>
            </a:endParaRPr>
          </a:p>
        </p:txBody>
      </p:sp>
      <p:sp>
        <p:nvSpPr>
          <p:cNvPr id="5" name="圆角矩形 4"/>
          <p:cNvSpPr/>
          <p:nvPr/>
        </p:nvSpPr>
        <p:spPr>
          <a:xfrm>
            <a:off x="725488" y="2886075"/>
            <a:ext cx="3814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132" name="文本框 16"/>
          <p:cNvSpPr txBox="true"/>
          <p:nvPr/>
        </p:nvSpPr>
        <p:spPr>
          <a:xfrm>
            <a:off x="1616075" y="3001963"/>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其他市场主体</a:t>
            </a:r>
            <a:endParaRPr lang="zh-CN" altLang="en-US" sz="2400" b="1" dirty="0">
              <a:solidFill>
                <a:schemeClr val="bg1"/>
              </a:solidFill>
              <a:latin typeface="Arial" panose="02080604020202020204" pitchFamily="34" charset="0"/>
              <a:ea typeface="微软雅黑" pitchFamily="34" charset="-122"/>
            </a:endParaRPr>
          </a:p>
        </p:txBody>
      </p:sp>
      <p:cxnSp>
        <p:nvCxnSpPr>
          <p:cNvPr id="2" name="直接连接符 1"/>
          <p:cNvCxnSpPr/>
          <p:nvPr/>
        </p:nvCxnSpPr>
        <p:spPr>
          <a:xfrm>
            <a:off x="5032375" y="1470025"/>
            <a:ext cx="0" cy="190341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6162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8130" name="文本框 16"/>
          <p:cNvSpPr txBox="true"/>
          <p:nvPr/>
        </p:nvSpPr>
        <p:spPr>
          <a:xfrm>
            <a:off x="863600" y="1404938"/>
            <a:ext cx="2325688"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统计类别的确定</a:t>
            </a:r>
            <a:endParaRPr lang="zh-CN" altLang="en-US" sz="2400" b="1" dirty="0">
              <a:solidFill>
                <a:schemeClr val="bg1"/>
              </a:solidFill>
              <a:latin typeface="Arial" panose="02080604020202020204" pitchFamily="34" charset="0"/>
              <a:ea typeface="微软雅黑" pitchFamily="34" charset="-122"/>
            </a:endParaRPr>
          </a:p>
        </p:txBody>
      </p:sp>
      <p:sp>
        <p:nvSpPr>
          <p:cNvPr id="4" name="圆角矩形 3"/>
          <p:cNvSpPr/>
          <p:nvPr/>
        </p:nvSpPr>
        <p:spPr>
          <a:xfrm>
            <a:off x="725488" y="2324100"/>
            <a:ext cx="6145213" cy="981075"/>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36830" algn="ctr" fontAlgn="base">
              <a:spcBef>
                <a:spcPct val="20000"/>
              </a:spcBef>
              <a:buClrTx/>
              <a:buSzPct val="85000"/>
              <a:buFont typeface="Wingdings" panose="05000000000000000000" charset="0"/>
            </a:pPr>
            <a:r>
              <a:rPr lang="zh-CN" altLang="en-US" sz="2800" strike="noStrike" noProof="1" dirty="0">
                <a:solidFill>
                  <a:srgbClr val="336699"/>
                </a:solidFill>
                <a:latin typeface="微软雅黑" pitchFamily="34" charset="-122"/>
                <a:ea typeface="微软雅黑" pitchFamily="34" charset="-122"/>
                <a:sym typeface="微软雅黑" pitchFamily="34" charset="-122"/>
              </a:rPr>
              <a:t>根据《中华人民共和国市场主体登记管理条例》登记注册的市场主体</a:t>
            </a:r>
            <a:endParaRPr lang="zh-CN" altLang="en-US" sz="2800" strike="noStrike" noProof="1" dirty="0">
              <a:solidFill>
                <a:srgbClr val="336699"/>
              </a:solidFill>
              <a:latin typeface="微软雅黑" pitchFamily="34" charset="-122"/>
              <a:ea typeface="微软雅黑" pitchFamily="34" charset="-122"/>
            </a:endParaRPr>
          </a:p>
        </p:txBody>
      </p:sp>
      <p:sp>
        <p:nvSpPr>
          <p:cNvPr id="2" name="圆角矩形 1"/>
          <p:cNvSpPr/>
          <p:nvPr/>
        </p:nvSpPr>
        <p:spPr>
          <a:xfrm>
            <a:off x="5930900" y="3514725"/>
            <a:ext cx="5710238" cy="981075"/>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36830" algn="ctr" fontAlgn="base">
              <a:spcBef>
                <a:spcPct val="20000"/>
              </a:spcBef>
              <a:buClrTx/>
              <a:buSzPct val="85000"/>
              <a:buFont typeface="Wingdings" panose="05000000000000000000" charset="0"/>
            </a:pPr>
            <a:r>
              <a:rPr lang="zh-CN" altLang="en-US" sz="2800" strike="noStrike" noProof="1" dirty="0">
                <a:solidFill>
                  <a:srgbClr val="336699"/>
                </a:solidFill>
                <a:latin typeface="微软雅黑" pitchFamily="34" charset="-122"/>
                <a:ea typeface="微软雅黑" pitchFamily="34" charset="-122"/>
                <a:sym typeface="微软雅黑" pitchFamily="34" charset="-122"/>
              </a:rPr>
              <a:t>按照《关于市场主体统计分类的划分规定》确定统计类别</a:t>
            </a:r>
            <a:endParaRPr lang="zh-CN" altLang="en-US" sz="2800" strike="noStrike" noProof="1" dirty="0">
              <a:solidFill>
                <a:srgbClr val="336699"/>
              </a:solidFill>
              <a:latin typeface="微软雅黑" pitchFamily="34" charset="-122"/>
              <a:ea typeface="微软雅黑" pitchFamily="34" charset="-122"/>
            </a:endParaRPr>
          </a:p>
        </p:txBody>
      </p:sp>
      <p:cxnSp>
        <p:nvCxnSpPr>
          <p:cNvPr id="3" name="直接连接符 2"/>
          <p:cNvCxnSpPr/>
          <p:nvPr/>
        </p:nvCxnSpPr>
        <p:spPr>
          <a:xfrm>
            <a:off x="7696200" y="2759075"/>
            <a:ext cx="914400" cy="477838"/>
          </a:xfrm>
          <a:prstGeom prst="line">
            <a:avLst/>
          </a:prstGeom>
          <a:ln>
            <a:solidFill>
              <a:srgbClr val="4B649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1143000" y="4778375"/>
            <a:ext cx="5308600" cy="755650"/>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36830" algn="ctr" fontAlgn="base">
              <a:spcBef>
                <a:spcPct val="20000"/>
              </a:spcBef>
              <a:buClrTx/>
              <a:buSzPct val="85000"/>
              <a:buFont typeface="Wingdings" panose="05000000000000000000" charset="0"/>
            </a:pPr>
            <a:r>
              <a:rPr lang="zh-CN" altLang="en-US" sz="2000" strike="noStrike" noProof="1" dirty="0">
                <a:solidFill>
                  <a:schemeClr val="tx1"/>
                </a:solidFill>
                <a:latin typeface="微软雅黑" pitchFamily="34" charset="-122"/>
                <a:ea typeface="微软雅黑" pitchFamily="34" charset="-122"/>
                <a:sym typeface="微软雅黑" pitchFamily="34" charset="-122"/>
              </a:rPr>
              <a:t>机关、事业单位和社会团体等市场主体以外的组织机构</a:t>
            </a:r>
            <a:endParaRPr lang="zh-CN" altLang="en-US" sz="2000" strike="noStrike" noProof="1" dirty="0">
              <a:solidFill>
                <a:schemeClr val="tx1"/>
              </a:solidFill>
              <a:latin typeface="微软雅黑" pitchFamily="34" charset="-122"/>
              <a:ea typeface="微软雅黑" pitchFamily="34" charset="-122"/>
              <a:sym typeface="微软雅黑" pitchFamily="34" charset="-122"/>
            </a:endParaRPr>
          </a:p>
        </p:txBody>
      </p:sp>
      <p:sp>
        <p:nvSpPr>
          <p:cNvPr id="6" name="圆角矩形 5"/>
          <p:cNvSpPr/>
          <p:nvPr/>
        </p:nvSpPr>
        <p:spPr>
          <a:xfrm>
            <a:off x="3913188" y="5595938"/>
            <a:ext cx="3538538" cy="492125"/>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000" strike="noStrike" noProof="1" dirty="0">
                <a:solidFill>
                  <a:schemeClr val="tx1"/>
                </a:solidFill>
                <a:latin typeface="Arial" panose="02080604020202020204" pitchFamily="34" charset="0"/>
                <a:ea typeface="微软雅黑" pitchFamily="34" charset="-122"/>
              </a:rPr>
              <a:t>依据主要经费来源和管理方式</a:t>
            </a:r>
            <a:endParaRPr lang="zh-CN" altLang="en-US" sz="2000" strike="noStrike" noProof="1" dirty="0">
              <a:solidFill>
                <a:schemeClr val="tx1"/>
              </a:solidFill>
              <a:latin typeface="Arial" panose="02080604020202020204" pitchFamily="34" charset="0"/>
              <a:ea typeface="微软雅黑" pitchFamily="34" charset="-122"/>
            </a:endParaRPr>
          </a:p>
        </p:txBody>
      </p:sp>
      <p:cxnSp>
        <p:nvCxnSpPr>
          <p:cNvPr id="9" name="直接连接符 8"/>
          <p:cNvCxnSpPr/>
          <p:nvPr/>
        </p:nvCxnSpPr>
        <p:spPr>
          <a:xfrm flipV="true">
            <a:off x="7696200" y="4918075"/>
            <a:ext cx="914400" cy="477838"/>
          </a:xfrm>
          <a:prstGeom prst="line">
            <a:avLst/>
          </a:prstGeom>
          <a:ln>
            <a:solidFill>
              <a:srgbClr val="4B649F"/>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749300" y="1289050"/>
            <a:ext cx="39909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290" name="文本框 16"/>
          <p:cNvSpPr txBox="true"/>
          <p:nvPr/>
        </p:nvSpPr>
        <p:spPr>
          <a:xfrm>
            <a:off x="1223963" y="1404938"/>
            <a:ext cx="3040062" cy="460375"/>
          </a:xfrm>
          <a:prstGeom prst="rect">
            <a:avLst/>
          </a:prstGeom>
          <a:noFill/>
          <a:ln w="9525">
            <a:noFill/>
          </a:ln>
        </p:spPr>
        <p:txBody>
          <a:bodyPr wrap="square" anchor="t" anchorCtr="false">
            <a:spAutoFit/>
          </a:bodyPr>
          <a:p>
            <a:pPr algn="ctr"/>
            <a:r>
              <a:rPr lang="zh-CN" altLang="zh-CN" sz="2400" b="1" dirty="0">
                <a:solidFill>
                  <a:schemeClr val="bg1"/>
                </a:solidFill>
                <a:latin typeface="Arial" panose="02080604020202020204" pitchFamily="34" charset="0"/>
                <a:ea typeface="微软雅黑" pitchFamily="34" charset="-122"/>
              </a:rPr>
              <a:t>基本情况表指标</a:t>
            </a:r>
            <a:endParaRPr lang="zh-CN" altLang="zh-CN" sz="2400" b="1" dirty="0">
              <a:solidFill>
                <a:schemeClr val="bg1"/>
              </a:solidFill>
              <a:latin typeface="Arial" panose="02080604020202020204" pitchFamily="34" charset="0"/>
              <a:ea typeface="微软雅黑" pitchFamily="34" charset="-122"/>
            </a:endParaRPr>
          </a:p>
        </p:txBody>
      </p:sp>
      <p:sp>
        <p:nvSpPr>
          <p:cNvPr id="11270" name="文本框 12"/>
          <p:cNvSpPr txBox="true"/>
          <p:nvPr/>
        </p:nvSpPr>
        <p:spPr>
          <a:xfrm>
            <a:off x="1273175" y="2155825"/>
            <a:ext cx="9647238" cy="2589213"/>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itchFamily="34" charset="-122"/>
                <a:ea typeface="微软雅黑" pitchFamily="34" charset="-122"/>
                <a:cs typeface="+mn-cs"/>
                <a:sym typeface="微软雅黑" pitchFamily="34" charset="-122"/>
              </a:rPr>
              <a:t>行业类别</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itchFamily="34" charset="-122"/>
                <a:ea typeface="微软雅黑" pitchFamily="34" charset="-122"/>
                <a:cs typeface="+mn-cs"/>
                <a:sym typeface="微软雅黑" pitchFamily="34" charset="-122"/>
              </a:rPr>
              <a:t>   </a:t>
            </a:r>
            <a:r>
              <a:rPr lang="zh-CN" altLang="en-US" sz="2800" noProof="1" dirty="0">
                <a:solidFill>
                  <a:srgbClr val="336699"/>
                </a:solidFill>
                <a:latin typeface="微软雅黑" pitchFamily="34" charset="-122"/>
                <a:ea typeface="微软雅黑" pitchFamily="34" charset="-122"/>
                <a:cs typeface="+mn-cs"/>
                <a:sym typeface="微软雅黑" pitchFamily="34" charset="-122"/>
              </a:rPr>
              <a:t>主要业务活动</a:t>
            </a:r>
            <a:r>
              <a:rPr lang="en-US" altLang="zh-CN" sz="2800" noProof="1" dirty="0">
                <a:solidFill>
                  <a:srgbClr val="336699"/>
                </a:solidFill>
                <a:latin typeface="微软雅黑" pitchFamily="34" charset="-122"/>
                <a:ea typeface="微软雅黑" pitchFamily="34" charset="-122"/>
                <a:cs typeface="+mn-cs"/>
                <a:sym typeface="微软雅黑" pitchFamily="34" charset="-122"/>
              </a:rPr>
              <a:t>1   2   3 </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itchFamily="34" charset="-122"/>
                <a:ea typeface="微软雅黑" pitchFamily="34" charset="-122"/>
                <a:cs typeface="+mn-cs"/>
                <a:sym typeface="微软雅黑" pitchFamily="34" charset="-122"/>
              </a:rPr>
              <a:t>   </a:t>
            </a:r>
            <a:r>
              <a:rPr lang="zh-CN" altLang="en-US" sz="2800" noProof="1" dirty="0">
                <a:solidFill>
                  <a:srgbClr val="336699"/>
                </a:solidFill>
                <a:latin typeface="微软雅黑" pitchFamily="34" charset="-122"/>
                <a:ea typeface="微软雅黑" pitchFamily="34" charset="-122"/>
                <a:cs typeface="+mn-cs"/>
                <a:sym typeface="微软雅黑" pitchFamily="34" charset="-122"/>
              </a:rPr>
              <a:t>统计机构填写：行业代码（</a:t>
            </a:r>
            <a:r>
              <a:rPr lang="en-US" altLang="zh-CN" sz="2800" noProof="1" dirty="0">
                <a:solidFill>
                  <a:srgbClr val="336699"/>
                </a:solidFill>
                <a:latin typeface="微软雅黑" pitchFamily="34" charset="-122"/>
                <a:ea typeface="微软雅黑" pitchFamily="34" charset="-122"/>
                <a:cs typeface="+mn-cs"/>
                <a:sym typeface="微软雅黑" pitchFamily="34" charset="-122"/>
              </a:rPr>
              <a:t>GB/T 4754—2017</a:t>
            </a:r>
            <a:r>
              <a:rPr lang="zh-CN" altLang="en-US" sz="2800" noProof="1" dirty="0">
                <a:solidFill>
                  <a:srgbClr val="336699"/>
                </a:solidFill>
                <a:latin typeface="微软雅黑" pitchFamily="34" charset="-122"/>
                <a:ea typeface="微软雅黑" pitchFamily="34" charset="-122"/>
                <a:cs typeface="+mn-cs"/>
                <a:sym typeface="微软雅黑" pitchFamily="34" charset="-122"/>
              </a:rPr>
              <a:t>）</a:t>
            </a:r>
            <a:r>
              <a:rPr lang="en-US" altLang="zh-CN" sz="2800" b="1" noProof="1" dirty="0">
                <a:solidFill>
                  <a:srgbClr val="336699"/>
                </a:solidFill>
                <a:latin typeface="微软雅黑" pitchFamily="34" charset="-122"/>
                <a:ea typeface="微软雅黑" pitchFamily="34" charset="-122"/>
                <a:cs typeface="+mn-cs"/>
                <a:sym typeface="微软雅黑" pitchFamily="34" charset="-122"/>
              </a:rPr>
              <a:t>4</a:t>
            </a:r>
            <a:r>
              <a:rPr lang="zh-CN" altLang="en-US" sz="2800" b="1" noProof="1" dirty="0">
                <a:solidFill>
                  <a:srgbClr val="336699"/>
                </a:solidFill>
                <a:latin typeface="微软雅黑" pitchFamily="34" charset="-122"/>
                <a:ea typeface="微软雅黑" pitchFamily="34" charset="-122"/>
                <a:cs typeface="+mn-cs"/>
                <a:sym typeface="微软雅黑" pitchFamily="34" charset="-122"/>
              </a:rPr>
              <a:t>位代码</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36830" algn="just">
              <a:spcBef>
                <a:spcPct val="20000"/>
              </a:spcBef>
              <a:buClrTx/>
              <a:buSzPct val="85000"/>
              <a:buFont typeface="Wingdings" panose="05000000000000000000" charset="0"/>
            </a:pP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endParaRPr lang="zh-CN" altLang="en-US" sz="2800" noProof="1"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49156" name="文本框 12"/>
          <p:cNvSpPr txBox="true"/>
          <p:nvPr/>
        </p:nvSpPr>
        <p:spPr>
          <a:xfrm>
            <a:off x="642938" y="2032000"/>
            <a:ext cx="8086725" cy="522288"/>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机关、事业单位、编办批准成立的社会团体</a:t>
            </a:r>
            <a:endParaRPr lang="en-US" altLang="zh-CN" sz="2800" dirty="0">
              <a:solidFill>
                <a:srgbClr val="336699"/>
              </a:solidFill>
              <a:latin typeface="微软雅黑" pitchFamily="34" charset="-122"/>
              <a:ea typeface="微软雅黑" pitchFamily="34" charset="-122"/>
              <a:sym typeface="微软雅黑" pitchFamily="34" charset="-122"/>
            </a:endParaRPr>
          </a:p>
        </p:txBody>
      </p:sp>
      <p:cxnSp>
        <p:nvCxnSpPr>
          <p:cNvPr id="3" name="直接连接符 2"/>
          <p:cNvCxnSpPr/>
          <p:nvPr/>
        </p:nvCxnSpPr>
        <p:spPr>
          <a:xfrm>
            <a:off x="2565400" y="2554288"/>
            <a:ext cx="2032000" cy="0"/>
          </a:xfrm>
          <a:prstGeom prst="line">
            <a:avLst/>
          </a:prstGeom>
          <a:ln>
            <a:tailEnd type="oval" w="med" len="med"/>
          </a:ln>
        </p:spPr>
        <p:style>
          <a:lnRef idx="1">
            <a:schemeClr val="dk1"/>
          </a:lnRef>
          <a:fillRef idx="0">
            <a:schemeClr val="dk1"/>
          </a:fillRef>
          <a:effectRef idx="0">
            <a:schemeClr val="dk1"/>
          </a:effectRef>
          <a:fontRef idx="minor">
            <a:schemeClr val="tx1"/>
          </a:fontRef>
        </p:style>
      </p:cxnSp>
      <p:sp>
        <p:nvSpPr>
          <p:cNvPr id="4" name="双括号 3"/>
          <p:cNvSpPr/>
          <p:nvPr/>
        </p:nvSpPr>
        <p:spPr>
          <a:xfrm>
            <a:off x="5102225" y="2554288"/>
            <a:ext cx="5280025" cy="806450"/>
          </a:xfrm>
          <a:prstGeom prst="bracketPair">
            <a:avLst>
              <a:gd name="adj" fmla="val 7018"/>
            </a:avLst>
          </a:prstGeom>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sp>
        <p:nvSpPr>
          <p:cNvPr id="2" name="圆角矩形 1"/>
          <p:cNvSpPr/>
          <p:nvPr/>
        </p:nvSpPr>
        <p:spPr>
          <a:xfrm>
            <a:off x="5348288" y="2717800"/>
            <a:ext cx="4806950" cy="492125"/>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a:solidFill>
                  <a:schemeClr val="tx1"/>
                </a:solidFill>
                <a:latin typeface="微软雅黑" pitchFamily="34" charset="-122"/>
                <a:ea typeface="微软雅黑" pitchFamily="34" charset="-122"/>
                <a:sym typeface="微软雅黑" pitchFamily="34" charset="-122"/>
              </a:rPr>
              <a:t>131全民所有制企业（国有企业）</a:t>
            </a:r>
            <a:endParaRPr lang="zh-CN" altLang="en-US" sz="2000" strike="noStrike" noProof="1" dirty="0">
              <a:solidFill>
                <a:schemeClr val="tx1"/>
              </a:solidFill>
              <a:latin typeface="微软雅黑" pitchFamily="34" charset="-122"/>
              <a:ea typeface="微软雅黑" pitchFamily="34" charset="-122"/>
              <a:sym typeface="微软雅黑" pitchFamily="34" charset="-122"/>
            </a:endParaRPr>
          </a:p>
        </p:txBody>
      </p:sp>
      <p:sp>
        <p:nvSpPr>
          <p:cNvPr id="49161" name="文本框 12"/>
          <p:cNvSpPr txBox="true"/>
          <p:nvPr/>
        </p:nvSpPr>
        <p:spPr>
          <a:xfrm>
            <a:off x="749300" y="3498850"/>
            <a:ext cx="11369675" cy="522288"/>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基金会、社会服务机构（民办非企业单位）、社会团体（民政部门）</a:t>
            </a:r>
            <a:endParaRPr lang="zh-CN" altLang="en-US" sz="2800" dirty="0">
              <a:solidFill>
                <a:srgbClr val="336699"/>
              </a:solidFill>
              <a:latin typeface="微软雅黑" pitchFamily="34" charset="-122"/>
              <a:ea typeface="微软雅黑" pitchFamily="34" charset="-122"/>
              <a:sym typeface="微软雅黑" pitchFamily="34" charset="-122"/>
            </a:endParaRPr>
          </a:p>
        </p:txBody>
      </p:sp>
      <p:sp>
        <p:nvSpPr>
          <p:cNvPr id="11" name="双括号 10"/>
          <p:cNvSpPr/>
          <p:nvPr/>
        </p:nvSpPr>
        <p:spPr>
          <a:xfrm>
            <a:off x="5102225" y="4019550"/>
            <a:ext cx="5280025" cy="817563"/>
          </a:xfrm>
          <a:prstGeom prst="bracketPair">
            <a:avLst>
              <a:gd name="adj" fmla="val 7018"/>
            </a:avLst>
          </a:prstGeom>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sp>
        <p:nvSpPr>
          <p:cNvPr id="12" name="圆角矩形 11"/>
          <p:cNvSpPr/>
          <p:nvPr/>
        </p:nvSpPr>
        <p:spPr>
          <a:xfrm>
            <a:off x="5356225" y="4191000"/>
            <a:ext cx="4806950" cy="490538"/>
          </a:xfrm>
          <a:prstGeom prst="roundRect">
            <a:avLst/>
          </a:prstGeom>
          <a:solidFill>
            <a:schemeClr val="accent1">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a:solidFill>
                  <a:schemeClr val="tx1"/>
                </a:solidFill>
                <a:latin typeface="微软雅黑" pitchFamily="34" charset="-122"/>
                <a:ea typeface="微软雅黑" pitchFamily="34" charset="-122"/>
                <a:sym typeface="微软雅黑" pitchFamily="34" charset="-122"/>
              </a:rPr>
              <a:t>140个人独资企业</a:t>
            </a:r>
            <a:endParaRPr lang="zh-CN" altLang="en-US" sz="2000" strike="noStrike" noProof="1" dirty="0">
              <a:solidFill>
                <a:schemeClr val="tx1"/>
              </a:solidFill>
              <a:latin typeface="微软雅黑" pitchFamily="34" charset="-122"/>
              <a:ea typeface="微软雅黑" pitchFamily="34" charset="-122"/>
              <a:sym typeface="微软雅黑" pitchFamily="34" charset="-122"/>
            </a:endParaRPr>
          </a:p>
        </p:txBody>
      </p:sp>
      <p:sp>
        <p:nvSpPr>
          <p:cNvPr id="5" name="圆角矩形 4"/>
          <p:cNvSpPr/>
          <p:nvPr/>
        </p:nvSpPr>
        <p:spPr>
          <a:xfrm>
            <a:off x="571500" y="1117600"/>
            <a:ext cx="77327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9165" name="文本框 16"/>
          <p:cNvSpPr txBox="true"/>
          <p:nvPr/>
        </p:nvSpPr>
        <p:spPr>
          <a:xfrm>
            <a:off x="642938" y="1233488"/>
            <a:ext cx="7561262"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机关、事业单位和社会团体等市场主体以外的组织机构</a:t>
            </a:r>
            <a:endParaRPr lang="zh-CN" altLang="en-US" sz="2400" b="1" dirty="0">
              <a:solidFill>
                <a:schemeClr val="bg1"/>
              </a:solidFill>
              <a:latin typeface="Arial" panose="02080604020202020204" pitchFamily="34" charset="0"/>
              <a:ea typeface="微软雅黑" pitchFamily="34" charset="-122"/>
            </a:endParaRPr>
          </a:p>
        </p:txBody>
      </p:sp>
      <p:sp>
        <p:nvSpPr>
          <p:cNvPr id="6" name="圆角矩形 5"/>
          <p:cNvSpPr/>
          <p:nvPr/>
        </p:nvSpPr>
        <p:spPr>
          <a:xfrm>
            <a:off x="3641725" y="2638425"/>
            <a:ext cx="795338" cy="238125"/>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1400" strike="noStrike" noProof="1" dirty="0">
                <a:solidFill>
                  <a:schemeClr val="tx1"/>
                </a:solidFill>
                <a:latin typeface="微软雅黑" pitchFamily="34" charset="-122"/>
                <a:ea typeface="微软雅黑" pitchFamily="34" charset="-122"/>
                <a:sym typeface="微软雅黑" pitchFamily="34" charset="-122"/>
              </a:rPr>
              <a:t>视同</a:t>
            </a:r>
            <a:endParaRPr lang="zh-CN" altLang="en-US" sz="1400" strike="noStrike" noProof="1" dirty="0">
              <a:solidFill>
                <a:schemeClr val="tx1"/>
              </a:solidFill>
              <a:latin typeface="微软雅黑" pitchFamily="34" charset="-122"/>
              <a:ea typeface="微软雅黑" pitchFamily="34" charset="-122"/>
              <a:sym typeface="微软雅黑" pitchFamily="34" charset="-122"/>
            </a:endParaRPr>
          </a:p>
        </p:txBody>
      </p:sp>
      <p:cxnSp>
        <p:nvCxnSpPr>
          <p:cNvPr id="13" name="直接连接符 12"/>
          <p:cNvCxnSpPr/>
          <p:nvPr/>
        </p:nvCxnSpPr>
        <p:spPr>
          <a:xfrm>
            <a:off x="2565400" y="4048125"/>
            <a:ext cx="2032000" cy="0"/>
          </a:xfrm>
          <a:prstGeom prst="line">
            <a:avLst/>
          </a:prstGeom>
          <a:ln>
            <a:tailEnd type="oval" w="med" len="med"/>
          </a:ln>
        </p:spPr>
        <p:style>
          <a:lnRef idx="1">
            <a:schemeClr val="dk1"/>
          </a:lnRef>
          <a:fillRef idx="0">
            <a:schemeClr val="dk1"/>
          </a:fillRef>
          <a:effectRef idx="0">
            <a:schemeClr val="dk1"/>
          </a:effectRef>
          <a:fontRef idx="minor">
            <a:schemeClr val="tx1"/>
          </a:fontRef>
        </p:style>
      </p:cxnSp>
      <p:sp>
        <p:nvSpPr>
          <p:cNvPr id="14" name="圆角矩形 13"/>
          <p:cNvSpPr/>
          <p:nvPr/>
        </p:nvSpPr>
        <p:spPr>
          <a:xfrm>
            <a:off x="3641725" y="4133850"/>
            <a:ext cx="795338" cy="238125"/>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1400" strike="noStrike" noProof="1" dirty="0">
                <a:solidFill>
                  <a:schemeClr val="tx1"/>
                </a:solidFill>
                <a:latin typeface="微软雅黑" pitchFamily="34" charset="-122"/>
                <a:ea typeface="微软雅黑" pitchFamily="34" charset="-122"/>
                <a:sym typeface="微软雅黑" pitchFamily="34" charset="-122"/>
              </a:rPr>
              <a:t>视同</a:t>
            </a:r>
            <a:endParaRPr lang="zh-CN" altLang="en-US" sz="1400" strike="noStrike" noProof="1" dirty="0">
              <a:solidFill>
                <a:schemeClr val="tx1"/>
              </a:solidFill>
              <a:latin typeface="微软雅黑" pitchFamily="34" charset="-122"/>
              <a:ea typeface="微软雅黑" pitchFamily="34" charset="-122"/>
              <a:sym typeface="微软雅黑" pitchFamily="34" charset="-122"/>
            </a:endParaRPr>
          </a:p>
        </p:txBody>
      </p:sp>
      <p:sp>
        <p:nvSpPr>
          <p:cNvPr id="49169" name="文本框 12"/>
          <p:cNvSpPr txBox="true"/>
          <p:nvPr/>
        </p:nvSpPr>
        <p:spPr>
          <a:xfrm>
            <a:off x="819150" y="4940300"/>
            <a:ext cx="10302875" cy="522288"/>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农村集体经济组织、社区（居委会）、村委会</a:t>
            </a:r>
            <a:endParaRPr lang="zh-CN" altLang="en-US" sz="2800" dirty="0">
              <a:solidFill>
                <a:srgbClr val="336699"/>
              </a:solidFill>
              <a:latin typeface="微软雅黑" pitchFamily="34" charset="-122"/>
              <a:ea typeface="微软雅黑" pitchFamily="34" charset="-122"/>
              <a:sym typeface="微软雅黑" pitchFamily="34" charset="-122"/>
            </a:endParaRPr>
          </a:p>
        </p:txBody>
      </p:sp>
      <p:sp>
        <p:nvSpPr>
          <p:cNvPr id="17" name="双括号 16"/>
          <p:cNvSpPr/>
          <p:nvPr/>
        </p:nvSpPr>
        <p:spPr>
          <a:xfrm>
            <a:off x="5102225" y="5461000"/>
            <a:ext cx="5280025" cy="817563"/>
          </a:xfrm>
          <a:prstGeom prst="bracketPair">
            <a:avLst>
              <a:gd name="adj" fmla="val 7018"/>
            </a:avLst>
          </a:prstGeom>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sp>
        <p:nvSpPr>
          <p:cNvPr id="18" name="圆角矩形 17"/>
          <p:cNvSpPr/>
          <p:nvPr/>
        </p:nvSpPr>
        <p:spPr>
          <a:xfrm>
            <a:off x="5356225" y="5632450"/>
            <a:ext cx="480695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a:solidFill>
                  <a:schemeClr val="tx1"/>
                </a:solidFill>
                <a:latin typeface="微软雅黑" pitchFamily="34" charset="-122"/>
                <a:ea typeface="微软雅黑" pitchFamily="34" charset="-122"/>
                <a:sym typeface="微软雅黑" pitchFamily="34" charset="-122"/>
              </a:rPr>
              <a:t>132集体所有制企业（集体企业）</a:t>
            </a:r>
            <a:endParaRPr lang="zh-CN" altLang="en-US" sz="2000" strike="noStrike" noProof="1" dirty="0">
              <a:solidFill>
                <a:schemeClr val="tx1"/>
              </a:solidFill>
              <a:latin typeface="微软雅黑" pitchFamily="34" charset="-122"/>
              <a:ea typeface="微软雅黑" pitchFamily="34" charset="-122"/>
              <a:sym typeface="微软雅黑" pitchFamily="34" charset="-122"/>
            </a:endParaRPr>
          </a:p>
        </p:txBody>
      </p:sp>
      <p:cxnSp>
        <p:nvCxnSpPr>
          <p:cNvPr id="19" name="直接连接符 18"/>
          <p:cNvCxnSpPr/>
          <p:nvPr/>
        </p:nvCxnSpPr>
        <p:spPr>
          <a:xfrm>
            <a:off x="2565400" y="5489575"/>
            <a:ext cx="2032000" cy="0"/>
          </a:xfrm>
          <a:prstGeom prst="line">
            <a:avLst/>
          </a:prstGeom>
          <a:ln>
            <a:tailEnd type="oval" w="med" len="med"/>
          </a:ln>
        </p:spPr>
        <p:style>
          <a:lnRef idx="1">
            <a:schemeClr val="dk1"/>
          </a:lnRef>
          <a:fillRef idx="0">
            <a:schemeClr val="dk1"/>
          </a:fillRef>
          <a:effectRef idx="0">
            <a:schemeClr val="dk1"/>
          </a:effectRef>
          <a:fontRef idx="minor">
            <a:schemeClr val="tx1"/>
          </a:fontRef>
        </p:style>
      </p:cxnSp>
      <p:sp>
        <p:nvSpPr>
          <p:cNvPr id="20" name="圆角矩形 19"/>
          <p:cNvSpPr/>
          <p:nvPr/>
        </p:nvSpPr>
        <p:spPr>
          <a:xfrm>
            <a:off x="3641725" y="5575300"/>
            <a:ext cx="795338" cy="238125"/>
          </a:xfrm>
          <a:prstGeom prst="roundRect">
            <a:avLst/>
          </a:prstGeom>
          <a:noFill/>
          <a:ln>
            <a:no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1400" strike="noStrike" noProof="1" dirty="0">
                <a:solidFill>
                  <a:schemeClr val="tx1"/>
                </a:solidFill>
                <a:latin typeface="微软雅黑" pitchFamily="34" charset="-122"/>
                <a:ea typeface="微软雅黑" pitchFamily="34" charset="-122"/>
                <a:sym typeface="微软雅黑" pitchFamily="34" charset="-122"/>
              </a:rPr>
              <a:t>视同</a:t>
            </a:r>
            <a:endParaRPr lang="zh-CN" altLang="en-US" sz="1400" strike="noStrike" noProof="1" dirty="0">
              <a:solidFill>
                <a:schemeClr val="tx1"/>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4813" cy="1322388"/>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itchFamily="34" charset="-122"/>
              </a:rPr>
              <a:t>谢</a:t>
            </a:r>
            <a:r>
              <a:rPr lang="en-US" altLang="zh-CN" sz="8000" b="1" dirty="0">
                <a:solidFill>
                  <a:srgbClr val="4B649F"/>
                </a:solidFill>
                <a:latin typeface="Arial" panose="02080604020202020204" pitchFamily="34" charset="0"/>
                <a:ea typeface="微软雅黑" pitchFamily="34" charset="-122"/>
              </a:rPr>
              <a:t>   </a:t>
            </a:r>
            <a:r>
              <a:rPr lang="zh-CN" altLang="en-US" sz="8000" b="1" dirty="0">
                <a:solidFill>
                  <a:srgbClr val="4B649F"/>
                </a:solidFill>
                <a:latin typeface="Arial" panose="02080604020202020204" pitchFamily="34" charset="0"/>
                <a:ea typeface="微软雅黑" pitchFamily="34" charset="-122"/>
              </a:rPr>
              <a:t>谢！</a:t>
            </a:r>
            <a:r>
              <a:rPr lang="zh-CN" altLang="en-US" sz="6600" b="1" dirty="0">
                <a:solidFill>
                  <a:srgbClr val="4B649F"/>
                </a:solidFill>
                <a:latin typeface="Arial" panose="02080604020202020204" pitchFamily="34" charset="0"/>
                <a:ea typeface="微软雅黑" pitchFamily="34" charset="-122"/>
              </a:rPr>
              <a:t> </a:t>
            </a:r>
            <a:endParaRPr lang="zh-CN" altLang="en-US" sz="6600" b="1" dirty="0">
              <a:solidFill>
                <a:srgbClr val="4B649F"/>
              </a:solidFill>
              <a:latin typeface="Arial" panose="02080604020202020204" pitchFamily="34" charset="0"/>
              <a:ea typeface="微软雅黑"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749300" y="1289050"/>
            <a:ext cx="39909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314" name="文本框 16"/>
          <p:cNvSpPr txBox="true"/>
          <p:nvPr/>
        </p:nvSpPr>
        <p:spPr>
          <a:xfrm>
            <a:off x="1223963" y="1404938"/>
            <a:ext cx="3040062"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怎么认识</a:t>
            </a:r>
            <a:r>
              <a:rPr lang="en-US" altLang="zh-CN" sz="2400" b="1" dirty="0">
                <a:solidFill>
                  <a:schemeClr val="bg1"/>
                </a:solidFill>
                <a:latin typeface="Arial" panose="02080604020202020204" pitchFamily="34" charset="0"/>
                <a:ea typeface="微软雅黑" pitchFamily="34" charset="-122"/>
              </a:rPr>
              <a:t>—</a:t>
            </a:r>
            <a:r>
              <a:rPr lang="zh-CN" altLang="en-US" sz="2400" b="1" dirty="0">
                <a:solidFill>
                  <a:schemeClr val="bg1"/>
                </a:solidFill>
                <a:latin typeface="Arial" panose="02080604020202020204" pitchFamily="34" charset="0"/>
                <a:ea typeface="微软雅黑" pitchFamily="34" charset="-122"/>
              </a:rPr>
              <a:t>非常重要</a:t>
            </a:r>
            <a:endParaRPr lang="zh-CN" altLang="en-US" sz="2400" b="1" dirty="0">
              <a:solidFill>
                <a:schemeClr val="bg1"/>
              </a:solidFill>
              <a:latin typeface="Arial" panose="02080604020202020204" pitchFamily="34" charset="0"/>
              <a:ea typeface="微软雅黑" pitchFamily="34" charset="-122"/>
            </a:endParaRPr>
          </a:p>
        </p:txBody>
      </p:sp>
      <p:sp>
        <p:nvSpPr>
          <p:cNvPr id="13318" name="文本框 12"/>
          <p:cNvSpPr txBox="true"/>
          <p:nvPr/>
        </p:nvSpPr>
        <p:spPr>
          <a:xfrm>
            <a:off x="1273175" y="2117725"/>
            <a:ext cx="9647238" cy="414083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生产或供应为导向的理论框架，列示出活动具有相对重要性，常见性，对世界和地区具有特殊重要意义。</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sym typeface="微软雅黑" pitchFamily="34" charset="-122"/>
              </a:rPr>
              <a:t>依据所有经济活动按照同质性原则进行行业类别划分，活动归类所依据的主要特征有：产品的生产工艺，产品加工和制造的原料、材质，产品的用途，服务对象，服务功能，服务方式等。</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lgn="just">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为国民经济核算和各项专业统计按照经济活动观察事物提供了详细、科学的分类依据；用于信息处理和信息交换，是经济管理和统计工作的基础性分类。</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49300"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338" name="文本框 16"/>
          <p:cNvSpPr txBox="true"/>
          <p:nvPr/>
        </p:nvSpPr>
        <p:spPr>
          <a:xfrm>
            <a:off x="1241425" y="1122363"/>
            <a:ext cx="1408113"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怎么划分</a:t>
            </a:r>
            <a:endParaRPr lang="zh-CN" altLang="en-US" sz="2400" b="1" dirty="0">
              <a:solidFill>
                <a:schemeClr val="bg1"/>
              </a:solidFill>
              <a:latin typeface="Arial" panose="02080604020202020204" pitchFamily="34" charset="0"/>
              <a:ea typeface="微软雅黑" pitchFamily="34" charset="-122"/>
            </a:endParaRPr>
          </a:p>
        </p:txBody>
      </p:sp>
      <p:sp>
        <p:nvSpPr>
          <p:cNvPr id="12294" name="文本框 12"/>
          <p:cNvSpPr txBox="true"/>
          <p:nvPr/>
        </p:nvSpPr>
        <p:spPr>
          <a:xfrm>
            <a:off x="1182688" y="1785938"/>
            <a:ext cx="9647238" cy="448500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itchFamily="34" charset="-122"/>
                <a:ea typeface="微软雅黑" pitchFamily="34" charset="-122"/>
                <a:cs typeface="+mn-cs"/>
                <a:sym typeface="微软雅黑" pitchFamily="34" charset="-122"/>
              </a:rPr>
              <a:t>找准划分对象（法人单位、产业活动单位、个体经营户是划分国民经济行业的载体）</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itchFamily="34" charset="-122"/>
                <a:ea typeface="微软雅黑" pitchFamily="34" charset="-122"/>
                <a:cs typeface="+mn-cs"/>
                <a:sym typeface="微软雅黑" pitchFamily="34" charset="-122"/>
              </a:rPr>
              <a:t>找准经济活动（弄清楚有效的经济活动，即对外提供货物或服务的活动，再分清主要和次要）</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itchFamily="34" charset="-122"/>
                <a:ea typeface="微软雅黑" pitchFamily="34" charset="-122"/>
                <a:cs typeface="+mn-cs"/>
                <a:sym typeface="微软雅黑" pitchFamily="34" charset="-122"/>
              </a:rPr>
              <a:t>   </a:t>
            </a:r>
            <a:r>
              <a:rPr lang="zh-CN" altLang="en-US" sz="2800" noProof="1" dirty="0">
                <a:solidFill>
                  <a:srgbClr val="336699"/>
                </a:solidFill>
                <a:latin typeface="微软雅黑" pitchFamily="34" charset="-122"/>
                <a:ea typeface="微软雅黑" pitchFamily="34" charset="-122"/>
                <a:cs typeface="+mn-cs"/>
                <a:sym typeface="微软雅黑" pitchFamily="34" charset="-122"/>
              </a:rPr>
              <a:t>主要活动</a:t>
            </a:r>
            <a:r>
              <a:rPr lang="en-US" altLang="zh-CN" sz="2800" noProof="1" dirty="0">
                <a:solidFill>
                  <a:srgbClr val="336699"/>
                </a:solidFill>
                <a:latin typeface="微软雅黑" pitchFamily="34" charset="-122"/>
                <a:ea typeface="微软雅黑" pitchFamily="34" charset="-122"/>
                <a:cs typeface="+mn-cs"/>
                <a:sym typeface="微软雅黑" pitchFamily="34" charset="-122"/>
              </a:rPr>
              <a:t>:</a:t>
            </a:r>
            <a:r>
              <a:rPr lang="zh-CN" altLang="en-US" sz="2800" noProof="1" dirty="0">
                <a:solidFill>
                  <a:srgbClr val="336699"/>
                </a:solidFill>
                <a:latin typeface="微软雅黑" pitchFamily="34" charset="-122"/>
                <a:ea typeface="微软雅黑" pitchFamily="34" charset="-122"/>
                <a:cs typeface="+mn-cs"/>
                <a:sym typeface="微软雅黑" pitchFamily="34" charset="-122"/>
              </a:rPr>
              <a:t>占其单位增加值份额最大的一种活动；实际工</a:t>
            </a:r>
            <a:r>
              <a:rPr lang="en-US" altLang="zh-CN" sz="2800" noProof="1" dirty="0">
                <a:solidFill>
                  <a:srgbClr val="336699"/>
                </a:solidFill>
                <a:latin typeface="微软雅黑" pitchFamily="34" charset="-122"/>
                <a:ea typeface="微软雅黑" pitchFamily="34" charset="-122"/>
                <a:cs typeface="+mn-cs"/>
                <a:sym typeface="微软雅黑" pitchFamily="34" charset="-122"/>
              </a:rPr>
              <a:t>       </a:t>
            </a:r>
            <a:endParaRPr lang="en-US" altLang="zh-CN" sz="2800" noProof="1" dirty="0">
              <a:solidFill>
                <a:srgbClr val="336699"/>
              </a:solidFill>
              <a:latin typeface="微软雅黑" pitchFamily="34" charset="-122"/>
              <a:ea typeface="微软雅黑" pitchFamily="34" charset="-122"/>
              <a:sym typeface="微软雅黑"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itchFamily="34" charset="-122"/>
                <a:ea typeface="微软雅黑" pitchFamily="34" charset="-122"/>
                <a:cs typeface="+mn-cs"/>
                <a:sym typeface="微软雅黑" pitchFamily="34" charset="-122"/>
              </a:rPr>
              <a:t>   </a:t>
            </a:r>
            <a:r>
              <a:rPr lang="zh-CN" altLang="en-US" sz="2800" noProof="1" dirty="0">
                <a:solidFill>
                  <a:srgbClr val="336699"/>
                </a:solidFill>
                <a:latin typeface="微软雅黑" pitchFamily="34" charset="-122"/>
                <a:ea typeface="微软雅黑" pitchFamily="34" charset="-122"/>
                <a:cs typeface="+mn-cs"/>
                <a:sym typeface="微软雅黑" pitchFamily="34" charset="-122"/>
              </a:rPr>
              <a:t>作中，可依此按全年营业收入、从业人员确定。如：制造</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36830">
              <a:spcBef>
                <a:spcPct val="20000"/>
              </a:spcBef>
              <a:buClrTx/>
              <a:buSzPct val="85000"/>
              <a:buFont typeface="Wingdings" panose="05000000000000000000" charset="0"/>
            </a:pPr>
            <a:r>
              <a:rPr lang="zh-CN" altLang="en-US" sz="2800" noProof="1" dirty="0">
                <a:solidFill>
                  <a:srgbClr val="336699"/>
                </a:solidFill>
                <a:latin typeface="微软雅黑" pitchFamily="34" charset="-122"/>
                <a:ea typeface="微软雅黑" pitchFamily="34" charset="-122"/>
                <a:cs typeface="+mn-cs"/>
                <a:sym typeface="微软雅黑" pitchFamily="34" charset="-122"/>
              </a:rPr>
              <a:t> </a:t>
            </a:r>
            <a:r>
              <a:rPr lang="en-US" altLang="zh-CN" sz="2800" noProof="1" dirty="0">
                <a:solidFill>
                  <a:srgbClr val="336699"/>
                </a:solidFill>
                <a:latin typeface="微软雅黑" pitchFamily="34" charset="-122"/>
                <a:ea typeface="微软雅黑" pitchFamily="34" charset="-122"/>
                <a:cs typeface="+mn-cs"/>
                <a:sym typeface="微软雅黑" pitchFamily="34" charset="-122"/>
              </a:rPr>
              <a:t>  </a:t>
            </a:r>
            <a:r>
              <a:rPr lang="zh-CN" altLang="en-US" sz="2800" noProof="1" dirty="0">
                <a:solidFill>
                  <a:srgbClr val="336699"/>
                </a:solidFill>
                <a:latin typeface="微软雅黑" pitchFamily="34" charset="-122"/>
                <a:ea typeface="微软雅黑" pitchFamily="34" charset="-122"/>
                <a:cs typeface="+mn-cs"/>
                <a:sym typeface="微软雅黑" pitchFamily="34" charset="-122"/>
              </a:rPr>
              <a:t>业按照营业收入，建筑施工按照工程结算收入，批发零售</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36830">
              <a:spcBef>
                <a:spcPct val="20000"/>
              </a:spcBef>
              <a:buClrTx/>
              <a:buSzPct val="85000"/>
              <a:buFont typeface="Wingdings" panose="05000000000000000000" charset="0"/>
            </a:pPr>
            <a:r>
              <a:rPr lang="zh-CN" altLang="en-US" sz="2800" noProof="1" dirty="0">
                <a:solidFill>
                  <a:srgbClr val="336699"/>
                </a:solidFill>
                <a:latin typeface="微软雅黑" pitchFamily="34" charset="-122"/>
                <a:ea typeface="微软雅黑" pitchFamily="34" charset="-122"/>
                <a:cs typeface="+mn-cs"/>
                <a:sym typeface="微软雅黑" pitchFamily="34" charset="-122"/>
              </a:rPr>
              <a:t> </a:t>
            </a:r>
            <a:r>
              <a:rPr lang="en-US" altLang="zh-CN" sz="2800" noProof="1" dirty="0">
                <a:solidFill>
                  <a:srgbClr val="336699"/>
                </a:solidFill>
                <a:latin typeface="微软雅黑" pitchFamily="34" charset="-122"/>
                <a:ea typeface="微软雅黑" pitchFamily="34" charset="-122"/>
                <a:cs typeface="+mn-cs"/>
                <a:sym typeface="微软雅黑" pitchFamily="34" charset="-122"/>
              </a:rPr>
              <a:t>  </a:t>
            </a:r>
            <a:r>
              <a:rPr lang="zh-CN" altLang="en-US" sz="2800" noProof="1" dirty="0">
                <a:solidFill>
                  <a:srgbClr val="336699"/>
                </a:solidFill>
                <a:latin typeface="微软雅黑" pitchFamily="34" charset="-122"/>
                <a:ea typeface="微软雅黑" pitchFamily="34" charset="-122"/>
                <a:cs typeface="+mn-cs"/>
                <a:sym typeface="微软雅黑" pitchFamily="34" charset="-122"/>
              </a:rPr>
              <a:t>按照毛利判断。</a:t>
            </a:r>
            <a:endParaRPr lang="zh-CN" altLang="en-US" sz="2800" noProof="1"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itchFamily="34" charset="-122"/>
                <a:ea typeface="微软雅黑" pitchFamily="34" charset="-122"/>
                <a:cs typeface="+mn-cs"/>
                <a:sym typeface="微软雅黑" pitchFamily="34" charset="-122"/>
              </a:rPr>
              <a:t>按照规则划分（能在注释中找到的就按照注释划分）</a:t>
            </a:r>
            <a:endParaRPr lang="zh-CN" altLang="en-US" sz="2800" noProof="1"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5361" name="文本框 16"/>
          <p:cNvSpPr txBox="true"/>
          <p:nvPr/>
        </p:nvSpPr>
        <p:spPr>
          <a:xfrm>
            <a:off x="1692275" y="1082675"/>
            <a:ext cx="5781675" cy="952500"/>
          </a:xfrm>
          <a:prstGeom prst="rect">
            <a:avLst/>
          </a:prstGeom>
          <a:noFill/>
          <a:ln w="9525">
            <a:noFill/>
          </a:ln>
        </p:spPr>
        <p:txBody>
          <a:bodyPr wrap="square" anchor="t" anchorCtr="false">
            <a:spAutoFit/>
          </a:bodyPr>
          <a:p>
            <a:pPr algn="ctr"/>
            <a:r>
              <a:rPr lang="zh-CN" altLang="en-US" sz="3200" b="1" dirty="0">
                <a:solidFill>
                  <a:srgbClr val="336699"/>
                </a:solidFill>
                <a:latin typeface="微软雅黑" pitchFamily="34" charset="-122"/>
                <a:ea typeface="微软雅黑" pitchFamily="34" charset="-122"/>
                <a:sym typeface="微软雅黑" pitchFamily="34" charset="-122"/>
              </a:rPr>
              <a:t>判别单位行业性质的若干原则</a:t>
            </a:r>
            <a:endParaRPr lang="zh-CN" altLang="en-US" sz="2400" b="1" dirty="0">
              <a:solidFill>
                <a:srgbClr val="336699"/>
              </a:solidFill>
              <a:latin typeface="微软雅黑" pitchFamily="34" charset="-122"/>
              <a:ea typeface="微软雅黑" pitchFamily="34" charset="-122"/>
              <a:sym typeface="微软雅黑" pitchFamily="34" charset="-122"/>
            </a:endParaRPr>
          </a:p>
          <a:p>
            <a:pPr algn="ctr"/>
            <a:endParaRPr lang="zh-CN" altLang="en-US" sz="2400" b="1" dirty="0">
              <a:solidFill>
                <a:schemeClr val="bg1"/>
              </a:solidFill>
              <a:latin typeface="Arial" panose="02080604020202020204" pitchFamily="34" charset="0"/>
              <a:ea typeface="微软雅黑" pitchFamily="34" charset="-122"/>
            </a:endParaRPr>
          </a:p>
        </p:txBody>
      </p:sp>
      <p:sp>
        <p:nvSpPr>
          <p:cNvPr id="15365" name="文本框 12"/>
          <p:cNvSpPr txBox="true"/>
          <p:nvPr/>
        </p:nvSpPr>
        <p:spPr>
          <a:xfrm>
            <a:off x="1368425" y="2535238"/>
            <a:ext cx="9647238" cy="20732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自上而下原则</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纵向一体化原则</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横向一体化原则</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外包活动处理原则</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386" name="文本框 16"/>
          <p:cNvSpPr txBox="true"/>
          <p:nvPr/>
        </p:nvSpPr>
        <p:spPr>
          <a:xfrm>
            <a:off x="935038"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自上而下原则</a:t>
            </a:r>
            <a:endParaRPr lang="zh-CN" altLang="en-US" sz="2400" b="1" dirty="0">
              <a:solidFill>
                <a:schemeClr val="bg1"/>
              </a:solidFill>
              <a:latin typeface="Arial" panose="02080604020202020204" pitchFamily="34" charset="0"/>
              <a:ea typeface="微软雅黑" pitchFamily="34" charset="-122"/>
            </a:endParaRPr>
          </a:p>
        </p:txBody>
      </p:sp>
      <p:sp>
        <p:nvSpPr>
          <p:cNvPr id="13" name="文本框 12"/>
          <p:cNvSpPr txBox="true"/>
          <p:nvPr/>
        </p:nvSpPr>
        <p:spPr>
          <a:xfrm>
            <a:off x="1273175" y="2184400"/>
            <a:ext cx="9647238" cy="43510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首先从最高层门类开始判断单位的行业性质，再依次判断大类、中类、小类。</a:t>
            </a:r>
            <a:endParaRPr lang="zh-CN" altLang="en-US" sz="2800" noProof="1"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400" noProof="1" dirty="0" smtClean="0">
                <a:solidFill>
                  <a:srgbClr val="336699"/>
                </a:solidFill>
                <a:latin typeface="微软雅黑" pitchFamily="34" charset="-122"/>
                <a:ea typeface="微软雅黑" pitchFamily="34" charset="-122"/>
                <a:cs typeface="+mn-cs"/>
                <a:sym typeface="+mn-ea"/>
              </a:rPr>
              <a:t>例如，某钢铁公司从事多种经济活动有：型钢压延、桥梁钢结构制造、房产出租、代理经营钢材，其增加值的份额分别为31 %、11 %、25%、33 %。型钢压延和桥梁钢结构制造属于制造业（增加值份额42%）,房产出租属于房地产业（增加值份额25%） ，代理经营钢材属于批发和零售业（增加值份额33%） 。按照自上而下的原则，该公司所属的门类为制造业，型钢压延大类为黑色金属冶炼和压延加工业、中类和小类同为钢压延加工，最终该公司的行业小类为31</a:t>
            </a:r>
            <a:r>
              <a:rPr lang="en-US" altLang="zh-CN" sz="2400" noProof="1" dirty="0" smtClean="0">
                <a:solidFill>
                  <a:srgbClr val="336699"/>
                </a:solidFill>
                <a:latin typeface="微软雅黑" pitchFamily="34" charset="-122"/>
                <a:ea typeface="微软雅黑" pitchFamily="34" charset="-122"/>
                <a:cs typeface="+mn-cs"/>
                <a:sym typeface="+mn-ea"/>
              </a:rPr>
              <a:t>3</a:t>
            </a:r>
            <a:r>
              <a:rPr lang="zh-CN" altLang="en-US" sz="2400" noProof="1" dirty="0" smtClean="0">
                <a:solidFill>
                  <a:srgbClr val="336699"/>
                </a:solidFill>
                <a:latin typeface="微软雅黑" pitchFamily="34" charset="-122"/>
                <a:ea typeface="微软雅黑" pitchFamily="34" charset="-122"/>
                <a:cs typeface="+mn-cs"/>
                <a:sym typeface="+mn-ea"/>
              </a:rPr>
              <a:t>0（钢压延加工）。如果直接按照增加值的份额判断，该单位的行业类别属于5181（贸易代理），这显然不正确。</a:t>
            </a:r>
            <a:endParaRPr lang="zh-CN" altLang="en-US" sz="2400" noProof="1" dirty="0" smtClean="0">
              <a:solidFill>
                <a:srgbClr val="336699"/>
              </a:solidFill>
              <a:latin typeface="微软雅黑" pitchFamily="34" charset="-122"/>
              <a:ea typeface="微软雅黑"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410" name="文本框 16"/>
          <p:cNvSpPr txBox="true"/>
          <p:nvPr/>
        </p:nvSpPr>
        <p:spPr>
          <a:xfrm>
            <a:off x="782638" y="1404938"/>
            <a:ext cx="23241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纵向一体化原则</a:t>
            </a:r>
            <a:endParaRPr lang="zh-CN" altLang="en-US" sz="2400" b="1" dirty="0">
              <a:solidFill>
                <a:schemeClr val="bg1"/>
              </a:solidFill>
              <a:latin typeface="Arial" panose="02080604020202020204" pitchFamily="34" charset="0"/>
              <a:ea typeface="微软雅黑" pitchFamily="34" charset="-122"/>
            </a:endParaRPr>
          </a:p>
        </p:txBody>
      </p:sp>
      <p:sp>
        <p:nvSpPr>
          <p:cNvPr id="17414" name="文本框 12"/>
          <p:cNvSpPr txBox="true"/>
          <p:nvPr/>
        </p:nvSpPr>
        <p:spPr>
          <a:xfrm>
            <a:off x="1273175" y="2184400"/>
            <a:ext cx="9647238" cy="2762250"/>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sym typeface="微软雅黑" pitchFamily="34" charset="-122"/>
              </a:rPr>
              <a:t>当单位从事两种以上的经济活动，且上一阶段活动的产出，为下一阶段活动的投入，则单位的活动为纵向一体化活动。</a:t>
            </a:r>
            <a:endParaRPr lang="zh-CN" altLang="en-US" sz="2800" dirty="0">
              <a:solidFill>
                <a:srgbClr val="336699"/>
              </a:solidFill>
              <a:latin typeface="微软雅黑" pitchFamily="34" charset="-122"/>
              <a:ea typeface="微软雅黑" pitchFamily="34" charset="-122"/>
              <a:sym typeface="微软雅黑"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itchFamily="34" charset="-122"/>
                <a:ea typeface="微软雅黑" pitchFamily="34" charset="-122"/>
              </a:rPr>
              <a:t>纵向一体化活动分为两种情况：一种是单纯纵向一体化活动，即某一活动的产出，仅为另一活动的投入。例如，织布活动和印染活动，行业判断方法：单纯纵向一体化活动按照最终活动判断行业类别。</a:t>
            </a:r>
            <a:endParaRPr lang="zh-CN" altLang="en-US" sz="2800" dirty="0">
              <a:solidFill>
                <a:srgbClr val="336699"/>
              </a:solidFill>
              <a:latin typeface="微软雅黑" pitchFamily="34" charset="-122"/>
              <a:ea typeface="微软雅黑" pitchFamily="34" charset="-122"/>
            </a:endParaRPr>
          </a:p>
        </p:txBody>
      </p:sp>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5184</Words>
  <Application>WPS 演示</Application>
  <PresentationFormat>宽屏</PresentationFormat>
  <Paragraphs>623</Paragraphs>
  <Slides>41</Slides>
  <Notes>0</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41</vt:i4>
      </vt:variant>
    </vt:vector>
  </HeadingPairs>
  <TitlesOfParts>
    <vt:vector size="60" baseType="lpstr">
      <vt:lpstr>Arial</vt:lpstr>
      <vt:lpstr>宋体</vt:lpstr>
      <vt:lpstr>Wingdings</vt:lpstr>
      <vt:lpstr>Nimbus Roman No9 L</vt:lpstr>
      <vt:lpstr>微软雅黑</vt:lpstr>
      <vt:lpstr>黑体</vt:lpstr>
      <vt:lpstr>Calibri</vt:lpstr>
      <vt:lpstr>DejaVu Sans</vt:lpstr>
      <vt:lpstr>方正书宋_GBK</vt:lpstr>
      <vt:lpstr>Wingdings</vt:lpstr>
      <vt:lpstr>宋体</vt:lpstr>
      <vt:lpstr>Arial Unicode MS</vt:lpstr>
      <vt:lpstr>微软雅黑</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46</cp:revision>
  <dcterms:created xsi:type="dcterms:W3CDTF">2023-03-31T06:59:51Z</dcterms:created>
  <dcterms:modified xsi:type="dcterms:W3CDTF">2023-03-31T06:59:51Z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