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262" r:id="rId9"/>
    <p:sldId id="263" r:id="rId10"/>
    <p:sldId id="330" r:id="rId11"/>
    <p:sldId id="326" r:id="rId12"/>
    <p:sldId id="329" r:id="rId13"/>
    <p:sldId id="394" r:id="rId14"/>
    <p:sldId id="386" r:id="rId15"/>
    <p:sldId id="387" r:id="rId16"/>
    <p:sldId id="390" r:id="rId17"/>
    <p:sldId id="391" r:id="rId18"/>
    <p:sldId id="395" r:id="rId19"/>
    <p:sldId id="357" r:id="rId20"/>
    <p:sldId id="340" r:id="rId21"/>
    <p:sldId id="416" r:id="rId22"/>
    <p:sldId id="355" r:id="rId23"/>
    <p:sldId id="396" r:id="rId24"/>
    <p:sldId id="371" r:id="rId25"/>
    <p:sldId id="346" r:id="rId26"/>
    <p:sldId id="356" r:id="rId27"/>
    <p:sldId id="359" r:id="rId28"/>
    <p:sldId id="360" r:id="rId29"/>
    <p:sldId id="431" r:id="rId30"/>
    <p:sldId id="361" r:id="rId31"/>
    <p:sldId id="362" r:id="rId32"/>
    <p:sldId id="328" r:id="rId33"/>
    <p:sldId id="363" r:id="rId34"/>
    <p:sldId id="321" r:id="rId35"/>
    <p:sldId id="364" r:id="rId36"/>
    <p:sldId id="281" r:id="rId3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60"/>
        <p:guide pos="297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0" Type="http://schemas.openxmlformats.org/officeDocument/2006/relationships/tableStyles" Target="tableStyles.xml"/><Relationship Id="rId4" Type="http://schemas.openxmlformats.org/officeDocument/2006/relationships/slideMaster" Target="slideMasters/slideMaster3.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sym typeface="微软雅黑" pitchFamily="34" charset="-122"/>
              </a:rPr>
              <a:t>综合试点方案说明（贸经）</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4" name="组合 3"/>
          <p:cNvGrpSpPr/>
          <p:nvPr/>
        </p:nvGrpSpPr>
        <p:grpSpPr>
          <a:xfrm>
            <a:off x="10041255" y="3700780"/>
            <a:ext cx="687070" cy="714375"/>
            <a:chOff x="14903" y="5858"/>
            <a:chExt cx="1082" cy="1125"/>
          </a:xfrm>
        </p:grpSpPr>
        <p:sp>
          <p:nvSpPr>
            <p:cNvPr id="1069" name="矩形 1068"/>
            <p:cNvSpPr/>
            <p:nvPr/>
          </p:nvSpPr>
          <p:spPr>
            <a:xfrm>
              <a:off x="15235" y="6233"/>
              <a:ext cx="750" cy="7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4903" y="5858"/>
              <a:ext cx="748" cy="748"/>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3" name="组合 2"/>
          <p:cNvGrpSpPr/>
          <p:nvPr/>
        </p:nvGrpSpPr>
        <p:grpSpPr>
          <a:xfrm>
            <a:off x="1039495" y="2263140"/>
            <a:ext cx="697230" cy="705485"/>
            <a:chOff x="3318" y="3690"/>
            <a:chExt cx="1098" cy="1111"/>
          </a:xfrm>
        </p:grpSpPr>
        <p:sp>
          <p:nvSpPr>
            <p:cNvPr id="118" name="矩形 117"/>
            <p:cNvSpPr/>
            <p:nvPr/>
          </p:nvSpPr>
          <p:spPr>
            <a:xfrm>
              <a:off x="3318" y="3690"/>
              <a:ext cx="748" cy="74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3668" y="4053"/>
              <a:ext cx="748" cy="748"/>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限额以上住宿和餐饮业财务状况（</a:t>
            </a:r>
            <a:r>
              <a:rPr lang="en-US" altLang="zh-CN" sz="1600" b="0">
                <a:cs typeface="宋体" charset="0"/>
              </a:rPr>
              <a:t>S703</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8606790" y="1892300"/>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综合试点辖区内限额以上住宿和餐饮业法人单位。</a:t>
            </a:r>
            <a:endParaRPr lang="zh-CN" altLang="en-US"/>
          </a:p>
        </p:txBody>
      </p:sp>
      <p:graphicFrame>
        <p:nvGraphicFramePr>
          <p:cNvPr id="29703" name="表格 29702"/>
          <p:cNvGraphicFramePr/>
          <p:nvPr/>
        </p:nvGraphicFramePr>
        <p:xfrm>
          <a:off x="323215" y="1113473"/>
          <a:ext cx="8126413" cy="5664200"/>
        </p:xfrm>
        <a:graphic>
          <a:graphicData uri="http://schemas.openxmlformats.org/drawingml/2006/table">
            <a:tbl>
              <a:tblPr/>
              <a:tblGrid>
                <a:gridCol w="1873250"/>
                <a:gridCol w="674688"/>
                <a:gridCol w="522287"/>
                <a:gridCol w="455613"/>
                <a:gridCol w="2824162"/>
                <a:gridCol w="701675"/>
                <a:gridCol w="523875"/>
                <a:gridCol w="550863"/>
              </a:tblGrid>
              <a:tr h="30480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一、年初存货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101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所有者权益合计</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二、期末资产负债</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其中：实收资本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流动资产合计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其中：个人资本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其中：应收账款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三、损益</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预付账款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营业收入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其中：主营业务收入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固定资产原价</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营业成本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其中：房屋和构筑物</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税金及附加</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rPr>
                        <a:t>                         机器和设备</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其他业务利润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使用权资产原价</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销售费用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宋体" charset="0"/>
                          <a:ea typeface="微软雅黑" pitchFamily="34" charset="-122"/>
                        </a:rPr>
                        <a:t>            其中：房屋和构筑物</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管理费用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机器和设备</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研发费用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固定资产累计折旧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财务费用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其中：本年折旧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其中：利息收入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使用权资产累计折旧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利息费用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chemeClr val="tx1"/>
                          </a:solidFill>
                          <a:latin typeface="宋体" charset="0"/>
                          <a:ea typeface="微软雅黑" pitchFamily="34" charset="-122"/>
                        </a:rPr>
                        <a:t>            其中：本年折旧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固定资产净值</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信用减值损失（损失以“-”号记）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固定资产净额</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公允价值变动收益（损失以“-”号记）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在建工程</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净敞口套期收益（损失以“-”号记）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无形资产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资产处置收益（损失以“-”号记）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其中：土地使用权</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投资收益（损失以“-”号记）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rPr>
                        <a:t>                        软件使用权</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其他收益</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长期应收款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投资性房地产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sym typeface="微软雅黑" pitchFamily="34" charset="-122"/>
                        </a:rPr>
                        <a:t>千元</a:t>
                      </a:r>
                      <a:endParaRPr lang="en-US" altLang="zh-CN" sz="1000">
                        <a:solidFill>
                          <a:schemeClr val="tx1"/>
                        </a:solidFill>
                        <a:latin typeface="Nimbus Roman No9 L" charset="0"/>
                        <a:ea typeface="微软雅黑" pitchFamily="34" charset="-122"/>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长期股权投资</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营业外支出</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51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商誉</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利润总额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资产总计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所得税费用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流动负债合计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四、人工成本及增值税</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sym typeface="微软雅黑" pitchFamily="34" charset="-122"/>
                        </a:rPr>
                        <a:t>—</a:t>
                      </a:r>
                      <a:endParaRPr lang="en-US" altLang="zh-CN" sz="1000">
                        <a:solidFill>
                          <a:schemeClr val="tx1"/>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rPr>
                        <a:t>            其中：应付账款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应付职工薪酬（本年贷方累计发生额）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rPr>
                        <a:t>                        预收账款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a:t>
                      </a: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应交增值税（本年累计发生额）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875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租赁负债</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五、从事住宿和餐饮业活动的从业人员平均人数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chemeClr val="tx1"/>
                          </a:solidFill>
                          <a:latin typeface="Nimbus Roman No9 L" charset="0"/>
                          <a:ea typeface="微软雅黑" pitchFamily="34" charset="-122"/>
                        </a:rPr>
                        <a:t>人</a:t>
                      </a:r>
                      <a:endParaRPr lang="zh-CN" altLang="en-US"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608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长期应付款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限额以上住宿和餐饮业经营情况（</a:t>
            </a:r>
            <a:r>
              <a:rPr lang="en-US" altLang="zh-CN" sz="1600" b="0">
                <a:cs typeface="宋体" charset="0"/>
              </a:rPr>
              <a:t>S704</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7679055" y="2312035"/>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综合试点辖区内限额以上住宿和餐饮业法人单位。</a:t>
            </a:r>
            <a:endParaRPr lang="zh-CN" altLang="en-US"/>
          </a:p>
        </p:txBody>
      </p:sp>
      <p:graphicFrame>
        <p:nvGraphicFramePr>
          <p:cNvPr id="22535" name="表格 22534"/>
          <p:cNvGraphicFramePr/>
          <p:nvPr/>
        </p:nvGraphicFramePr>
        <p:xfrm>
          <a:off x="277813" y="1192530"/>
          <a:ext cx="7188835" cy="5118100"/>
        </p:xfrm>
        <a:graphic>
          <a:graphicData uri="http://schemas.openxmlformats.org/drawingml/2006/table">
            <a:tbl>
              <a:tblPr/>
              <a:tblGrid>
                <a:gridCol w="3698240"/>
                <a:gridCol w="1019175"/>
                <a:gridCol w="843915"/>
                <a:gridCol w="1627505"/>
              </a:tblGrid>
              <a:tr h="5334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指标名称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计量单位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代码</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本年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575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甲</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SzTx/>
                        <a:buNone/>
                      </a:pPr>
                      <a:r>
                        <a:rPr lang="en-US" altLang="zh-CN" sz="1400">
                          <a:solidFill>
                            <a:srgbClr val="000000"/>
                          </a:solidFill>
                          <a:latin typeface="仿宋_GB2312" panose="02010609030101010101" charset="-122"/>
                          <a:ea typeface="仿宋_GB2312" panose="02010609030101010101" charset="-122"/>
                          <a:sym typeface="+mn-ea"/>
                        </a:rPr>
                        <a:t>1</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营业额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仿宋_GB2312" panose="02010609030101010101" charset="-122"/>
                          <a:ea typeface="仿宋_GB2312" panose="02010609030101010101" charset="-122"/>
                        </a:rPr>
                        <a:t>01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48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05</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06</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07</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08</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其他收入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09</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其中：外卖送餐服务收入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10</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客房数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床位数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张</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餐位数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住宿和餐饮业年末餐饮营业面积</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平方米</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772285" y="3624580"/>
            <a:ext cx="824484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内容变化及重点说明</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2588" y="849313"/>
            <a:ext cx="3060700" cy="5360988"/>
          </a:xfrm>
          <a:prstGeom prst="rect">
            <a:avLst/>
          </a:prstGeom>
          <a:noFill/>
          <a:ln>
            <a:noFill/>
          </a:ln>
          <a:extLst>
            <a:ext uri="{909E8E84-426E-40DD-AFC4-6F175D3DCCD1}">
              <a14:hiddenFill xmlns:a14="http://schemas.microsoft.com/office/drawing/2010/main">
                <a:solidFill>
                  <a:schemeClr val="bg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l" fontAlgn="base">
              <a:lnSpc>
                <a:spcPts val="35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29703" name="表格 29702"/>
          <p:cNvGraphicFramePr/>
          <p:nvPr/>
        </p:nvGraphicFramePr>
        <p:xfrm>
          <a:off x="3618865" y="1061085"/>
          <a:ext cx="8126730" cy="5609590"/>
        </p:xfrm>
        <a:graphic>
          <a:graphicData uri="http://schemas.openxmlformats.org/drawingml/2006/table">
            <a:tbl>
              <a:tblPr/>
              <a:tblGrid>
                <a:gridCol w="1873250"/>
                <a:gridCol w="675005"/>
                <a:gridCol w="521970"/>
                <a:gridCol w="455930"/>
                <a:gridCol w="2823845"/>
                <a:gridCol w="701675"/>
                <a:gridCol w="523875"/>
                <a:gridCol w="551180"/>
              </a:tblGrid>
              <a:tr h="29972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一、年初存货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所有者权益合计</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二、期末资产负债</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其中：实收资本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流动资产合计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其中：个人资本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其中：应收账款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三、损益</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宋体" charset="0"/>
                          <a:ea typeface="微软雅黑" pitchFamily="34" charset="-122"/>
                        </a:rPr>
                        <a:t>                        </a:t>
                      </a:r>
                      <a:r>
                        <a:rPr lang="en-US" altLang="zh-CN" sz="1000">
                          <a:solidFill>
                            <a:srgbClr val="C00000"/>
                          </a:solidFill>
                          <a:latin typeface="宋体" charset="0"/>
                          <a:ea typeface="微软雅黑" pitchFamily="34" charset="-122"/>
                        </a:rPr>
                        <a:t>预付账款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营业收入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其中：主营业务收入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固定资产原价</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其中：房屋和构筑物</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rPr>
                        <a:t>                         机器和设备</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其他业务利润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使用权资产原价</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销售费用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其中：房屋和构筑物</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管理费用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机器和设备</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研发费用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固定资产累计折旧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财务费用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其中：利息收入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使用权资产累计折旧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利息费用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2880">
                <a:tc>
                  <a:txBody>
                    <a:bodyPr/>
                    <a:p>
                      <a:pPr lvl="0" algn="l">
                        <a:buClrTx/>
                        <a:buSzTx/>
                        <a:buFontTx/>
                        <a:buNone/>
                      </a:pPr>
                      <a:r>
                        <a:rPr lang="en-US" altLang="zh-CN" sz="1000">
                          <a:solidFill>
                            <a:srgbClr val="C00000"/>
                          </a:solidFill>
                          <a:latin typeface="宋体" charset="0"/>
                          <a:ea typeface="微软雅黑" pitchFamily="34" charset="-122"/>
                        </a:rPr>
                        <a:t>            其中：本年折旧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固定资产净值</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信用减值损失（损失以“-”号记）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固定资产净额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公允价值变动收益（损失以“-”号记）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净敞口套期收益（损失以“-”号记）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无形资产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资产处置收益（损失以“-”号记）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其中：土地使用权</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投资收益（损失以“-”号记）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软件使用权</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其他收益</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长期应收款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投资性房地产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sym typeface="微软雅黑" pitchFamily="34" charset="-122"/>
                        </a:rPr>
                        <a:t>千元</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长期股权投资</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营业外支出</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256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商誉</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利润总额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所得税费用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流动负债合计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四、人工成本及增值税</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sym typeface="微软雅黑" pitchFamily="34" charset="-122"/>
                        </a:rPr>
                        <a:t>—</a:t>
                      </a:r>
                      <a:endParaRPr lang="en-US" altLang="en-US" sz="1000">
                        <a:solidFill>
                          <a:srgbClr val="000000"/>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rPr>
                        <a:t>            其中：应付账款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预收账款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621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租赁负债</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a:t>
                      </a:r>
                      <a:r>
                        <a:rPr lang="zh-CN" altLang="en-US" sz="1000">
                          <a:solidFill>
                            <a:schemeClr val="tx1"/>
                          </a:solidFill>
                          <a:latin typeface="Nimbus Roman No9 L" charset="0"/>
                          <a:ea typeface="微软雅黑" pitchFamily="34" charset="-122"/>
                        </a:rPr>
                        <a:t>批发和零售</a:t>
                      </a:r>
                      <a:r>
                        <a:rPr lang="en-US" altLang="zh-CN" sz="1000">
                          <a:solidFill>
                            <a:schemeClr val="tx1"/>
                          </a:solidFill>
                          <a:latin typeface="Nimbus Roman No9 L" charset="0"/>
                          <a:ea typeface="微软雅黑" pitchFamily="34" charset="-122"/>
                        </a:rPr>
                        <a:t>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rgbClr val="000000"/>
                          </a:solidFill>
                          <a:latin typeface="Nimbus Roman No9 L" charset="0"/>
                          <a:ea typeface="微软雅黑" pitchFamily="34" charset="-122"/>
                        </a:rPr>
                        <a:t>人</a:t>
                      </a:r>
                      <a:endParaRPr lang="zh-CN"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607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长期应付款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宋体" charset="0"/>
                        <a:ea typeface="宋体"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true"/>
          <p:nvPr/>
        </p:nvSpPr>
        <p:spPr>
          <a:xfrm>
            <a:off x="133985" y="697230"/>
            <a:ext cx="5073015" cy="398780"/>
          </a:xfrm>
          <a:prstGeom prst="rect">
            <a:avLst/>
          </a:prstGeom>
          <a:noFill/>
        </p:spPr>
        <p:txBody>
          <a:bodyPr wrap="none" rtlCol="0" anchor="t">
            <a:spAutoFit/>
          </a:bodyPr>
          <a:p>
            <a:r>
              <a:rPr sz="2000" b="1" dirty="0">
                <a:solidFill>
                  <a:srgbClr val="4B649F"/>
                </a:solidFill>
                <a:sym typeface="+mn-ea"/>
              </a:rPr>
              <a:t>限额以上批发和零售业</a:t>
            </a:r>
            <a:r>
              <a:rPr lang="zh-CN" sz="2000" b="1" dirty="0">
                <a:solidFill>
                  <a:srgbClr val="4B649F"/>
                </a:solidFill>
                <a:sym typeface="+mn-ea"/>
              </a:rPr>
              <a:t>财务状况</a:t>
            </a:r>
            <a:r>
              <a:rPr sz="2000" b="1" dirty="0">
                <a:solidFill>
                  <a:srgbClr val="4B649F"/>
                </a:solidFill>
                <a:sym typeface="+mn-ea"/>
              </a:rPr>
              <a:t>表（E70</a:t>
            </a:r>
            <a:r>
              <a:rPr lang="en-US" sz="2000" b="1" dirty="0">
                <a:solidFill>
                  <a:srgbClr val="4B649F"/>
                </a:solidFill>
                <a:sym typeface="+mn-ea"/>
              </a:rPr>
              <a:t>3</a:t>
            </a:r>
            <a:r>
              <a:rPr sz="2000" b="1" dirty="0">
                <a:solidFill>
                  <a:srgbClr val="4B649F"/>
                </a:solidFill>
                <a:sym typeface="+mn-ea"/>
              </a:rPr>
              <a:t>）</a:t>
            </a:r>
            <a:endParaRPr lang="zh-CN" altLang="en-US" sz="2000"/>
          </a:p>
        </p:txBody>
      </p:sp>
      <p:sp>
        <p:nvSpPr>
          <p:cNvPr id="5" name="文本框 4"/>
          <p:cNvSpPr txBox="true"/>
          <p:nvPr/>
        </p:nvSpPr>
        <p:spPr>
          <a:xfrm>
            <a:off x="382905" y="1831340"/>
            <a:ext cx="2705735" cy="2784475"/>
          </a:xfrm>
          <a:prstGeom prst="rect">
            <a:avLst/>
          </a:prstGeom>
          <a:noFill/>
        </p:spPr>
        <p:txBody>
          <a:bodyPr wrap="square" rtlCol="0" anchor="t">
            <a:spAutoFit/>
          </a:bodyPr>
          <a:p>
            <a:pPr algn="l" fontAlgn="base">
              <a:lnSpc>
                <a:spcPts val="3500"/>
              </a:lnSpc>
            </a:pPr>
            <a:r>
              <a:rPr sz="2000" b="1" dirty="0">
                <a:solidFill>
                  <a:srgbClr val="4B649F"/>
                </a:solidFill>
                <a:sym typeface="+mn-ea"/>
              </a:rPr>
              <a:t>变化情况：</a:t>
            </a:r>
            <a:endParaRPr lang="zh-CN" altLang="en-US" b="1" dirty="0">
              <a:solidFill>
                <a:schemeClr val="tx1"/>
              </a:solidFill>
              <a:sym typeface="+mn-ea"/>
            </a:endParaRPr>
          </a:p>
          <a:p>
            <a:pPr algn="l" fontAlgn="base">
              <a:lnSpc>
                <a:spcPts val="3500"/>
              </a:lnSpc>
            </a:pPr>
            <a:r>
              <a:rPr sz="2000" dirty="0">
                <a:solidFill>
                  <a:srgbClr val="4B649F"/>
                </a:solidFill>
                <a:sym typeface="+mn-ea"/>
              </a:rPr>
              <a:t>与年报相比新增指标21个。其中，资产负债类15个，损益类6个</a:t>
            </a:r>
            <a:r>
              <a:rPr lang="zh-CN" sz="2000" dirty="0">
                <a:solidFill>
                  <a:srgbClr val="4B649F"/>
                </a:solidFill>
                <a:sym typeface="+mn-ea"/>
              </a:rPr>
              <a:t>。</a:t>
            </a:r>
            <a:endParaRPr lang="zh-CN" sz="2000" dirty="0">
              <a:solidFill>
                <a:srgbClr val="4B649F"/>
              </a:solidFill>
              <a:sym typeface="+mn-ea"/>
            </a:endParaRPr>
          </a:p>
          <a:p>
            <a:pPr algn="l" fontAlgn="base">
              <a:lnSpc>
                <a:spcPts val="3500"/>
              </a:lnSpc>
            </a:pPr>
            <a:r>
              <a:rPr lang="zh-CN" sz="2000" dirty="0">
                <a:solidFill>
                  <a:srgbClr val="4B649F"/>
                </a:solidFill>
                <a:sym typeface="+mn-ea"/>
              </a:rPr>
              <a:t>与四经普相比指标数持平。</a:t>
            </a:r>
            <a:endParaRPr lang="zh-CN" sz="2000" dirty="0">
              <a:solidFill>
                <a:srgbClr val="4B649F"/>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321310" y="869315"/>
            <a:ext cx="10533380" cy="5413375"/>
          </a:xfrm>
          <a:prstGeom prst="rect">
            <a:avLst/>
          </a:prstGeom>
          <a:noFill/>
          <a:ln w="9525">
            <a:noFill/>
          </a:ln>
        </p:spPr>
        <p:txBody>
          <a:bodyPr wrap="square" anchor="t" anchorCtr="false">
            <a:spAutoFit/>
          </a:bodyPr>
          <a:p>
            <a:pPr indent="457200" algn="l">
              <a:lnSpc>
                <a:spcPts val="3500"/>
              </a:lnSpc>
              <a:spcAft>
                <a:spcPts val="600"/>
              </a:spcAft>
            </a:pPr>
            <a:r>
              <a:rPr sz="2000" b="1" dirty="0">
                <a:solidFill>
                  <a:srgbClr val="4B649F"/>
                </a:solidFill>
                <a:sym typeface="+mn-ea"/>
              </a:rPr>
              <a:t>限额以上批发和零售业经营</a:t>
            </a:r>
            <a:r>
              <a:rPr lang="zh-CN" sz="2000" b="1" dirty="0">
                <a:solidFill>
                  <a:srgbClr val="4B649F"/>
                </a:solidFill>
                <a:sym typeface="+mn-ea"/>
              </a:rPr>
              <a:t>情况</a:t>
            </a:r>
            <a:r>
              <a:rPr sz="2000" b="1" dirty="0">
                <a:solidFill>
                  <a:srgbClr val="4B649F"/>
                </a:solidFill>
                <a:sym typeface="+mn-ea"/>
              </a:rPr>
              <a:t>表（E704）</a:t>
            </a:r>
            <a:endParaRPr sz="2000" dirty="0">
              <a:solidFill>
                <a:srgbClr val="4B649F"/>
              </a:solidFill>
              <a:sym typeface="+mn-ea"/>
            </a:endParaRPr>
          </a:p>
          <a:p>
            <a:pPr indent="457200" algn="just">
              <a:lnSpc>
                <a:spcPts val="3400"/>
              </a:lnSpc>
              <a:spcAft>
                <a:spcPts val="0"/>
              </a:spcAft>
            </a:pPr>
            <a:r>
              <a:rPr lang="en-US" altLang="zh-CN" sz="2000" b="1" dirty="0">
                <a:solidFill>
                  <a:srgbClr val="4B649F"/>
                </a:solidFill>
                <a:sym typeface="+mn-ea"/>
              </a:rPr>
              <a:t>1.</a:t>
            </a:r>
            <a:r>
              <a:rPr lang="zh-CN" sz="2000" b="1" dirty="0">
                <a:solidFill>
                  <a:srgbClr val="4B649F"/>
                </a:solidFill>
                <a:sym typeface="+mn-ea"/>
              </a:rPr>
              <a:t>变化情况：</a:t>
            </a:r>
            <a:r>
              <a:rPr sz="2000" dirty="0">
                <a:solidFill>
                  <a:srgbClr val="4B649F"/>
                </a:solidFill>
                <a:sym typeface="+mn-ea"/>
              </a:rPr>
              <a:t>限额以上批发和零售业经营状况表与年报相比无变化。</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lang="en-US" sz="2000" b="1" dirty="0">
                <a:solidFill>
                  <a:srgbClr val="4B649F"/>
                </a:solidFill>
                <a:latin typeface="Arial" panose="02080604020202020204" pitchFamily="34" charset="0"/>
                <a:ea typeface="微软雅黑" pitchFamily="34" charset="-122"/>
              </a:rPr>
              <a:t>2.</a:t>
            </a:r>
            <a:r>
              <a:rPr lang="zh-CN" altLang="en-US" sz="2000" b="1" dirty="0">
                <a:solidFill>
                  <a:srgbClr val="4B649F"/>
                </a:solidFill>
                <a:latin typeface="Arial" panose="02080604020202020204" pitchFamily="34" charset="0"/>
                <a:ea typeface="微软雅黑" pitchFamily="34" charset="-122"/>
              </a:rPr>
              <a:t>重点说明：</a:t>
            </a:r>
            <a:endParaRPr lang="zh-CN" altLang="en-US" sz="2000" b="1"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lang="zh-CN" sz="2000" dirty="0">
                <a:solidFill>
                  <a:srgbClr val="4B649F"/>
                </a:solidFill>
                <a:latin typeface="Arial" panose="02080604020202020204" pitchFamily="34" charset="0"/>
                <a:ea typeface="微软雅黑" pitchFamily="34" charset="-122"/>
              </a:rPr>
              <a:t>（</a:t>
            </a:r>
            <a:r>
              <a:rPr lang="en-US" altLang="zh-CN" sz="2000" dirty="0">
                <a:solidFill>
                  <a:srgbClr val="4B649F"/>
                </a:solidFill>
                <a:latin typeface="Arial" panose="02080604020202020204" pitchFamily="34" charset="0"/>
                <a:ea typeface="微软雅黑" pitchFamily="34" charset="-122"/>
              </a:rPr>
              <a:t>1</a:t>
            </a:r>
            <a:r>
              <a:rPr lang="zh-CN" sz="2000" dirty="0">
                <a:solidFill>
                  <a:srgbClr val="4B649F"/>
                </a:solidFill>
                <a:latin typeface="Arial" panose="02080604020202020204" pitchFamily="34" charset="0"/>
                <a:ea typeface="微软雅黑" pitchFamily="34" charset="-122"/>
              </a:rPr>
              <a:t>）</a:t>
            </a:r>
            <a:r>
              <a:rPr sz="2000" dirty="0">
                <a:solidFill>
                  <a:srgbClr val="4B649F"/>
                </a:solidFill>
                <a:sym typeface="+mn-ea"/>
              </a:rPr>
              <a:t>通过公共网络实现的商品销售额</a:t>
            </a:r>
            <a:endParaRPr lang="zh-CN" sz="2000" dirty="0">
              <a:solidFill>
                <a:srgbClr val="4B649F"/>
              </a:solidFill>
              <a:latin typeface="Arial" panose="02080604020202020204" pitchFamily="34" charset="0"/>
              <a:ea typeface="微软雅黑" pitchFamily="34" charset="-122"/>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公共网络包括计算机互联网、移动互联网等；</a:t>
            </a:r>
            <a:endParaRPr sz="2000" dirty="0">
              <a:solidFill>
                <a:srgbClr val="4B649F"/>
              </a:solidFill>
              <a:sym typeface="+mn-ea"/>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以</a:t>
            </a:r>
            <a:r>
              <a:rPr sz="2000" dirty="0">
                <a:solidFill>
                  <a:srgbClr val="C00000"/>
                </a:solidFill>
                <a:sym typeface="+mn-ea"/>
              </a:rPr>
              <a:t>获取订单方式</a:t>
            </a:r>
            <a:r>
              <a:rPr sz="2000" dirty="0">
                <a:solidFill>
                  <a:srgbClr val="4B649F"/>
                </a:solidFill>
                <a:sym typeface="+mn-ea"/>
              </a:rPr>
              <a:t>判定是否为互联网销售，付款可以在网上进行，也可以在网下进行。获取订单的网络交易平台应包括自建网站和非自营平台（第三方交易平台）。</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latin typeface="Arial" panose="02080604020202020204" pitchFamily="34" charset="0"/>
                <a:ea typeface="微软雅黑" pitchFamily="34" charset="-122"/>
              </a:rPr>
              <a:t>可参考以下取数途径填写，</a:t>
            </a:r>
            <a:r>
              <a:rPr sz="2000" dirty="0">
                <a:solidFill>
                  <a:srgbClr val="C00000"/>
                </a:solidFill>
                <a:latin typeface="Arial" panose="02080604020202020204" pitchFamily="34" charset="0"/>
                <a:ea typeface="微软雅黑" pitchFamily="34" charset="-122"/>
              </a:rPr>
              <a:t>注意填写时须减去退货金额</a:t>
            </a:r>
            <a:r>
              <a:rPr lang="zh-CN" sz="2000" dirty="0">
                <a:solidFill>
                  <a:srgbClr val="C00000"/>
                </a:solidFill>
                <a:latin typeface="Arial" panose="02080604020202020204" pitchFamily="34" charset="0"/>
                <a:ea typeface="微软雅黑" pitchFamily="34" charset="-122"/>
              </a:rPr>
              <a:t>：</a:t>
            </a:r>
            <a:endParaRPr sz="2000" dirty="0">
              <a:solidFill>
                <a:srgbClr val="4B649F"/>
              </a:solidFill>
              <a:latin typeface="Arial" panose="02080604020202020204" pitchFamily="34" charset="0"/>
              <a:ea typeface="微软雅黑" pitchFamily="34" charset="-122"/>
            </a:endParaRPr>
          </a:p>
          <a:p>
            <a:pPr marL="342900" indent="457200" algn="just">
              <a:lnSpc>
                <a:spcPts val="3400"/>
              </a:lnSpc>
              <a:spcAft>
                <a:spcPts val="0"/>
              </a:spcAft>
              <a:buFont typeface="Wingdings" panose="05000000000000000000" charset="0"/>
              <a:buChar char="u"/>
            </a:pPr>
            <a:r>
              <a:rPr sz="2000" dirty="0">
                <a:solidFill>
                  <a:srgbClr val="4B649F"/>
                </a:solidFill>
                <a:latin typeface="Arial" panose="02080604020202020204" pitchFamily="34" charset="0"/>
                <a:ea typeface="微软雅黑" pitchFamily="34" charset="-122"/>
              </a:rPr>
              <a:t>支付宝：商家中心—业务查询——资金业务——卖出交易、交易退款（含交易金额、实收金额、退款金额）</a:t>
            </a:r>
            <a:endParaRPr sz="2000" dirty="0">
              <a:solidFill>
                <a:srgbClr val="4B649F"/>
              </a:solidFill>
              <a:latin typeface="Arial" panose="02080604020202020204" pitchFamily="34" charset="0"/>
              <a:ea typeface="微软雅黑" pitchFamily="34" charset="-122"/>
            </a:endParaRPr>
          </a:p>
          <a:p>
            <a:pPr marL="342900" indent="457200" algn="just">
              <a:lnSpc>
                <a:spcPts val="3400"/>
              </a:lnSpc>
              <a:spcAft>
                <a:spcPts val="0"/>
              </a:spcAft>
              <a:buFont typeface="Wingdings" panose="05000000000000000000" charset="0"/>
              <a:buChar char="u"/>
            </a:pPr>
            <a:r>
              <a:rPr sz="2000" dirty="0">
                <a:solidFill>
                  <a:srgbClr val="4B649F"/>
                </a:solidFill>
                <a:latin typeface="Arial" panose="02080604020202020204" pitchFamily="34" charset="0"/>
                <a:ea typeface="微软雅黑" pitchFamily="34" charset="-122"/>
              </a:rPr>
              <a:t>赤兔名品（天猫平台）：收入为：店铺绩效——综合分析——汇总专项，分析——退款情况分析</a:t>
            </a: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321310" y="869315"/>
            <a:ext cx="10533380" cy="4964430"/>
          </a:xfrm>
          <a:prstGeom prst="rect">
            <a:avLst/>
          </a:prstGeom>
          <a:noFill/>
          <a:ln w="9525">
            <a:noFill/>
          </a:ln>
        </p:spPr>
        <p:txBody>
          <a:bodyPr wrap="square" anchor="t" anchorCtr="false">
            <a:spAutoFit/>
          </a:bodyPr>
          <a:p>
            <a:pPr marL="34290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1688卖家工作台：交易——交易收支查询</a:t>
            </a:r>
            <a:endParaRPr sz="2000" dirty="0">
              <a:solidFill>
                <a:srgbClr val="4B649F"/>
              </a:solidFill>
              <a:latin typeface="Arial" panose="02080604020202020204" pitchFamily="34" charset="0"/>
              <a:ea typeface="微软雅黑" pitchFamily="34" charset="-122"/>
            </a:endParaRPr>
          </a:p>
          <a:p>
            <a:pPr marL="34290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生e经（天猫）：销售分析——销售指标及趋势</a:t>
            </a:r>
            <a:endParaRPr sz="2000" dirty="0">
              <a:solidFill>
                <a:srgbClr val="4B649F"/>
              </a:solidFill>
              <a:latin typeface="Arial" panose="02080604020202020204" pitchFamily="34" charset="0"/>
              <a:ea typeface="微软雅黑" pitchFamily="34" charset="-122"/>
            </a:endParaRPr>
          </a:p>
          <a:p>
            <a:pPr marL="34290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微信小程序：数据统计（含商品名称、销售量、微信支付、余额支付、总销售额）</a:t>
            </a:r>
            <a:endParaRPr sz="2000" dirty="0">
              <a:solidFill>
                <a:srgbClr val="4B649F"/>
              </a:solidFill>
              <a:latin typeface="Arial" panose="02080604020202020204" pitchFamily="34" charset="0"/>
              <a:ea typeface="微软雅黑" pitchFamily="34" charset="-122"/>
            </a:endParaRPr>
          </a:p>
          <a:p>
            <a:pPr marL="342900" indent="457200" algn="just">
              <a:lnSpc>
                <a:spcPts val="3800"/>
              </a:lnSpc>
              <a:buFont typeface="Wingdings" panose="05000000000000000000" charset="0"/>
              <a:buChar char="u"/>
            </a:pPr>
            <a:r>
              <a:rPr sz="2000" dirty="0">
                <a:solidFill>
                  <a:srgbClr val="4B649F"/>
                </a:solidFill>
                <a:sym typeface="+mn-ea"/>
              </a:rPr>
              <a:t>生意参谋：首页——运营视窗——整体看板（数据含支付金额、访客数、成功退款金额）</a:t>
            </a:r>
            <a:endParaRPr sz="2000" dirty="0">
              <a:solidFill>
                <a:srgbClr val="4B649F"/>
              </a:solidFill>
              <a:latin typeface="Arial" panose="02080604020202020204" pitchFamily="34" charset="0"/>
              <a:ea typeface="微软雅黑" pitchFamily="34" charset="-122"/>
            </a:endParaRPr>
          </a:p>
          <a:p>
            <a:pPr indent="457200" algn="just">
              <a:lnSpc>
                <a:spcPts val="3800"/>
              </a:lnSpc>
            </a:pPr>
            <a:r>
              <a:rPr sz="2000" dirty="0">
                <a:solidFill>
                  <a:srgbClr val="4B649F"/>
                </a:solidFill>
                <a:sym typeface="+mn-ea"/>
              </a:rPr>
              <a:t>或者：交易——交易分析——交易概况——交易总览（支付金额）</a:t>
            </a:r>
            <a:endParaRPr sz="2000" dirty="0">
              <a:solidFill>
                <a:srgbClr val="4B649F"/>
              </a:solidFill>
              <a:sym typeface="+mn-ea"/>
            </a:endParaRPr>
          </a:p>
          <a:p>
            <a:pPr marL="342900" indent="457200" algn="just">
              <a:lnSpc>
                <a:spcPts val="3800"/>
              </a:lnSpc>
              <a:buFont typeface="Wingdings" panose="05000000000000000000" charset="0"/>
              <a:buChar char="u"/>
            </a:pPr>
            <a:r>
              <a:rPr sz="2000" dirty="0">
                <a:solidFill>
                  <a:srgbClr val="4B649F"/>
                </a:solidFill>
                <a:sym typeface="+mn-ea"/>
              </a:rPr>
              <a:t>京麦（京东平台）：店铺管理——结算管理——账单查询（含月度支出、收入数据）</a:t>
            </a:r>
            <a:endParaRPr sz="2000" dirty="0">
              <a:solidFill>
                <a:srgbClr val="4B649F"/>
              </a:solidFill>
              <a:sym typeface="+mn-ea"/>
            </a:endParaRPr>
          </a:p>
          <a:p>
            <a:pPr marL="342900" indent="457200" algn="just">
              <a:lnSpc>
                <a:spcPts val="3800"/>
              </a:lnSpc>
              <a:buFont typeface="Wingdings" panose="05000000000000000000" charset="0"/>
              <a:buChar char="u"/>
            </a:pPr>
            <a:r>
              <a:rPr sz="2000" dirty="0">
                <a:solidFill>
                  <a:srgbClr val="4B649F"/>
                </a:solidFill>
                <a:sym typeface="+mn-ea"/>
              </a:rPr>
              <a:t>京东商智：首页——实时指标——实时销售进度（本年累计交易额）</a:t>
            </a:r>
            <a:endParaRPr sz="2000" dirty="0">
              <a:solidFill>
                <a:srgbClr val="4B649F"/>
              </a:solidFill>
              <a:sym typeface="+mn-ea"/>
            </a:endParaRPr>
          </a:p>
          <a:p>
            <a:pPr marL="342900" indent="457200" algn="just">
              <a:lnSpc>
                <a:spcPts val="3800"/>
              </a:lnSpc>
              <a:buFont typeface="Wingdings" panose="05000000000000000000" charset="0"/>
              <a:buChar char="u"/>
            </a:pPr>
            <a:r>
              <a:rPr sz="2000" dirty="0">
                <a:solidFill>
                  <a:srgbClr val="4B649F"/>
                </a:solidFill>
                <a:sym typeface="+mn-ea"/>
              </a:rPr>
              <a:t>拼多多：商家后台——数据中心——交易数据——数据总览——支付金额</a:t>
            </a:r>
            <a:endParaRPr sz="2000" dirty="0">
              <a:solidFill>
                <a:srgbClr val="4B649F"/>
              </a:solidFill>
              <a:sym typeface="+mn-ea"/>
            </a:endParaRPr>
          </a:p>
          <a:p>
            <a:pPr marL="342900" indent="457200" algn="just">
              <a:lnSpc>
                <a:spcPts val="3800"/>
              </a:lnSpc>
              <a:buFont typeface="Wingdings" panose="05000000000000000000" charset="0"/>
              <a:buChar char="u"/>
            </a:pP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441960" y="1203325"/>
            <a:ext cx="9581515" cy="3014980"/>
          </a:xfrm>
          <a:prstGeom prst="rect">
            <a:avLst/>
          </a:prstGeom>
          <a:noFill/>
          <a:ln w="9525">
            <a:noFill/>
          </a:ln>
        </p:spPr>
        <p:txBody>
          <a:bodyPr wrap="square" anchor="t" anchorCtr="false">
            <a:spAutoFit/>
          </a:bodyPr>
          <a:p>
            <a:pPr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账房：收支查询——支出情况（月度，含本月支出、本月付款，本月交易额）</a:t>
            </a:r>
            <a:endParaRPr sz="2000" dirty="0">
              <a:solidFill>
                <a:srgbClr val="4B649F"/>
              </a:solidFill>
              <a:latin typeface="Arial" panose="02080604020202020204" pitchFamily="34" charset="0"/>
              <a:ea typeface="微软雅黑" pitchFamily="34" charset="-122"/>
            </a:endParaRPr>
          </a:p>
          <a:p>
            <a:pPr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抖音：营销中心——月账单（含订单数、总收入、总支出、净收益）</a:t>
            </a:r>
            <a:endParaRPr sz="2000" dirty="0">
              <a:solidFill>
                <a:srgbClr val="4B649F"/>
              </a:solidFill>
              <a:latin typeface="Arial" panose="02080604020202020204" pitchFamily="34" charset="0"/>
              <a:ea typeface="微软雅黑" pitchFamily="34" charset="-122"/>
            </a:endParaRPr>
          </a:p>
          <a:p>
            <a:pPr indent="457200" algn="just">
              <a:lnSpc>
                <a:spcPts val="3800"/>
              </a:lnSpc>
              <a:buFont typeface="Wingdings" panose="05000000000000000000" charset="0"/>
            </a:pPr>
            <a:r>
              <a:rPr sz="2000" b="1" dirty="0">
                <a:solidFill>
                  <a:srgbClr val="4B649F"/>
                </a:solidFill>
                <a:sym typeface="+mn-ea"/>
              </a:rPr>
              <a:t>（2）零售额</a:t>
            </a:r>
            <a:r>
              <a:rPr lang="zh-CN" sz="2000" dirty="0">
                <a:solidFill>
                  <a:srgbClr val="4B649F"/>
                </a:solidFill>
                <a:sym typeface="+mn-ea"/>
              </a:rPr>
              <a:t>：</a:t>
            </a:r>
            <a:r>
              <a:rPr sz="2000" dirty="0">
                <a:solidFill>
                  <a:srgbClr val="4B649F"/>
                </a:solidFill>
                <a:sym typeface="+mn-ea"/>
              </a:rPr>
              <a:t>指售给个人用于生活</a:t>
            </a:r>
            <a:r>
              <a:rPr sz="2000" dirty="0">
                <a:solidFill>
                  <a:srgbClr val="C00000"/>
                </a:solidFill>
                <a:sym typeface="+mn-ea"/>
              </a:rPr>
              <a:t>消费</a:t>
            </a:r>
            <a:r>
              <a:rPr sz="2000" dirty="0">
                <a:solidFill>
                  <a:srgbClr val="4B649F"/>
                </a:solidFill>
                <a:sym typeface="+mn-ea"/>
              </a:rPr>
              <a:t>和社会集团用于公共</a:t>
            </a:r>
            <a:r>
              <a:rPr sz="2000" dirty="0">
                <a:solidFill>
                  <a:srgbClr val="C00000"/>
                </a:solidFill>
                <a:sym typeface="+mn-ea"/>
              </a:rPr>
              <a:t>消费</a:t>
            </a:r>
            <a:r>
              <a:rPr sz="2000" dirty="0">
                <a:solidFill>
                  <a:srgbClr val="4B649F"/>
                </a:solidFill>
                <a:sym typeface="+mn-ea"/>
              </a:rPr>
              <a:t>的商品金额。统计范围不包括售给个体、社会集团、企事业单位用于生产、经营、科研的商品，也不包括以投资为目的商品，如黄金、收藏品等。</a:t>
            </a:r>
            <a:endParaRPr lang="zh-CN" altLang="zh-CN" sz="2000" noProof="0" dirty="0">
              <a:ln>
                <a:noFill/>
              </a:ln>
              <a:effectLst/>
              <a:uLnTx/>
              <a:uFillTx/>
              <a:latin typeface="楷体" panose="02010609060101010101" pitchFamily="49" charset="-122"/>
              <a:ea typeface="楷体" panose="02010609060101010101" pitchFamily="49" charset="-122"/>
              <a:sym typeface="+mn-ea"/>
            </a:endParaRPr>
          </a:p>
          <a:p>
            <a:pPr algn="just">
              <a:lnSpc>
                <a:spcPts val="3800"/>
              </a:lnSpc>
              <a:buFont typeface="Wingdings" panose="05000000000000000000" charset="0"/>
            </a:pP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2588" y="849313"/>
            <a:ext cx="3060700" cy="5360988"/>
          </a:xfrm>
          <a:prstGeom prst="rect">
            <a:avLst/>
          </a:prstGeom>
          <a:noFill/>
          <a:ln>
            <a:noFill/>
          </a:ln>
          <a:extLst>
            <a:ext uri="{909E8E84-426E-40DD-AFC4-6F175D3DCCD1}">
              <a14:hiddenFill xmlns:a14="http://schemas.microsoft.com/office/drawing/2010/main">
                <a:solidFill>
                  <a:schemeClr val="bg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l" fontAlgn="base">
              <a:lnSpc>
                <a:spcPts val="35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29703" name="表格 29702"/>
          <p:cNvGraphicFramePr/>
          <p:nvPr/>
        </p:nvGraphicFramePr>
        <p:xfrm>
          <a:off x="3618865" y="1061085"/>
          <a:ext cx="8126730" cy="5609590"/>
        </p:xfrm>
        <a:graphic>
          <a:graphicData uri="http://schemas.openxmlformats.org/drawingml/2006/table">
            <a:tbl>
              <a:tblPr/>
              <a:tblGrid>
                <a:gridCol w="1873250"/>
                <a:gridCol w="675005"/>
                <a:gridCol w="521970"/>
                <a:gridCol w="455930"/>
                <a:gridCol w="2823845"/>
                <a:gridCol w="701675"/>
                <a:gridCol w="523875"/>
                <a:gridCol w="551180"/>
              </a:tblGrid>
              <a:tr h="29972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一、年初存货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所有者权益合计</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二、期末资产负债</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其中：实收资本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流动资产合计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其中：个人资本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其中：应收账款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三、损益</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宋体" charset="0"/>
                          <a:ea typeface="微软雅黑" pitchFamily="34" charset="-122"/>
                        </a:rPr>
                        <a:t>                        </a:t>
                      </a:r>
                      <a:r>
                        <a:rPr lang="en-US" altLang="zh-CN" sz="1000">
                          <a:solidFill>
                            <a:srgbClr val="C00000"/>
                          </a:solidFill>
                          <a:latin typeface="宋体" charset="0"/>
                          <a:ea typeface="微软雅黑" pitchFamily="34" charset="-122"/>
                        </a:rPr>
                        <a:t>预付账款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营业收入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其中：主营业务收入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固定资产原价</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其中：房屋和构筑物</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rPr>
                        <a:t>                         机器和设备</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其他业务利润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使用权资产原价</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销售费用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其中：房屋和构筑物</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管理费用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机器和设备</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研发费用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固定资产累计折旧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财务费用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其中：利息收入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使用权资产累计折旧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利息费用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2880">
                <a:tc>
                  <a:txBody>
                    <a:bodyPr/>
                    <a:p>
                      <a:pPr lvl="0" algn="l">
                        <a:buClrTx/>
                        <a:buSzTx/>
                        <a:buFontTx/>
                        <a:buNone/>
                      </a:pPr>
                      <a:r>
                        <a:rPr lang="en-US" altLang="zh-CN" sz="1000">
                          <a:solidFill>
                            <a:srgbClr val="C00000"/>
                          </a:solidFill>
                          <a:latin typeface="宋体" charset="0"/>
                          <a:ea typeface="微软雅黑" pitchFamily="34" charset="-122"/>
                        </a:rPr>
                        <a:t>            其中：本年折旧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固定资产净值</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信用减值损失（损失以“-”号记）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固定资产净额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公允价值变动收益（损失以“-”号记）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净敞口套期收益（损失以“-”号记）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无形资产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资产处置收益（损失以“-”号记）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其中：土地使用权</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投资收益（损失以“-”号记）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软件使用权</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其他收益</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长期应收款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投资性房地产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sym typeface="微软雅黑" pitchFamily="34" charset="-122"/>
                        </a:rPr>
                        <a:t>千元</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长期股权投资</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营业外支出</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256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商誉</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利润总额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所得税费用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流动负债合计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四、人工成本及增值税</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sym typeface="微软雅黑" pitchFamily="34" charset="-122"/>
                        </a:rPr>
                        <a:t>—</a:t>
                      </a:r>
                      <a:endParaRPr lang="en-US" altLang="en-US" sz="1000">
                        <a:solidFill>
                          <a:srgbClr val="000000"/>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rPr>
                        <a:t>            其中：应付账款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预收账款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621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租赁负债</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a:t>
                      </a:r>
                      <a:r>
                        <a:rPr lang="zh-CN" altLang="en-US" sz="1000">
                          <a:solidFill>
                            <a:schemeClr val="tx1"/>
                          </a:solidFill>
                          <a:latin typeface="Nimbus Roman No9 L" charset="0"/>
                          <a:ea typeface="微软雅黑" pitchFamily="34" charset="-122"/>
                        </a:rPr>
                        <a:t>住宿和餐饮</a:t>
                      </a:r>
                      <a:r>
                        <a:rPr lang="en-US" altLang="zh-CN" sz="1000">
                          <a:solidFill>
                            <a:schemeClr val="tx1"/>
                          </a:solidFill>
                          <a:latin typeface="Nimbus Roman No9 L" charset="0"/>
                          <a:ea typeface="微软雅黑" pitchFamily="34" charset="-122"/>
                        </a:rPr>
                        <a:t>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rgbClr val="000000"/>
                          </a:solidFill>
                          <a:latin typeface="Nimbus Roman No9 L" charset="0"/>
                          <a:ea typeface="微软雅黑" pitchFamily="34" charset="-122"/>
                        </a:rPr>
                        <a:t>人</a:t>
                      </a:r>
                      <a:endParaRPr lang="zh-CN"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608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长期应付款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宋体" charset="0"/>
                        <a:ea typeface="宋体"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true"/>
          <p:nvPr/>
        </p:nvSpPr>
        <p:spPr>
          <a:xfrm>
            <a:off x="133985" y="697230"/>
            <a:ext cx="5044440" cy="398780"/>
          </a:xfrm>
          <a:prstGeom prst="rect">
            <a:avLst/>
          </a:prstGeom>
          <a:noFill/>
        </p:spPr>
        <p:txBody>
          <a:bodyPr wrap="none" rtlCol="0" anchor="t">
            <a:spAutoFit/>
          </a:bodyPr>
          <a:p>
            <a:r>
              <a:rPr sz="2000" b="1" dirty="0">
                <a:solidFill>
                  <a:srgbClr val="4B649F"/>
                </a:solidFill>
                <a:sym typeface="+mn-ea"/>
              </a:rPr>
              <a:t>限额以上</a:t>
            </a:r>
            <a:r>
              <a:rPr lang="zh-CN" sz="2000" b="1" dirty="0">
                <a:solidFill>
                  <a:srgbClr val="4B649F"/>
                </a:solidFill>
                <a:sym typeface="+mn-ea"/>
              </a:rPr>
              <a:t>住宿和餐饮</a:t>
            </a:r>
            <a:r>
              <a:rPr sz="2000" b="1" dirty="0">
                <a:solidFill>
                  <a:srgbClr val="4B649F"/>
                </a:solidFill>
                <a:sym typeface="+mn-ea"/>
              </a:rPr>
              <a:t>业</a:t>
            </a:r>
            <a:r>
              <a:rPr lang="zh-CN" sz="2000" b="1" dirty="0">
                <a:solidFill>
                  <a:srgbClr val="4B649F"/>
                </a:solidFill>
                <a:sym typeface="+mn-ea"/>
              </a:rPr>
              <a:t>财务状况</a:t>
            </a:r>
            <a:r>
              <a:rPr sz="2000" b="1" dirty="0">
                <a:solidFill>
                  <a:srgbClr val="4B649F"/>
                </a:solidFill>
                <a:sym typeface="+mn-ea"/>
              </a:rPr>
              <a:t>表（</a:t>
            </a:r>
            <a:r>
              <a:rPr lang="en-US" sz="2000" b="1" dirty="0">
                <a:solidFill>
                  <a:srgbClr val="4B649F"/>
                </a:solidFill>
                <a:sym typeface="+mn-ea"/>
              </a:rPr>
              <a:t>S</a:t>
            </a:r>
            <a:r>
              <a:rPr sz="2000" b="1" dirty="0">
                <a:solidFill>
                  <a:srgbClr val="4B649F"/>
                </a:solidFill>
                <a:sym typeface="+mn-ea"/>
              </a:rPr>
              <a:t>70</a:t>
            </a:r>
            <a:r>
              <a:rPr lang="en-US" sz="2000" b="1" dirty="0">
                <a:solidFill>
                  <a:srgbClr val="4B649F"/>
                </a:solidFill>
                <a:sym typeface="+mn-ea"/>
              </a:rPr>
              <a:t>3</a:t>
            </a:r>
            <a:r>
              <a:rPr sz="2000" b="1" dirty="0">
                <a:solidFill>
                  <a:srgbClr val="4B649F"/>
                </a:solidFill>
                <a:sym typeface="+mn-ea"/>
              </a:rPr>
              <a:t>）</a:t>
            </a:r>
            <a:endParaRPr lang="zh-CN" altLang="en-US" sz="2000"/>
          </a:p>
        </p:txBody>
      </p:sp>
      <p:sp>
        <p:nvSpPr>
          <p:cNvPr id="5" name="文本框 4"/>
          <p:cNvSpPr txBox="true"/>
          <p:nvPr/>
        </p:nvSpPr>
        <p:spPr>
          <a:xfrm>
            <a:off x="382905" y="1831340"/>
            <a:ext cx="2705735" cy="2784475"/>
          </a:xfrm>
          <a:prstGeom prst="rect">
            <a:avLst/>
          </a:prstGeom>
          <a:noFill/>
        </p:spPr>
        <p:txBody>
          <a:bodyPr wrap="square" rtlCol="0" anchor="t">
            <a:spAutoFit/>
          </a:bodyPr>
          <a:p>
            <a:pPr algn="l" fontAlgn="base">
              <a:lnSpc>
                <a:spcPts val="3500"/>
              </a:lnSpc>
            </a:pPr>
            <a:r>
              <a:rPr sz="2000" b="1" dirty="0">
                <a:solidFill>
                  <a:srgbClr val="4B649F"/>
                </a:solidFill>
                <a:sym typeface="+mn-ea"/>
              </a:rPr>
              <a:t>变化情况：</a:t>
            </a:r>
            <a:endParaRPr lang="zh-CN" altLang="en-US" b="1" dirty="0">
              <a:solidFill>
                <a:schemeClr val="tx1"/>
              </a:solidFill>
              <a:sym typeface="+mn-ea"/>
            </a:endParaRPr>
          </a:p>
          <a:p>
            <a:pPr algn="l" fontAlgn="base">
              <a:lnSpc>
                <a:spcPts val="3500"/>
              </a:lnSpc>
            </a:pPr>
            <a:r>
              <a:rPr sz="2000" dirty="0">
                <a:solidFill>
                  <a:srgbClr val="4B649F"/>
                </a:solidFill>
                <a:sym typeface="+mn-ea"/>
              </a:rPr>
              <a:t>与年报相比新增指标21个。其中，资产负债类15个，损益类6个</a:t>
            </a:r>
            <a:r>
              <a:rPr lang="zh-CN" sz="2000" dirty="0">
                <a:solidFill>
                  <a:srgbClr val="4B649F"/>
                </a:solidFill>
                <a:sym typeface="+mn-ea"/>
              </a:rPr>
              <a:t>。</a:t>
            </a:r>
            <a:endParaRPr lang="zh-CN" sz="2000" dirty="0">
              <a:solidFill>
                <a:srgbClr val="4B649F"/>
              </a:solidFill>
              <a:sym typeface="+mn-ea"/>
            </a:endParaRPr>
          </a:p>
          <a:p>
            <a:pPr algn="l" fontAlgn="base">
              <a:lnSpc>
                <a:spcPts val="3500"/>
              </a:lnSpc>
            </a:pPr>
            <a:r>
              <a:rPr lang="zh-CN" sz="2000" dirty="0">
                <a:solidFill>
                  <a:srgbClr val="4B649F"/>
                </a:solidFill>
                <a:sym typeface="+mn-ea"/>
              </a:rPr>
              <a:t>与四经普相比指标数持平。</a:t>
            </a:r>
            <a:endParaRPr lang="zh-CN" sz="2000" dirty="0">
              <a:solidFill>
                <a:srgbClr val="4B649F"/>
              </a:solidFill>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227965" y="786130"/>
            <a:ext cx="10533380" cy="5849620"/>
          </a:xfrm>
          <a:prstGeom prst="rect">
            <a:avLst/>
          </a:prstGeom>
          <a:noFill/>
          <a:ln w="9525">
            <a:noFill/>
          </a:ln>
        </p:spPr>
        <p:txBody>
          <a:bodyPr wrap="square" anchor="t" anchorCtr="false">
            <a:spAutoFit/>
          </a:bodyPr>
          <a:p>
            <a:pPr indent="457200" algn="just">
              <a:lnSpc>
                <a:spcPts val="4500"/>
              </a:lnSpc>
              <a:spcAft>
                <a:spcPts val="600"/>
              </a:spcAft>
            </a:pPr>
            <a:r>
              <a:rPr sz="2000" b="1" dirty="0">
                <a:solidFill>
                  <a:srgbClr val="4B649F"/>
                </a:solidFill>
                <a:sym typeface="+mn-ea"/>
              </a:rPr>
              <a:t>限额以上</a:t>
            </a:r>
            <a:r>
              <a:rPr lang="zh-CN" sz="2000" b="1" dirty="0">
                <a:solidFill>
                  <a:srgbClr val="4B649F"/>
                </a:solidFill>
                <a:sym typeface="+mn-ea"/>
              </a:rPr>
              <a:t>住宿和餐饮</a:t>
            </a:r>
            <a:r>
              <a:rPr sz="2000" b="1" dirty="0">
                <a:solidFill>
                  <a:srgbClr val="4B649F"/>
                </a:solidFill>
                <a:sym typeface="+mn-ea"/>
              </a:rPr>
              <a:t>业经营</a:t>
            </a:r>
            <a:r>
              <a:rPr lang="zh-CN" sz="2000" b="1" dirty="0">
                <a:solidFill>
                  <a:srgbClr val="4B649F"/>
                </a:solidFill>
                <a:sym typeface="+mn-ea"/>
              </a:rPr>
              <a:t>情况</a:t>
            </a:r>
            <a:r>
              <a:rPr sz="2000" b="1" dirty="0">
                <a:solidFill>
                  <a:srgbClr val="4B649F"/>
                </a:solidFill>
                <a:sym typeface="+mn-ea"/>
              </a:rPr>
              <a:t>表（</a:t>
            </a:r>
            <a:r>
              <a:rPr lang="en-US" sz="2000" b="1" dirty="0">
                <a:solidFill>
                  <a:srgbClr val="4B649F"/>
                </a:solidFill>
                <a:sym typeface="+mn-ea"/>
              </a:rPr>
              <a:t>S</a:t>
            </a:r>
            <a:r>
              <a:rPr sz="2000" b="1" dirty="0">
                <a:solidFill>
                  <a:srgbClr val="4B649F"/>
                </a:solidFill>
                <a:sym typeface="+mn-ea"/>
              </a:rPr>
              <a:t>704）</a:t>
            </a:r>
            <a:endParaRPr sz="2000" b="1" dirty="0">
              <a:solidFill>
                <a:srgbClr val="4B649F"/>
              </a:solidFill>
              <a:sym typeface="+mn-ea"/>
            </a:endParaRPr>
          </a:p>
          <a:p>
            <a:pPr indent="457200" algn="just">
              <a:lnSpc>
                <a:spcPts val="3800"/>
              </a:lnSpc>
            </a:pPr>
            <a:r>
              <a:rPr lang="en-US" altLang="zh-CN" sz="2000" b="1" dirty="0">
                <a:solidFill>
                  <a:srgbClr val="4B649F"/>
                </a:solidFill>
                <a:sym typeface="+mn-ea"/>
              </a:rPr>
              <a:t>1.</a:t>
            </a:r>
            <a:r>
              <a:rPr lang="zh-CN" sz="2000" b="1" dirty="0">
                <a:solidFill>
                  <a:srgbClr val="4B649F"/>
                </a:solidFill>
                <a:sym typeface="+mn-ea"/>
              </a:rPr>
              <a:t>变化情况：</a:t>
            </a:r>
            <a:r>
              <a:rPr sz="2000" dirty="0">
                <a:solidFill>
                  <a:srgbClr val="4B649F"/>
                </a:solidFill>
                <a:sym typeface="+mn-ea"/>
              </a:rPr>
              <a:t>限额以上</a:t>
            </a:r>
            <a:r>
              <a:rPr lang="zh-CN" sz="2000" dirty="0">
                <a:solidFill>
                  <a:srgbClr val="4B649F"/>
                </a:solidFill>
                <a:sym typeface="+mn-ea"/>
              </a:rPr>
              <a:t>住宿和餐饮</a:t>
            </a:r>
            <a:r>
              <a:rPr sz="2000" dirty="0">
                <a:solidFill>
                  <a:srgbClr val="4B649F"/>
                </a:solidFill>
                <a:sym typeface="+mn-ea"/>
              </a:rPr>
              <a:t>业经营状况表与年报相比无变化。</a:t>
            </a:r>
            <a:endParaRPr sz="2000" dirty="0">
              <a:solidFill>
                <a:srgbClr val="4B649F"/>
              </a:solidFill>
              <a:latin typeface="Arial" panose="02080604020202020204" pitchFamily="34" charset="0"/>
              <a:ea typeface="微软雅黑" pitchFamily="34" charset="-122"/>
            </a:endParaRPr>
          </a:p>
          <a:p>
            <a:pPr indent="457200" algn="just">
              <a:lnSpc>
                <a:spcPts val="3800"/>
              </a:lnSpc>
            </a:pPr>
            <a:r>
              <a:rPr lang="en-US" sz="2000" b="1" dirty="0">
                <a:solidFill>
                  <a:srgbClr val="4B649F"/>
                </a:solidFill>
                <a:sym typeface="+mn-ea"/>
              </a:rPr>
              <a:t>2.</a:t>
            </a:r>
            <a:r>
              <a:rPr lang="zh-CN" altLang="en-US" sz="2000" b="1" dirty="0">
                <a:solidFill>
                  <a:srgbClr val="4B649F"/>
                </a:solidFill>
                <a:sym typeface="+mn-ea"/>
              </a:rPr>
              <a:t>重点说明：</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sym typeface="+mn-ea"/>
              </a:rPr>
              <a:t>通过公共网络实现的</a:t>
            </a:r>
            <a:r>
              <a:rPr lang="zh-CN" sz="2000" dirty="0">
                <a:solidFill>
                  <a:srgbClr val="4B649F"/>
                </a:solidFill>
                <a:sym typeface="+mn-ea"/>
              </a:rPr>
              <a:t>客房收入、通过</a:t>
            </a:r>
            <a:r>
              <a:rPr sz="2000" dirty="0">
                <a:solidFill>
                  <a:srgbClr val="4B649F"/>
                </a:solidFill>
                <a:sym typeface="+mn-ea"/>
              </a:rPr>
              <a:t>公共网络实现的</a:t>
            </a:r>
            <a:r>
              <a:rPr lang="zh-CN" sz="2000" dirty="0">
                <a:solidFill>
                  <a:srgbClr val="4B649F"/>
                </a:solidFill>
                <a:sym typeface="+mn-ea"/>
              </a:rPr>
              <a:t>餐费收入</a:t>
            </a:r>
            <a:endParaRPr lang="zh-CN" sz="2000" dirty="0">
              <a:solidFill>
                <a:srgbClr val="4B649F"/>
              </a:solidFill>
              <a:latin typeface="Arial" panose="02080604020202020204" pitchFamily="34" charset="0"/>
              <a:ea typeface="微软雅黑" pitchFamily="34" charset="-122"/>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公共网络包括计算机互联网、移动互联网等；</a:t>
            </a:r>
            <a:endParaRPr sz="2000" dirty="0">
              <a:solidFill>
                <a:srgbClr val="4B649F"/>
              </a:solidFill>
              <a:sym typeface="+mn-ea"/>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以</a:t>
            </a:r>
            <a:r>
              <a:rPr sz="2000" dirty="0">
                <a:solidFill>
                  <a:srgbClr val="C00000"/>
                </a:solidFill>
                <a:sym typeface="+mn-ea"/>
              </a:rPr>
              <a:t>获取订单方式</a:t>
            </a:r>
            <a:r>
              <a:rPr sz="2000" dirty="0">
                <a:solidFill>
                  <a:srgbClr val="4B649F"/>
                </a:solidFill>
                <a:sym typeface="+mn-ea"/>
              </a:rPr>
              <a:t>判定是否为互联网销售，付款可以在网上进行，也可以在网下进行。获取订单的网络交易平台应包括自建网站和非自营平台（第三方交易平台）。</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sym typeface="+mn-ea"/>
              </a:rPr>
              <a:t>可参考以下取数途径填写，</a:t>
            </a:r>
            <a:r>
              <a:rPr sz="2000" dirty="0">
                <a:solidFill>
                  <a:srgbClr val="C00000"/>
                </a:solidFill>
                <a:sym typeface="+mn-ea"/>
              </a:rPr>
              <a:t>注意填写时须减去退货金额</a:t>
            </a:r>
            <a:r>
              <a:rPr lang="zh-CN" sz="2000" dirty="0">
                <a:solidFill>
                  <a:srgbClr val="C00000"/>
                </a:solidFill>
                <a:sym typeface="+mn-ea"/>
              </a:rPr>
              <a:t>：</a:t>
            </a:r>
            <a:endParaRPr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sz="2000" dirty="0">
                <a:solidFill>
                  <a:srgbClr val="4B649F"/>
                </a:solidFill>
                <a:latin typeface="Arial" panose="02080604020202020204" pitchFamily="34" charset="0"/>
                <a:ea typeface="微软雅黑" pitchFamily="34" charset="-122"/>
              </a:rPr>
              <a:t>美团外卖商家版</a:t>
            </a:r>
            <a:r>
              <a:rPr lang="en-US" altLang="zh-CN" sz="2000" dirty="0">
                <a:solidFill>
                  <a:srgbClr val="4B649F"/>
                </a:solidFill>
                <a:sym typeface="+mn-ea"/>
              </a:rPr>
              <a:t>APP</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门店运营</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财务对账</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查看账单数据</a:t>
            </a:r>
            <a:r>
              <a:rPr sz="2000" dirty="0">
                <a:solidFill>
                  <a:srgbClr val="4B649F"/>
                </a:solidFill>
                <a:latin typeface="Arial" panose="02080604020202020204" pitchFamily="34" charset="0"/>
                <a:ea typeface="微软雅黑" pitchFamily="34" charset="-122"/>
              </a:rPr>
              <a:t>（可查看外卖订单、订单退款、保险费用、餐损赔付等</a:t>
            </a:r>
            <a:r>
              <a:rPr lang="zh-CN" sz="2000" dirty="0">
                <a:solidFill>
                  <a:srgbClr val="4B649F"/>
                </a:solidFill>
                <a:latin typeface="Arial" panose="02080604020202020204" pitchFamily="34" charset="0"/>
                <a:ea typeface="微软雅黑" pitchFamily="34" charset="-122"/>
              </a:rPr>
              <a:t>细项。</a:t>
            </a:r>
            <a:r>
              <a:rPr sz="2000" dirty="0">
                <a:solidFill>
                  <a:srgbClr val="4B649F"/>
                </a:solidFill>
                <a:latin typeface="Arial" panose="02080604020202020204" pitchFamily="34" charset="0"/>
                <a:ea typeface="微软雅黑" pitchFamily="34" charset="-122"/>
              </a:rPr>
              <a:t>“合计”金额数值，是实际收入）</a:t>
            </a:r>
            <a:r>
              <a:rPr lang="zh-CN" sz="2000" dirty="0">
                <a:solidFill>
                  <a:srgbClr val="4B649F"/>
                </a:solidFill>
                <a:latin typeface="Arial" panose="02080604020202020204" pitchFamily="34" charset="0"/>
                <a:ea typeface="微软雅黑" pitchFamily="34" charset="-122"/>
              </a:rPr>
              <a:t>；</a:t>
            </a:r>
            <a:endParaRPr lang="zh-CN"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sz="2000" dirty="0">
                <a:solidFill>
                  <a:srgbClr val="4B649F"/>
                </a:solidFill>
                <a:latin typeface="Arial" panose="02080604020202020204" pitchFamily="34" charset="0"/>
                <a:ea typeface="微软雅黑" pitchFamily="34" charset="-122"/>
              </a:rPr>
              <a:t>饿了么商家版</a:t>
            </a:r>
            <a:r>
              <a:rPr lang="en-US" altLang="zh-CN" sz="2000" dirty="0">
                <a:solidFill>
                  <a:srgbClr val="4B649F"/>
                </a:solidFill>
                <a:latin typeface="Arial" panose="02080604020202020204" pitchFamily="34" charset="0"/>
                <a:ea typeface="微软雅黑" pitchFamily="34" charset="-122"/>
              </a:rPr>
              <a:t>APP</a:t>
            </a:r>
            <a:r>
              <a:rPr lang="zh-CN" sz="2000" dirty="0">
                <a:solidFill>
                  <a:srgbClr val="4B649F"/>
                </a:solidFill>
                <a:latin typeface="Arial" panose="02080604020202020204" pitchFamily="34" charset="0"/>
                <a:ea typeface="微软雅黑" pitchFamily="34" charset="-122"/>
              </a:rPr>
              <a:t>：店铺管理</a:t>
            </a:r>
            <a:r>
              <a:rPr sz="2000" dirty="0">
                <a:solidFill>
                  <a:srgbClr val="4B649F"/>
                </a:solidFill>
                <a:sym typeface="+mn-ea"/>
              </a:rPr>
              <a:t>—</a:t>
            </a:r>
            <a:r>
              <a:rPr lang="zh-CN" altLang="en-US" sz="2000" dirty="0">
                <a:solidFill>
                  <a:srgbClr val="4B649F"/>
                </a:solidFill>
                <a:latin typeface="Arial" panose="02080604020202020204" pitchFamily="34" charset="0"/>
                <a:ea typeface="微软雅黑" pitchFamily="34" charset="-122"/>
              </a:rPr>
              <a:t>数据中心；</a:t>
            </a:r>
            <a:endParaRPr lang="zh-CN" altLang="en-US"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altLang="en-US" sz="2000" dirty="0">
                <a:solidFill>
                  <a:srgbClr val="4B649F"/>
                </a:solidFill>
                <a:latin typeface="Arial" panose="02080604020202020204" pitchFamily="34" charset="0"/>
                <a:ea typeface="微软雅黑" pitchFamily="34" charset="-122"/>
              </a:rPr>
              <a:t>携程酒店商家</a:t>
            </a:r>
            <a:r>
              <a:rPr lang="en-US" altLang="zh-CN" sz="2000" dirty="0">
                <a:solidFill>
                  <a:srgbClr val="4B649F"/>
                </a:solidFill>
                <a:latin typeface="Arial" panose="02080604020202020204" pitchFamily="34" charset="0"/>
                <a:ea typeface="微软雅黑" pitchFamily="34" charset="-122"/>
              </a:rPr>
              <a:t>APP</a:t>
            </a:r>
            <a:r>
              <a:rPr lang="zh-CN" altLang="en-US" sz="2000" dirty="0">
                <a:solidFill>
                  <a:srgbClr val="4B649F"/>
                </a:solidFill>
                <a:latin typeface="Arial" panose="02080604020202020204" pitchFamily="34" charset="0"/>
                <a:ea typeface="微软雅黑" pitchFamily="34" charset="-122"/>
              </a:rPr>
              <a:t>：钱包</a:t>
            </a:r>
            <a:r>
              <a:rPr sz="2000" dirty="0">
                <a:solidFill>
                  <a:srgbClr val="4B649F"/>
                </a:solidFill>
                <a:sym typeface="+mn-ea"/>
              </a:rPr>
              <a:t>—</a:t>
            </a:r>
            <a:r>
              <a:rPr lang="zh-CN" altLang="en-US" sz="2000" dirty="0">
                <a:solidFill>
                  <a:srgbClr val="4B649F"/>
                </a:solidFill>
                <a:latin typeface="Arial" panose="02080604020202020204" pitchFamily="34" charset="0"/>
                <a:ea typeface="微软雅黑" pitchFamily="34" charset="-122"/>
              </a:rPr>
              <a:t>账单；</a:t>
            </a:r>
            <a:endParaRPr lang="zh-CN" altLang="en-US"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5607" name="表格 25606"/>
          <p:cNvGraphicFramePr/>
          <p:nvPr/>
        </p:nvGraphicFramePr>
        <p:xfrm>
          <a:off x="309563" y="2316163"/>
          <a:ext cx="10556875" cy="1169988"/>
        </p:xfrm>
        <a:graphic>
          <a:graphicData uri="http://schemas.openxmlformats.org/drawingml/2006/table">
            <a:tbl>
              <a:tblPr/>
              <a:tblGrid>
                <a:gridCol w="379413"/>
                <a:gridCol w="10177462"/>
              </a:tblGrid>
              <a:tr h="390525">
                <a:tc gridSpan="2">
                  <a:txBody>
                    <a:bodyPr/>
                    <a:p>
                      <a:pPr lvl="0" algn="ctr">
                        <a:buNone/>
                      </a:pPr>
                      <a:r>
                        <a:rPr lang="en-US" altLang="zh-CN" sz="1600" b="1">
                          <a:solidFill>
                            <a:srgbClr val="000000"/>
                          </a:solidFill>
                          <a:latin typeface="宋体" charset="0"/>
                          <a:ea typeface="微软雅黑" pitchFamily="34" charset="-122"/>
                        </a:rPr>
                        <a:t>三、批发和零售业数字经济活动情况（批发和零售业法人单位填报）</a:t>
                      </a:r>
                      <a:endParaRPr lang="en-US" altLang="en-US" sz="1600" b="1">
                        <a:solidFill>
                          <a:srgbClr val="000000"/>
                        </a:solidFill>
                        <a:latin typeface="宋体" charset="0"/>
                        <a:ea typeface="宋体" charset="0"/>
                      </a:endParaRPr>
                    </a:p>
                  </a:txBody>
                  <a:tcPr marL="0" marR="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R cap="flat">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r h="779463">
                <a:tc>
                  <a:txBody>
                    <a:bodyPr/>
                    <a:p>
                      <a:pPr lvl="0" algn="ctr">
                        <a:buNone/>
                      </a:pPr>
                      <a:r>
                        <a:rPr lang="en-US" altLang="zh-CN" sz="1600" b="1">
                          <a:solidFill>
                            <a:srgbClr val="000000"/>
                          </a:solidFill>
                          <a:latin typeface="Nimbus Roman No9 L" charset="0"/>
                          <a:ea typeface="微软雅黑" pitchFamily="34" charset="-122"/>
                        </a:rPr>
                        <a:t>05</a:t>
                      </a:r>
                      <a:endParaRPr lang="en-US" altLang="en-US" sz="1600" b="1">
                        <a:solidFill>
                          <a:srgbClr val="000000"/>
                        </a:solidFill>
                        <a:latin typeface="Nimbus Roman No9 L" charset="0"/>
                        <a:ea typeface="Nimbus Roman No9 L" charset="0"/>
                      </a:endParaRPr>
                    </a:p>
                  </a:txBody>
                  <a:tcPr marL="0" marR="0" marT="0" marB="0" anchor="ctr" anchorCtr="false">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buNone/>
                      </a:pPr>
                      <a:r>
                        <a:rPr lang="en-US" altLang="zh-CN" sz="1600">
                          <a:solidFill>
                            <a:srgbClr val="000000"/>
                          </a:solidFill>
                          <a:latin typeface="宋体" charset="0"/>
                          <a:ea typeface="微软雅黑" pitchFamily="34" charset="-122"/>
                        </a:rPr>
                        <a:t>本年商品销售额（12）______千元</a:t>
                      </a:r>
                      <a:endParaRPr lang="en-US" altLang="zh-CN" sz="1600">
                        <a:solidFill>
                          <a:srgbClr val="000000"/>
                        </a:solidFill>
                        <a:latin typeface="宋体" charset="0"/>
                        <a:ea typeface="微软雅黑" pitchFamily="34" charset="-122"/>
                      </a:endParaRPr>
                    </a:p>
                    <a:p>
                      <a:pPr lvl="0">
                        <a:buNone/>
                      </a:pPr>
                      <a:r>
                        <a:rPr lang="en-US" altLang="zh-CN" sz="1600">
                          <a:solidFill>
                            <a:srgbClr val="000000"/>
                          </a:solidFill>
                          <a:latin typeface="宋体" charset="0"/>
                          <a:ea typeface="微软雅黑" pitchFamily="34" charset="-122"/>
                        </a:rPr>
                        <a:t>  其中：在商品流通环节中有互联网、云计算、物联网和人工智能等数字化、信息化技术适度参与的批发零售活动（如通过互联网和APP实现的销售、无人店铺零售等）实现的商品销售额（13）______千元</a:t>
                      </a:r>
                      <a:endParaRPr lang="en-US" altLang="zh-CN" sz="1600">
                        <a:solidFill>
                          <a:srgbClr val="000000"/>
                        </a:solidFill>
                        <a:latin typeface="宋体" charset="0"/>
                        <a:ea typeface="微软雅黑" pitchFamily="34" charset="-122"/>
                      </a:endParaRPr>
                    </a:p>
                  </a:txBody>
                  <a:tcPr marL="0" marR="0" marT="0" marB="0" anchor="ctr" anchorCtr="false">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5617" name="文本框 3"/>
          <p:cNvSpPr txBox="true"/>
          <p:nvPr/>
        </p:nvSpPr>
        <p:spPr>
          <a:xfrm>
            <a:off x="209868" y="1297305"/>
            <a:ext cx="10556875" cy="860425"/>
          </a:xfrm>
          <a:prstGeom prst="rect">
            <a:avLst/>
          </a:prstGeom>
          <a:noFill/>
          <a:ln w="9525">
            <a:noFill/>
          </a:ln>
        </p:spPr>
        <p:txBody>
          <a:bodyPr wrap="square" anchor="t" anchorCtr="false">
            <a:spAutoFit/>
          </a:bodyPr>
          <a:p>
            <a:pPr indent="457200">
              <a:lnSpc>
                <a:spcPts val="3000"/>
              </a:lnSpc>
            </a:pPr>
            <a:r>
              <a:rPr lang="zh-CN" altLang="en-US" sz="1800" b="1" dirty="0">
                <a:solidFill>
                  <a:srgbClr val="4B649F"/>
                </a:solidFill>
                <a:latin typeface="Arial" panose="02080604020202020204" pitchFamily="34" charset="0"/>
                <a:ea typeface="微软雅黑" pitchFamily="34" charset="-122"/>
              </a:rPr>
              <a:t>指标填写方法：</a:t>
            </a:r>
            <a:r>
              <a:rPr lang="zh-CN" altLang="en-US" sz="1800" dirty="0">
                <a:solidFill>
                  <a:srgbClr val="C00000"/>
                </a:solidFill>
                <a:latin typeface="Arial" panose="02080604020202020204" pitchFamily="34" charset="0"/>
                <a:ea typeface="微软雅黑" pitchFamily="34" charset="-122"/>
              </a:rPr>
              <a:t>批发和零售业、住宿和餐饮业：</a:t>
            </a:r>
            <a:r>
              <a:rPr lang="zh-CN" altLang="en-US" sz="1800" dirty="0">
                <a:solidFill>
                  <a:srgbClr val="4B649F"/>
                </a:solidFill>
                <a:latin typeface="Arial" panose="02080604020202020204" pitchFamily="34" charset="0"/>
                <a:ea typeface="微软雅黑" pitchFamily="34" charset="-122"/>
              </a:rPr>
              <a:t>13、15、16指标</a:t>
            </a:r>
            <a:r>
              <a:rPr lang="zh-CN" altLang="en-US" sz="1800" dirty="0">
                <a:solidFill>
                  <a:srgbClr val="C00000"/>
                </a:solidFill>
                <a:latin typeface="Arial" panose="02080604020202020204" pitchFamily="34" charset="0"/>
                <a:ea typeface="微软雅黑" pitchFamily="34" charset="-122"/>
              </a:rPr>
              <a:t>可依据</a:t>
            </a:r>
            <a:r>
              <a:rPr lang="zh-CN" altLang="en-US" sz="1800" dirty="0">
                <a:solidFill>
                  <a:srgbClr val="4B649F"/>
                </a:solidFill>
                <a:latin typeface="Arial" panose="02080604020202020204" pitchFamily="34" charset="0"/>
                <a:ea typeface="微软雅黑" pitchFamily="34" charset="-122"/>
              </a:rPr>
              <a:t>“信息通信技术应用和数字化转型情况”（709</a:t>
            </a:r>
            <a:r>
              <a:rPr lang="en-US" altLang="zh-CN" sz="1800" dirty="0">
                <a:solidFill>
                  <a:srgbClr val="4B649F"/>
                </a:solidFill>
                <a:latin typeface="Arial" panose="02080604020202020204" pitchFamily="34" charset="0"/>
                <a:ea typeface="微软雅黑" pitchFamily="34" charset="-122"/>
              </a:rPr>
              <a:t>-1</a:t>
            </a:r>
            <a:r>
              <a:rPr lang="zh-CN" altLang="en-US" sz="1800" dirty="0">
                <a:solidFill>
                  <a:srgbClr val="4B649F"/>
                </a:solidFill>
                <a:latin typeface="Arial" panose="02080604020202020204" pitchFamily="34" charset="0"/>
                <a:ea typeface="微软雅黑" pitchFamily="34" charset="-122"/>
              </a:rPr>
              <a:t>表）中“从事信息技术工作的人员”数或工资数占全部人员的比重测算。</a:t>
            </a:r>
            <a:endParaRPr lang="zh-CN" altLang="en-US" sz="1800" dirty="0">
              <a:solidFill>
                <a:srgbClr val="4B649F"/>
              </a:solidFill>
              <a:latin typeface="Arial" panose="02080604020202020204" pitchFamily="34" charset="0"/>
              <a:ea typeface="微软雅黑" pitchFamily="34" charset="-122"/>
            </a:endParaRPr>
          </a:p>
        </p:txBody>
      </p:sp>
      <p:sp>
        <p:nvSpPr>
          <p:cNvPr id="25618" name="文本框 4"/>
          <p:cNvSpPr txBox="true"/>
          <p:nvPr/>
        </p:nvSpPr>
        <p:spPr>
          <a:xfrm>
            <a:off x="309563" y="3696018"/>
            <a:ext cx="10634662" cy="2553335"/>
          </a:xfrm>
          <a:prstGeom prst="rect">
            <a:avLst/>
          </a:prstGeom>
          <a:noFill/>
          <a:ln w="9525">
            <a:noFill/>
          </a:ln>
        </p:spPr>
        <p:txBody>
          <a:bodyPr wrap="square" anchor="t" anchorCtr="false">
            <a:spAutoFit/>
          </a:bodyPr>
          <a:p>
            <a:pPr indent="457200" algn="just">
              <a:lnSpc>
                <a:spcPts val="3200"/>
              </a:lnSpc>
            </a:pPr>
            <a:r>
              <a:rPr lang="zh-CN" altLang="en-US" sz="1800" dirty="0">
                <a:solidFill>
                  <a:srgbClr val="C00000"/>
                </a:solidFill>
                <a:latin typeface="Arial" panose="02080604020202020204" pitchFamily="34" charset="0"/>
                <a:ea typeface="微软雅黑" pitchFamily="34" charset="-122"/>
              </a:rPr>
              <a:t>注意：</a:t>
            </a:r>
            <a:r>
              <a:rPr lang="zh-CN" altLang="en-US" sz="1800" dirty="0">
                <a:solidFill>
                  <a:srgbClr val="4B649F"/>
                </a:solidFill>
                <a:latin typeface="Arial" panose="02080604020202020204" pitchFamily="34" charset="0"/>
                <a:ea typeface="微软雅黑" pitchFamily="34" charset="-122"/>
              </a:rPr>
              <a:t>与经营情况表</a:t>
            </a:r>
            <a:r>
              <a:rPr lang="en-US" altLang="zh-CN" sz="1800" dirty="0">
                <a:solidFill>
                  <a:srgbClr val="4B649F"/>
                </a:solidFill>
                <a:latin typeface="Arial" panose="02080604020202020204" pitchFamily="34" charset="0"/>
                <a:ea typeface="微软雅黑" pitchFamily="34" charset="-122"/>
              </a:rPr>
              <a:t>E704</a:t>
            </a:r>
            <a:r>
              <a:rPr lang="zh-CN" altLang="en-US" sz="1800" dirty="0">
                <a:solidFill>
                  <a:srgbClr val="4B649F"/>
                </a:solidFill>
                <a:latin typeface="Arial" panose="02080604020202020204" pitchFamily="34" charset="0"/>
                <a:ea typeface="微软雅黑" pitchFamily="34" charset="-122"/>
              </a:rPr>
              <a:t>“通过公共网络实现的商品销售额”指标区别。</a:t>
            </a:r>
            <a:endParaRPr lang="zh-CN" altLang="en-US" sz="1800" dirty="0">
              <a:solidFill>
                <a:srgbClr val="4B649F"/>
              </a:solidFill>
              <a:latin typeface="Arial" panose="02080604020202020204" pitchFamily="34" charset="0"/>
              <a:ea typeface="微软雅黑" pitchFamily="34" charset="-122"/>
            </a:endParaRPr>
          </a:p>
          <a:p>
            <a:pPr indent="457200" algn="just">
              <a:lnSpc>
                <a:spcPts val="3200"/>
              </a:lnSpc>
            </a:pPr>
            <a:r>
              <a:rPr lang="zh-CN" altLang="en-US" sz="1800" dirty="0">
                <a:solidFill>
                  <a:srgbClr val="4B649F"/>
                </a:solidFill>
                <a:sym typeface="+mn-ea"/>
              </a:rPr>
              <a:t>“通过公共网络实现的商品销售额</a:t>
            </a:r>
            <a:r>
              <a:rPr lang="zh-CN" altLang="en-US" sz="1800" dirty="0">
                <a:solidFill>
                  <a:srgbClr val="4B649F"/>
                </a:solidFill>
                <a:sym typeface="微软雅黑" pitchFamily="34" charset="-122"/>
              </a:rPr>
              <a:t>”数字化、信息化技术的参与仅包括通过公共网络交易平台获得订单，范围较窄，正常情况下，</a:t>
            </a:r>
            <a:r>
              <a:rPr lang="en-US" altLang="zh-CN" sz="1800" dirty="0">
                <a:solidFill>
                  <a:srgbClr val="4B649F"/>
                </a:solidFill>
                <a:sym typeface="微软雅黑" pitchFamily="34" charset="-122"/>
              </a:rPr>
              <a:t>709-2</a:t>
            </a:r>
            <a:r>
              <a:rPr lang="zh-CN" altLang="en-US" sz="1800" dirty="0">
                <a:solidFill>
                  <a:srgbClr val="4B649F"/>
                </a:solidFill>
                <a:sym typeface="微软雅黑" pitchFamily="34" charset="-122"/>
              </a:rPr>
              <a:t>表填写的商品销售额其中项应大于等于</a:t>
            </a:r>
            <a:r>
              <a:rPr lang="en-US" altLang="zh-CN" sz="1800" dirty="0">
                <a:solidFill>
                  <a:srgbClr val="4B649F"/>
                </a:solidFill>
                <a:sym typeface="微软雅黑" pitchFamily="34" charset="-122"/>
              </a:rPr>
              <a:t>E704</a:t>
            </a:r>
            <a:r>
              <a:rPr lang="zh-CN" altLang="en-US" sz="1800" dirty="0">
                <a:solidFill>
                  <a:srgbClr val="4B649F"/>
                </a:solidFill>
                <a:sym typeface="微软雅黑" pitchFamily="34" charset="-122"/>
              </a:rPr>
              <a:t>表中“通过公共网络实现的商品销售额”的数值。</a:t>
            </a:r>
            <a:endParaRPr lang="zh-CN" altLang="en-US" sz="1800" dirty="0">
              <a:solidFill>
                <a:srgbClr val="4B649F"/>
              </a:solidFill>
              <a:latin typeface="Arial" panose="02080604020202020204" pitchFamily="34" charset="0"/>
              <a:ea typeface="微软雅黑" pitchFamily="34" charset="-122"/>
            </a:endParaRPr>
          </a:p>
          <a:p>
            <a:pPr indent="457200" algn="just">
              <a:lnSpc>
                <a:spcPts val="3200"/>
              </a:lnSpc>
            </a:pPr>
            <a:r>
              <a:rPr lang="zh-CN" altLang="en-US" sz="1800" dirty="0">
                <a:solidFill>
                  <a:srgbClr val="4B649F"/>
                </a:solidFill>
                <a:latin typeface="Arial" panose="02080604020202020204" pitchFamily="34" charset="0"/>
                <a:ea typeface="微软雅黑" pitchFamily="34" charset="-122"/>
              </a:rPr>
              <a:t>指标13测算结果如小于本单位在“限额以上批发和零售业经营情况”（E704表）中填报的“通过公共网络实现的商品销售额”则以其中较大者填报。销售额含增值税。</a:t>
            </a:r>
            <a:endParaRPr lang="en-US" altLang="zh-CN" sz="1800" dirty="0">
              <a:solidFill>
                <a:srgbClr val="4B649F"/>
              </a:solidFill>
              <a:latin typeface="Arial" panose="02080604020202020204" pitchFamily="34" charset="0"/>
              <a:ea typeface="微软雅黑" pitchFamily="34" charset="-122"/>
              <a:sym typeface="微软雅黑" pitchFamily="34" charset="-122"/>
            </a:endParaRPr>
          </a:p>
        </p:txBody>
      </p:sp>
      <p:sp>
        <p:nvSpPr>
          <p:cNvPr id="28678" name="文本框 99"/>
          <p:cNvSpPr txBox="true"/>
          <p:nvPr/>
        </p:nvSpPr>
        <p:spPr>
          <a:xfrm>
            <a:off x="313055" y="887730"/>
            <a:ext cx="3850005" cy="398780"/>
          </a:xfrm>
          <a:prstGeom prst="rect">
            <a:avLst/>
          </a:prstGeom>
          <a:noFill/>
          <a:ln w="9525">
            <a:noFill/>
          </a:ln>
        </p:spPr>
        <p:txBody>
          <a:bodyPr wrap="square" anchor="t" anchorCtr="false">
            <a:spAutoFit/>
          </a:bodyPr>
          <a:p>
            <a:pPr algn="ctr"/>
            <a:r>
              <a:rPr lang="zh-CN" altLang="zh-CN" sz="2000" b="1" dirty="0">
                <a:solidFill>
                  <a:srgbClr val="4B649F"/>
                </a:solidFill>
                <a:latin typeface="Arial" panose="02080604020202020204" pitchFamily="34" charset="0"/>
                <a:ea typeface="微软雅黑" pitchFamily="34" charset="-122"/>
              </a:rPr>
              <a:t>数字经济活动情况（</a:t>
            </a:r>
            <a:r>
              <a:rPr lang="en-US" altLang="zh-CN" sz="2000" b="1" dirty="0">
                <a:solidFill>
                  <a:srgbClr val="4B649F"/>
                </a:solidFill>
                <a:latin typeface="Arial" panose="02080604020202020204" pitchFamily="34" charset="0"/>
                <a:ea typeface="微软雅黑" pitchFamily="34" charset="-122"/>
              </a:rPr>
              <a:t>709-2</a:t>
            </a:r>
            <a:r>
              <a:rPr lang="zh-CN" altLang="en-US" sz="2000" b="1" dirty="0">
                <a:solidFill>
                  <a:srgbClr val="4B649F"/>
                </a:solidFill>
                <a:latin typeface="Arial" panose="02080604020202020204" pitchFamily="34" charset="0"/>
                <a:ea typeface="微软雅黑" pitchFamily="34" charset="-122"/>
              </a:rPr>
              <a:t>表</a:t>
            </a:r>
            <a:r>
              <a:rPr lang="zh-CN" altLang="zh-CN" sz="2000" b="1" dirty="0">
                <a:solidFill>
                  <a:srgbClr val="4B649F"/>
                </a:solidFill>
                <a:latin typeface="Arial" panose="02080604020202020204" pitchFamily="34" charset="0"/>
                <a:ea typeface="微软雅黑" pitchFamily="34" charset="-122"/>
              </a:rPr>
              <a:t>）</a:t>
            </a:r>
            <a:endParaRPr lang="zh-CN" altLang="zh-CN" sz="2000" b="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0" name="组合 37"/>
          <p:cNvGrpSpPr/>
          <p:nvPr/>
        </p:nvGrpSpPr>
        <p:grpSpPr>
          <a:xfrm>
            <a:off x="2795588" y="443388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25908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587750" y="35560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5" name="文本框 42"/>
          <p:cNvSpPr txBox="true"/>
          <p:nvPr/>
        </p:nvSpPr>
        <p:spPr>
          <a:xfrm>
            <a:off x="3594100" y="45466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第四部分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09540" y="1523048"/>
            <a:ext cx="3871913"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sym typeface="+mn-ea"/>
              </a:rPr>
              <a:t>综合试点的目的</a:t>
            </a:r>
            <a:endParaRPr lang="zh-CN" altLang="en-US" sz="20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09223" y="2451100"/>
            <a:ext cx="3871912" cy="645160"/>
          </a:xfrm>
          <a:prstGeom prst="rect">
            <a:avLst/>
          </a:prstGeom>
          <a:noFill/>
          <a:ln w="9525">
            <a:noFill/>
          </a:ln>
        </p:spPr>
        <p:txBody>
          <a:bodyPr wrap="square" anchor="t" anchorCtr="false">
            <a:spAutoFit/>
          </a:bodyPr>
          <a:p>
            <a:pPr algn="ctr">
              <a:lnSpc>
                <a:spcPct val="150000"/>
              </a:lnSpc>
              <a:buClrTx/>
              <a:buSzTx/>
              <a:buFontTx/>
            </a:pPr>
            <a:r>
              <a:rPr lang="zh-CN" altLang="en-US" sz="2400" b="1" dirty="0">
                <a:solidFill>
                  <a:srgbClr val="4B649F"/>
                </a:solidFill>
                <a:latin typeface="Arial" panose="02080604020202020204" pitchFamily="34" charset="0"/>
                <a:ea typeface="微软雅黑" pitchFamily="34" charset="-122"/>
              </a:rPr>
              <a:t>表式及填报范围</a:t>
            </a:r>
            <a:endParaRPr lang="zh-CN" altLang="en-US" sz="24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096510" y="3510280"/>
            <a:ext cx="4146550" cy="553085"/>
          </a:xfrm>
          <a:prstGeom prst="rect">
            <a:avLst/>
          </a:prstGeom>
          <a:noFill/>
          <a:ln w="9525">
            <a:noFill/>
          </a:ln>
        </p:spPr>
        <p:txBody>
          <a:bodyPr wrap="square" anchor="t" anchorCtr="false">
            <a:spAutoFit/>
          </a:bodyPr>
          <a:p>
            <a:pPr algn="ctr">
              <a:lnSpc>
                <a:spcPts val="3600"/>
              </a:lnSpc>
            </a:pPr>
            <a:r>
              <a:rPr lang="zh-CN" altLang="en-US" sz="2400" b="1" dirty="0">
                <a:solidFill>
                  <a:srgbClr val="4B649F"/>
                </a:solidFill>
                <a:sym typeface="+mn-ea"/>
              </a:rPr>
              <a:t>内容变化及重点说明</a:t>
            </a:r>
            <a:endParaRPr lang="zh-CN" altLang="en-US" sz="2000" b="1" dirty="0">
              <a:solidFill>
                <a:srgbClr val="4B649F"/>
              </a:solidFill>
              <a:latin typeface="Arial" panose="02080604020202020204" pitchFamily="34" charset="0"/>
              <a:ea typeface="微软雅黑" pitchFamily="34" charset="-122"/>
            </a:endParaRPr>
          </a:p>
        </p:txBody>
      </p:sp>
      <p:sp>
        <p:nvSpPr>
          <p:cNvPr id="7202" name="文本框 44"/>
          <p:cNvSpPr txBox="true"/>
          <p:nvPr/>
        </p:nvSpPr>
        <p:spPr>
          <a:xfrm>
            <a:off x="5209223" y="4398963"/>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sym typeface="+mn-ea"/>
              </a:rPr>
              <a:t>需重点关注的问题</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8678" name="文本框 99"/>
          <p:cNvSpPr txBox="true"/>
          <p:nvPr/>
        </p:nvSpPr>
        <p:spPr>
          <a:xfrm>
            <a:off x="313055" y="887730"/>
            <a:ext cx="3850005" cy="398780"/>
          </a:xfrm>
          <a:prstGeom prst="rect">
            <a:avLst/>
          </a:prstGeom>
          <a:noFill/>
          <a:ln w="9525">
            <a:noFill/>
          </a:ln>
        </p:spPr>
        <p:txBody>
          <a:bodyPr wrap="square" anchor="t" anchorCtr="false">
            <a:spAutoFit/>
          </a:bodyPr>
          <a:p>
            <a:pPr algn="ctr"/>
            <a:r>
              <a:rPr lang="zh-CN" altLang="zh-CN" sz="2000" b="1" dirty="0">
                <a:solidFill>
                  <a:srgbClr val="4B649F"/>
                </a:solidFill>
                <a:latin typeface="Arial" panose="02080604020202020204" pitchFamily="34" charset="0"/>
                <a:ea typeface="微软雅黑" pitchFamily="34" charset="-122"/>
              </a:rPr>
              <a:t>数字经济活动情况（</a:t>
            </a:r>
            <a:r>
              <a:rPr lang="en-US" altLang="zh-CN" sz="2000" b="1" dirty="0">
                <a:solidFill>
                  <a:srgbClr val="4B649F"/>
                </a:solidFill>
                <a:latin typeface="Arial" panose="02080604020202020204" pitchFamily="34" charset="0"/>
                <a:ea typeface="微软雅黑" pitchFamily="34" charset="-122"/>
              </a:rPr>
              <a:t>709-2</a:t>
            </a:r>
            <a:r>
              <a:rPr lang="zh-CN" altLang="en-US" sz="2000" b="1" dirty="0">
                <a:solidFill>
                  <a:srgbClr val="4B649F"/>
                </a:solidFill>
                <a:latin typeface="Arial" panose="02080604020202020204" pitchFamily="34" charset="0"/>
                <a:ea typeface="微软雅黑" pitchFamily="34" charset="-122"/>
              </a:rPr>
              <a:t>表</a:t>
            </a:r>
            <a:r>
              <a:rPr lang="zh-CN" altLang="zh-CN" sz="2000" b="1" dirty="0">
                <a:solidFill>
                  <a:srgbClr val="4B649F"/>
                </a:solidFill>
                <a:latin typeface="Arial" panose="02080604020202020204" pitchFamily="34" charset="0"/>
                <a:ea typeface="微软雅黑" pitchFamily="34" charset="-122"/>
              </a:rPr>
              <a:t>）</a:t>
            </a:r>
            <a:endParaRPr lang="zh-CN" altLang="zh-CN" sz="2000" b="1" dirty="0">
              <a:solidFill>
                <a:srgbClr val="4B649F"/>
              </a:solidFill>
              <a:latin typeface="Arial" panose="02080604020202020204" pitchFamily="34" charset="0"/>
              <a:ea typeface="微软雅黑" pitchFamily="34" charset="-122"/>
            </a:endParaRPr>
          </a:p>
        </p:txBody>
      </p:sp>
      <p:graphicFrame>
        <p:nvGraphicFramePr>
          <p:cNvPr id="28679" name="表格 28678"/>
          <p:cNvGraphicFramePr/>
          <p:nvPr/>
        </p:nvGraphicFramePr>
        <p:xfrm>
          <a:off x="246063" y="1466215"/>
          <a:ext cx="10558463" cy="1622742"/>
        </p:xfrm>
        <a:graphic>
          <a:graphicData uri="http://schemas.openxmlformats.org/drawingml/2006/table">
            <a:tbl>
              <a:tblPr/>
              <a:tblGrid>
                <a:gridCol w="379413"/>
                <a:gridCol w="10179050"/>
              </a:tblGrid>
              <a:tr h="325755">
                <a:tc gridSpan="2">
                  <a:txBody>
                    <a:bodyPr/>
                    <a:p>
                      <a:pPr lvl="0" algn="ctr">
                        <a:buSzTx/>
                        <a:buNone/>
                      </a:pPr>
                      <a:r>
                        <a:rPr lang="en-US" altLang="zh-CN" sz="1600" b="1">
                          <a:solidFill>
                            <a:srgbClr val="000000"/>
                          </a:solidFill>
                          <a:latin typeface="宋体" charset="0"/>
                          <a:ea typeface="微软雅黑" pitchFamily="34" charset="-122"/>
                        </a:rPr>
                        <a:t>四、住宿和餐饮业数字经济活动情况（住宿和餐饮业法人单位填报）</a:t>
                      </a:r>
                      <a:endParaRPr lang="en-US" altLang="en-US" sz="1600" b="1">
                        <a:solidFill>
                          <a:srgbClr val="000000"/>
                        </a:solidFill>
                        <a:latin typeface="宋体" charset="0"/>
                        <a:ea typeface="宋体" charset="0"/>
                      </a:endParaRPr>
                    </a:p>
                  </a:txBody>
                  <a:tcPr marL="0" marR="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296987">
                <a:tc>
                  <a:txBody>
                    <a:bodyPr/>
                    <a:p>
                      <a:pPr lvl="0" algn="ctr">
                        <a:buSzTx/>
                        <a:buNone/>
                      </a:pPr>
                      <a:r>
                        <a:rPr lang="en-US" altLang="zh-CN" sz="1600" b="1">
                          <a:solidFill>
                            <a:srgbClr val="000000"/>
                          </a:solidFill>
                          <a:latin typeface="Nimbus Roman No9 L" charset="0"/>
                          <a:ea typeface="微软雅黑" pitchFamily="34" charset="-122"/>
                        </a:rPr>
                        <a:t>06</a:t>
                      </a:r>
                      <a:endParaRPr lang="en-US" altLang="en-US" sz="1600" b="1">
                        <a:solidFill>
                          <a:srgbClr val="000000"/>
                        </a:solidFill>
                        <a:latin typeface="Nimbus Roman No9 L" charset="0"/>
                        <a:ea typeface="Nimbus Roman No9 L" charset="0"/>
                      </a:endParaRPr>
                    </a:p>
                  </a:txBody>
                  <a:tcPr marL="0" marR="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600">
                          <a:solidFill>
                            <a:srgbClr val="000000"/>
                          </a:solidFill>
                          <a:latin typeface="宋体" charset="0"/>
                          <a:ea typeface="微软雅黑" pitchFamily="34" charset="-122"/>
                        </a:rPr>
                        <a:t>本年营业额（14）_______千元</a:t>
                      </a:r>
                      <a:endParaRPr lang="en-US" altLang="zh-CN" sz="1600">
                        <a:solidFill>
                          <a:srgbClr val="000000"/>
                        </a:solidFill>
                        <a:latin typeface="宋体" charset="0"/>
                        <a:ea typeface="微软雅黑" pitchFamily="34" charset="-122"/>
                      </a:endParaRPr>
                    </a:p>
                    <a:p>
                      <a:pPr lvl="0">
                        <a:buSzTx/>
                        <a:buNone/>
                      </a:pPr>
                      <a:r>
                        <a:rPr lang="en-US" altLang="zh-CN" sz="1600">
                          <a:solidFill>
                            <a:srgbClr val="000000"/>
                          </a:solidFill>
                          <a:latin typeface="宋体" charset="0"/>
                          <a:ea typeface="微软雅黑" pitchFamily="34" charset="-122"/>
                        </a:rPr>
                        <a:t>  其中：利用互联网、云计算、物联网、人工智能、VR/AR、RFID射频识别技术等数字化、信息化技术开展的现代住宿活动（如通过互联网和APP实现的住宿服务等）实现的营业额（15）______千元</a:t>
                      </a:r>
                      <a:endParaRPr lang="en-US" altLang="zh-CN" sz="1600">
                        <a:solidFill>
                          <a:srgbClr val="000000"/>
                        </a:solidFill>
                        <a:latin typeface="宋体" charset="0"/>
                        <a:ea typeface="微软雅黑" pitchFamily="34" charset="-122"/>
                      </a:endParaRPr>
                    </a:p>
                    <a:p>
                      <a:pPr lvl="0">
                        <a:buSzTx/>
                        <a:buNone/>
                      </a:pPr>
                      <a:r>
                        <a:rPr lang="en-US" altLang="zh-CN" sz="1600">
                          <a:solidFill>
                            <a:srgbClr val="000000"/>
                          </a:solidFill>
                          <a:latin typeface="宋体" charset="0"/>
                          <a:ea typeface="微软雅黑" pitchFamily="34" charset="-122"/>
                        </a:rPr>
                        <a:t>              利用互联网、云计算、物联网、人工智能、VR/AR、RFID射频识别技术等数字化、信息化技术开展的现代餐饮活动（如通过互联网和APP实现的餐饮服务等）实现的营业额（16）______千元</a:t>
                      </a:r>
                      <a:endParaRPr lang="en-US" altLang="zh-CN" sz="1600">
                        <a:solidFill>
                          <a:srgbClr val="000000"/>
                        </a:solidFill>
                        <a:latin typeface="宋体" charset="0"/>
                        <a:ea typeface="微软雅黑" pitchFamily="34" charset="-122"/>
                      </a:endParaRPr>
                    </a:p>
                  </a:txBody>
                  <a:tcPr marL="0" marR="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8689" name="文本框 4"/>
          <p:cNvSpPr txBox="true"/>
          <p:nvPr/>
        </p:nvSpPr>
        <p:spPr>
          <a:xfrm>
            <a:off x="246063" y="3352800"/>
            <a:ext cx="10636250" cy="3169285"/>
          </a:xfrm>
          <a:prstGeom prst="rect">
            <a:avLst/>
          </a:prstGeom>
          <a:noFill/>
          <a:ln w="9525">
            <a:noFill/>
          </a:ln>
        </p:spPr>
        <p:txBody>
          <a:bodyPr wrap="square" anchor="t" anchorCtr="false">
            <a:spAutoFit/>
          </a:bodyPr>
          <a:p>
            <a:pPr indent="457200" algn="just">
              <a:lnSpc>
                <a:spcPts val="3000"/>
              </a:lnSpc>
            </a:pPr>
            <a:r>
              <a:rPr lang="zh-CN" altLang="en-US" sz="1800" dirty="0">
                <a:solidFill>
                  <a:srgbClr val="C00000"/>
                </a:solidFill>
                <a:latin typeface="Arial" panose="02080604020202020204" pitchFamily="34" charset="0"/>
                <a:ea typeface="微软雅黑" pitchFamily="34" charset="-122"/>
                <a:sym typeface="微软雅黑" pitchFamily="34" charset="-122"/>
              </a:rPr>
              <a:t>注意：</a:t>
            </a:r>
            <a:r>
              <a:rPr lang="zh-CN" altLang="en-US" sz="1800" dirty="0">
                <a:solidFill>
                  <a:srgbClr val="4B649F"/>
                </a:solidFill>
                <a:latin typeface="Arial" panose="02080604020202020204" pitchFamily="34" charset="0"/>
                <a:ea typeface="微软雅黑" pitchFamily="34" charset="-122"/>
                <a:sym typeface="微软雅黑" pitchFamily="34" charset="-122"/>
              </a:rPr>
              <a:t>与经营情况表</a:t>
            </a:r>
            <a:r>
              <a:rPr lang="en-US" altLang="zh-CN" sz="1800" dirty="0">
                <a:solidFill>
                  <a:srgbClr val="4B649F"/>
                </a:solidFill>
                <a:latin typeface="Arial" panose="02080604020202020204" pitchFamily="34" charset="0"/>
                <a:ea typeface="微软雅黑" pitchFamily="34" charset="-122"/>
                <a:sym typeface="微软雅黑" pitchFamily="34" charset="-122"/>
              </a:rPr>
              <a:t>S704</a:t>
            </a:r>
            <a:r>
              <a:rPr lang="zh-CN" altLang="en-US" sz="1800" dirty="0">
                <a:solidFill>
                  <a:srgbClr val="4B649F"/>
                </a:solidFill>
                <a:latin typeface="Arial" panose="02080604020202020204" pitchFamily="34" charset="0"/>
                <a:ea typeface="微软雅黑" pitchFamily="34" charset="-122"/>
                <a:sym typeface="微软雅黑" pitchFamily="34" charset="-122"/>
              </a:rPr>
              <a:t>“通过公共网络实现的客房收入”、“通过公共网络实现的餐费收入”指标区别。</a:t>
            </a:r>
            <a:endParaRPr lang="zh-CN" altLang="en-US" sz="1800" dirty="0">
              <a:solidFill>
                <a:srgbClr val="4B649F"/>
              </a:solidFill>
              <a:latin typeface="Arial" panose="02080604020202020204" pitchFamily="34" charset="0"/>
              <a:ea typeface="微软雅黑" pitchFamily="34" charset="-122"/>
              <a:sym typeface="微软雅黑" pitchFamily="34" charset="-122"/>
            </a:endParaRPr>
          </a:p>
          <a:p>
            <a:pPr indent="457200" algn="just">
              <a:lnSpc>
                <a:spcPts val="3000"/>
              </a:lnSpc>
            </a:pPr>
            <a:r>
              <a:rPr lang="zh-CN" altLang="en-US" sz="1800" dirty="0">
                <a:solidFill>
                  <a:srgbClr val="4B649F"/>
                </a:solidFill>
                <a:sym typeface="微软雅黑" pitchFamily="34" charset="-122"/>
              </a:rPr>
              <a:t>“通过公共网络实现的客房收入”、“通过公共网络实现的餐费收入”数字化、信息化技术的参与仅包括通过公共网络交易平台获得订单，范围较窄，正常情况下，</a:t>
            </a:r>
            <a:r>
              <a:rPr lang="en-US" altLang="zh-CN" sz="1800" dirty="0">
                <a:solidFill>
                  <a:srgbClr val="4B649F"/>
                </a:solidFill>
                <a:sym typeface="微软雅黑" pitchFamily="34" charset="-122"/>
              </a:rPr>
              <a:t>709-2</a:t>
            </a:r>
            <a:r>
              <a:rPr lang="zh-CN" altLang="en-US" sz="1800" dirty="0">
                <a:solidFill>
                  <a:srgbClr val="4B649F"/>
                </a:solidFill>
                <a:sym typeface="微软雅黑" pitchFamily="34" charset="-122"/>
              </a:rPr>
              <a:t>表填写的住宿和餐饮营业额其中项应大于等于</a:t>
            </a:r>
            <a:r>
              <a:rPr lang="en-US" altLang="zh-CN" sz="1800" dirty="0">
                <a:solidFill>
                  <a:srgbClr val="4B649F"/>
                </a:solidFill>
                <a:sym typeface="微软雅黑" pitchFamily="34" charset="-122"/>
              </a:rPr>
              <a:t>S704</a:t>
            </a:r>
            <a:r>
              <a:rPr lang="zh-CN" altLang="en-US" sz="1800" dirty="0">
                <a:solidFill>
                  <a:srgbClr val="4B649F"/>
                </a:solidFill>
                <a:sym typeface="微软雅黑" pitchFamily="34" charset="-122"/>
              </a:rPr>
              <a:t>表中“通过公共网络实现的客房收入”、“通过公共网络实现的餐费收入”的数值。</a:t>
            </a:r>
            <a:endParaRPr lang="zh-CN" altLang="en-US" sz="1800" dirty="0">
              <a:solidFill>
                <a:srgbClr val="4B649F"/>
              </a:solidFill>
              <a:latin typeface="Arial" panose="02080604020202020204" pitchFamily="34" charset="0"/>
              <a:ea typeface="微软雅黑" pitchFamily="34" charset="-122"/>
            </a:endParaRPr>
          </a:p>
          <a:p>
            <a:pPr indent="457200" algn="just">
              <a:lnSpc>
                <a:spcPts val="3000"/>
              </a:lnSpc>
            </a:pPr>
            <a:r>
              <a:rPr lang="zh-CN" altLang="en-US" sz="1800" dirty="0">
                <a:solidFill>
                  <a:srgbClr val="4B649F"/>
                </a:solidFill>
                <a:latin typeface="Arial" panose="02080604020202020204" pitchFamily="34" charset="0"/>
                <a:ea typeface="微软雅黑" pitchFamily="34" charset="-122"/>
              </a:rPr>
              <a:t>指标15测算结果如小于本单位在“限额以上住宿和餐饮业经营情况”（S704表）中填报的“通过公共网络实现的客房收入”，指标16测算结果如小于“通过公共网络实现的餐费收入”，则以其中较大者填报。营业额均含增值税。</a:t>
            </a:r>
            <a:endParaRPr lang="en-US" altLang="zh-CN" sz="1800" dirty="0">
              <a:solidFill>
                <a:srgbClr val="4B649F"/>
              </a:solidFill>
              <a:latin typeface="Arial" panose="02080604020202020204" pitchFamily="34" charset="0"/>
              <a:ea typeface="微软雅黑" pitchFamily="34" charset="-122"/>
              <a:sym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7515" y="1202055"/>
            <a:ext cx="4410710" cy="41846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3600"/>
              </a:lnSpc>
            </a:pPr>
            <a:r>
              <a:rPr lang="zh-CN" altLang="en-US" sz="2000" b="1" strike="noStrike" noProof="1" dirty="0">
                <a:solidFill>
                  <a:srgbClr val="4B649F"/>
                </a:solidFill>
                <a:latin typeface="Arial" panose="02080604020202020204" pitchFamily="34" charset="0"/>
                <a:ea typeface="微软雅黑" pitchFamily="34" charset="-122"/>
                <a:sym typeface="+mn-ea"/>
              </a:rPr>
              <a:t>企业法人主要经济指标（</a:t>
            </a:r>
            <a:r>
              <a:rPr lang="en-US" altLang="en-US" sz="2000" b="1" strike="noStrike" noProof="1" dirty="0">
                <a:solidFill>
                  <a:srgbClr val="4B649F"/>
                </a:solidFill>
                <a:latin typeface="Arial" panose="02080604020202020204" pitchFamily="34" charset="0"/>
                <a:ea typeface="微软雅黑" pitchFamily="34" charset="-122"/>
                <a:sym typeface="+mn-ea"/>
              </a:rPr>
              <a:t>7</a:t>
            </a:r>
            <a:r>
              <a:rPr lang="en-US" altLang="zh-CN" sz="2000" b="1" strike="noStrike" noProof="1" dirty="0">
                <a:solidFill>
                  <a:srgbClr val="4B649F"/>
                </a:solidFill>
                <a:latin typeface="Arial" panose="02080604020202020204" pitchFamily="34" charset="0"/>
                <a:ea typeface="微软雅黑" pitchFamily="34" charset="-122"/>
                <a:sym typeface="+mn-ea"/>
              </a:rPr>
              <a:t>11-3</a:t>
            </a:r>
            <a:r>
              <a:rPr lang="zh-CN" altLang="en-US" sz="2000" b="1" strike="noStrike" noProof="1" dirty="0">
                <a:solidFill>
                  <a:srgbClr val="4B649F"/>
                </a:solidFill>
                <a:latin typeface="Arial" panose="02080604020202020204" pitchFamily="34" charset="0"/>
                <a:ea typeface="微软雅黑" pitchFamily="34" charset="-122"/>
                <a:sym typeface="+mn-ea"/>
              </a:rPr>
              <a:t>表）</a:t>
            </a:r>
            <a:endParaRPr lang="zh-CN" altLang="en-US" sz="20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3600"/>
              </a:lnSpc>
            </a:pPr>
            <a:r>
              <a:rPr lang="en-US" altLang="zh-CN" sz="2000" dirty="0">
                <a:solidFill>
                  <a:srgbClr val="4B649F"/>
                </a:solidFill>
                <a:latin typeface="Arial" panose="02080604020202020204" pitchFamily="34" charset="0"/>
                <a:ea typeface="微软雅黑" pitchFamily="34" charset="-122"/>
                <a:sym typeface="+mn-ea"/>
              </a:rPr>
              <a:t>1.</a:t>
            </a:r>
            <a:r>
              <a:rPr lang="zh-CN" altLang="en-US" sz="2000" dirty="0">
                <a:solidFill>
                  <a:srgbClr val="4B649F"/>
                </a:solidFill>
                <a:latin typeface="Arial" panose="02080604020202020204" pitchFamily="34" charset="0"/>
                <a:ea typeface="微软雅黑" pitchFamily="34" charset="-122"/>
                <a:sym typeface="+mn-ea"/>
              </a:rPr>
              <a:t>所有企业填报部分</a:t>
            </a:r>
            <a:endParaRPr lang="zh-CN" altLang="en-US" sz="2000" dirty="0">
              <a:solidFill>
                <a:srgbClr val="4B649F"/>
              </a:solidFill>
              <a:latin typeface="Arial" panose="02080604020202020204" pitchFamily="34" charset="0"/>
              <a:ea typeface="微软雅黑" pitchFamily="34" charset="-122"/>
              <a:sym typeface="+mn-ea"/>
            </a:endParaRPr>
          </a:p>
          <a:p>
            <a:pPr indent="457200" algn="just">
              <a:lnSpc>
                <a:spcPts val="3600"/>
              </a:lnSpc>
            </a:pPr>
            <a:r>
              <a:rPr lang="zh-CN" altLang="en-US" sz="2000" b="1" dirty="0">
                <a:solidFill>
                  <a:srgbClr val="4B649F"/>
                </a:solidFill>
                <a:latin typeface="Arial" panose="02080604020202020204" pitchFamily="34" charset="0"/>
                <a:ea typeface="微软雅黑" pitchFamily="34" charset="-122"/>
                <a:sym typeface="+mn-ea"/>
              </a:rPr>
              <a:t>变化情况：</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pPr>
            <a:r>
              <a:rPr lang="zh-CN" altLang="en-US" sz="2000" strike="noStrike" noProof="1" dirty="0">
                <a:solidFill>
                  <a:srgbClr val="4B649F"/>
                </a:solidFill>
                <a:latin typeface="Arial" panose="02080604020202020204" pitchFamily="34" charset="0"/>
                <a:ea typeface="微软雅黑" pitchFamily="34" charset="-122"/>
              </a:rPr>
              <a:t>新增指标10个，其中资产负债类3个，损益类7个。</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pPr>
            <a:r>
              <a:rPr lang="zh-CN" altLang="en-US" sz="2000" strike="noStrike" noProof="1" dirty="0">
                <a:solidFill>
                  <a:srgbClr val="4B649F"/>
                </a:solidFill>
                <a:latin typeface="Arial" panose="02080604020202020204" pitchFamily="34" charset="0"/>
                <a:ea typeface="微软雅黑" pitchFamily="34" charset="-122"/>
              </a:rPr>
              <a:t>新增“净服务收入”指标设置为仅服务业单位可见，批零住餐单位无需填报。</a:t>
            </a: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2775" name="表格 32774"/>
          <p:cNvGraphicFramePr/>
          <p:nvPr/>
        </p:nvGraphicFramePr>
        <p:xfrm>
          <a:off x="5470525" y="809625"/>
          <a:ext cx="5402263" cy="5705475"/>
        </p:xfrm>
        <a:graphic>
          <a:graphicData uri="http://schemas.openxmlformats.org/drawingml/2006/table">
            <a:tbl>
              <a:tblPr/>
              <a:tblGrid>
                <a:gridCol w="2701925"/>
                <a:gridCol w="793750"/>
                <a:gridCol w="795338"/>
                <a:gridCol w="1111250"/>
              </a:tblGrid>
              <a:tr h="225425">
                <a:tc gridSpan="4">
                  <a:txBody>
                    <a:bodyPr/>
                    <a:p>
                      <a:pPr lvl="0" algn="ctr">
                        <a:buSzTx/>
                        <a:buNone/>
                      </a:pPr>
                      <a:r>
                        <a:rPr lang="en-US" altLang="zh-CN" sz="1000" b="1">
                          <a:solidFill>
                            <a:srgbClr val="000000"/>
                          </a:solidFill>
                          <a:latin typeface="宋体" charset="0"/>
                          <a:ea typeface="微软雅黑" pitchFamily="34" charset="-122"/>
                        </a:rPr>
                        <a:t>一、</a:t>
                      </a:r>
                      <a:r>
                        <a:rPr lang="en-US" altLang="zh-CN" sz="1000" b="1">
                          <a:solidFill>
                            <a:srgbClr val="000000"/>
                          </a:solidFill>
                          <a:latin typeface="Nimbus Roman No9 L" charset="0"/>
                          <a:ea typeface="微软雅黑" pitchFamily="34" charset="-122"/>
                        </a:rPr>
                        <a:t>资产负债类（所有单位填报）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738">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85737">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其中：</a:t>
                      </a:r>
                      <a:r>
                        <a:rPr lang="en-US" altLang="zh-CN" sz="1000">
                          <a:solidFill>
                            <a:srgbClr val="C00000"/>
                          </a:solidFill>
                          <a:latin typeface="宋体" charset="0"/>
                          <a:ea typeface="微软雅黑" pitchFamily="34" charset="-122"/>
                        </a:rPr>
                        <a:t>应收账款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年末存货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                    其中：产成品</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固定资产净值</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05</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06</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rgbClr val="C00000"/>
                          </a:solidFill>
                          <a:latin typeface="Nimbus Roman No9 L" charset="0"/>
                          <a:ea typeface="微软雅黑" pitchFamily="34" charset="-122"/>
                        </a:rPr>
                        <a:t>固定资产原值</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latin typeface="Nimbus Roman No9 L" charset="0"/>
                          <a:ea typeface="微软雅黑" pitchFamily="34" charset="-122"/>
                        </a:rPr>
                        <a:t>年初存货</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420">
                <a:tc>
                  <a:txBody>
                    <a:bodyPr/>
                    <a:p>
                      <a:pPr lvl="0">
                        <a:buSzTx/>
                        <a:buNone/>
                      </a:pPr>
                      <a:r>
                        <a:rPr lang="en-US" altLang="zh-CN" sz="1000">
                          <a:solidFill>
                            <a:srgbClr val="000000"/>
                          </a:solidFill>
                          <a:latin typeface="Nimbus Roman No9 L" charset="0"/>
                          <a:ea typeface="微软雅黑" pitchFamily="34" charset="-122"/>
                        </a:rPr>
                        <a:t>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a:solidFill>
                        <a:schemeClr val="tx1"/>
                      </a:solidFill>
                      <a:prstDash val="solid"/>
                    </a:lnB>
                    <a:lnTlToBr>
                      <a:noFill/>
                    </a:lnTlToBr>
                    <a:lnBlToTr>
                      <a:noFill/>
                    </a:lnBlToTr>
                    <a:noFill/>
                  </a:tcPr>
                </a:tc>
              </a:tr>
              <a:tr h="225425">
                <a:tc gridSpan="4">
                  <a:txBody>
                    <a:bodyPr/>
                    <a:p>
                      <a:pPr lvl="0" algn="ctr">
                        <a:buSzTx/>
                        <a:buNone/>
                      </a:pPr>
                      <a:r>
                        <a:rPr lang="en-US" altLang="zh-CN" sz="1000" b="1">
                          <a:solidFill>
                            <a:srgbClr val="000000"/>
                          </a:solidFill>
                          <a:latin typeface="宋体" charset="0"/>
                          <a:ea typeface="微软雅黑" pitchFamily="34" charset="-122"/>
                        </a:rPr>
                        <a:t>二、</a:t>
                      </a:r>
                      <a:r>
                        <a:rPr lang="en-US" altLang="zh-CN" sz="1000" b="1">
                          <a:solidFill>
                            <a:srgbClr val="000000"/>
                          </a:solidFill>
                          <a:latin typeface="Nimbus Roman No9 L" charset="0"/>
                          <a:ea typeface="微软雅黑" pitchFamily="34" charset="-122"/>
                        </a:rPr>
                        <a:t>损益、人工成本及增值税（所有单位填报）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a:solidFill>
                        <a:schemeClr val="tx1"/>
                      </a:solidFill>
                      <a:prstDash val="solid"/>
                    </a:lnT>
                    <a:lnB w="12700">
                      <a:solidFill>
                        <a:schemeClr val="tx1"/>
                      </a:solidFill>
                      <a:prstDash val="solid"/>
                    </a:lnB>
                    <a:lnTlToBr>
                      <a:noFill/>
                    </a:lnTlToBr>
                    <a:lnBlToTr>
                      <a:noFill/>
                    </a:lnBlToTr>
                    <a:noFill/>
                  </a:tcPr>
                </a:tc>
                <a:tc hMerge="true">
                  <a:tcPr>
                    <a:lnT w="12700">
                      <a:solidFill>
                        <a:schemeClr val="tx1"/>
                      </a:solidFill>
                      <a:prstDash val="solid"/>
                    </a:lnT>
                    <a:lnB w="12700">
                      <a:solidFill>
                        <a:schemeClr val="tx1"/>
                      </a:solidFill>
                      <a:prstDash val="solid"/>
                    </a:lnB>
                  </a:tcPr>
                </a:tc>
                <a:tc hMerge="true">
                  <a:tcPr>
                    <a:lnT w="12700">
                      <a:solidFill>
                        <a:schemeClr val="tx1"/>
                      </a:solidFill>
                      <a:prstDash val="solid"/>
                    </a:lnT>
                    <a:lnB w="12700">
                      <a:solidFill>
                        <a:schemeClr val="tx1"/>
                      </a:solidFill>
                      <a:prstDash val="solid"/>
                    </a:lnB>
                  </a:tcPr>
                </a:tc>
                <a:tc hMerge="true">
                  <a:tcPr>
                    <a:lnR cap="flat">
                      <a:noFill/>
                    </a:lnR>
                    <a:lnT w="12700">
                      <a:solidFill>
                        <a:schemeClr val="tx1"/>
                      </a:solidFill>
                      <a:prstDash val="solid"/>
                    </a:lnT>
                    <a:lnB w="12700">
                      <a:solidFill>
                        <a:schemeClr val="tx1"/>
                      </a:solidFill>
                      <a:prstDash val="solid"/>
                    </a:lnB>
                  </a:tcPr>
                </a:tc>
              </a:tr>
              <a:tr h="188913">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cap="flat">
                      <a:noFill/>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r>
              <a:tr h="185737">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87325">
                <a:tc>
                  <a:txBody>
                    <a:bodyPr/>
                    <a:p>
                      <a:pPr lvl="0" algn="l">
                        <a:buClrTx/>
                        <a:buSzTx/>
                        <a:buFontTx/>
                        <a:buNone/>
                      </a:pPr>
                      <a:r>
                        <a:rPr lang="en-US" altLang="zh-CN" sz="1000">
                          <a:solidFill>
                            <a:srgbClr val="FF0000"/>
                          </a:solidFill>
                          <a:latin typeface="宋体" charset="0"/>
                          <a:ea typeface="微软雅黑" pitchFamily="34" charset="-122"/>
                        </a:rPr>
                        <a:t>   </a:t>
                      </a:r>
                      <a:r>
                        <a:rPr lang="en-US" altLang="zh-CN" sz="1000">
                          <a:solidFill>
                            <a:srgbClr val="C00000"/>
                          </a:solidFill>
                          <a:latin typeface="Nimbus Roman No9 L" charset="0"/>
                          <a:ea typeface="微软雅黑" pitchFamily="34" charset="-122"/>
                        </a:rPr>
                        <a:t> 其中：净服务收入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buSzTx/>
                        <a:buNone/>
                      </a:pP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销售费用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管理费用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研发费用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7">
                <a:tc>
                  <a:txBody>
                    <a:bodyPr/>
                    <a:p>
                      <a:pPr lvl="0" algn="l">
                        <a:buClrTx/>
                        <a:buSzTx/>
                        <a:buFontTx/>
                        <a:buNone/>
                      </a:pPr>
                      <a:r>
                        <a:rPr lang="en-US" altLang="zh-CN" sz="1000">
                          <a:solidFill>
                            <a:srgbClr val="C00000"/>
                          </a:solidFill>
                          <a:latin typeface="Nimbus Roman No9 L" charset="0"/>
                          <a:ea typeface="微软雅黑" pitchFamily="34" charset="-122"/>
                        </a:rPr>
                        <a:t>财务费用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其他收益</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投资收益</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rgbClr val="C00000"/>
                          </a:solidFill>
                          <a:latin typeface="Nimbus Roman No9 L" charset="0"/>
                          <a:ea typeface="微软雅黑" pitchFamily="34" charset="-122"/>
                        </a:rPr>
                        <a:t>利润总额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宋体" charset="0"/>
                          <a:ea typeface="微软雅黑" pitchFamily="34" charset="-122"/>
                        </a:rPr>
                        <a:t>千元</a:t>
                      </a:r>
                      <a:endParaRPr lang="en-US" altLang="en-US" sz="1000">
                        <a:solidFill>
                          <a:srgbClr val="000000"/>
                        </a:solidFill>
                        <a:latin typeface="宋体" charset="0"/>
                        <a:ea typeface="宋体"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7">
                <a:tc>
                  <a:txBody>
                    <a:bodyPr/>
                    <a:p>
                      <a:pPr lvl="0">
                        <a:buSzTx/>
                        <a:buNone/>
                      </a:pP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46063" y="709930"/>
            <a:ext cx="4375150" cy="5803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3400"/>
              </a:lnSpc>
            </a:pPr>
            <a:r>
              <a:rPr lang="en-US" altLang="zh-CN" sz="2000" strike="noStrike" noProof="1" dirty="0">
                <a:solidFill>
                  <a:srgbClr val="4B649F"/>
                </a:solidFill>
                <a:latin typeface="Arial" panose="02080604020202020204" pitchFamily="34" charset="0"/>
                <a:ea typeface="微软雅黑" pitchFamily="34" charset="-122"/>
                <a:sym typeface="+mn-ea"/>
              </a:rPr>
              <a:t>2.</a:t>
            </a:r>
            <a:r>
              <a:rPr lang="zh-CN" altLang="en-US" sz="2000" strike="noStrike" noProof="1" dirty="0">
                <a:solidFill>
                  <a:srgbClr val="4B649F"/>
                </a:solidFill>
                <a:latin typeface="Arial" panose="02080604020202020204" pitchFamily="34" charset="0"/>
                <a:ea typeface="微软雅黑" pitchFamily="34" charset="-122"/>
                <a:sym typeface="+mn-ea"/>
              </a:rPr>
              <a:t>批零住餐经营情况部分</a:t>
            </a:r>
            <a:endParaRPr lang="zh-CN" altLang="en-US" sz="2000" strike="noStrike" noProof="1" dirty="0">
              <a:solidFill>
                <a:srgbClr val="4B649F"/>
              </a:solidFill>
              <a:latin typeface="Arial" panose="02080604020202020204" pitchFamily="34" charset="0"/>
              <a:ea typeface="微软雅黑" pitchFamily="34" charset="-122"/>
              <a:sym typeface="+mn-ea"/>
            </a:endParaRPr>
          </a:p>
          <a:p>
            <a:pPr indent="457200" algn="just">
              <a:lnSpc>
                <a:spcPts val="3400"/>
              </a:lnSpc>
            </a:pPr>
            <a:r>
              <a:rPr lang="zh-CN" altLang="en-US" sz="2000" b="1" dirty="0">
                <a:solidFill>
                  <a:srgbClr val="4B649F"/>
                </a:solidFill>
                <a:latin typeface="Arial" panose="02080604020202020204" pitchFamily="34" charset="0"/>
                <a:ea typeface="微软雅黑" pitchFamily="34" charset="-122"/>
                <a:sym typeface="+mn-ea"/>
              </a:rPr>
              <a:t>（</a:t>
            </a:r>
            <a:r>
              <a:rPr lang="en-US" altLang="zh-CN" sz="2000" b="1" dirty="0">
                <a:solidFill>
                  <a:srgbClr val="4B649F"/>
                </a:solidFill>
                <a:latin typeface="Arial" panose="02080604020202020204" pitchFamily="34" charset="0"/>
                <a:ea typeface="微软雅黑" pitchFamily="34" charset="-122"/>
                <a:sym typeface="+mn-ea"/>
              </a:rPr>
              <a:t>1</a:t>
            </a:r>
            <a:r>
              <a:rPr lang="zh-CN" altLang="en-US" sz="2000" b="1" dirty="0">
                <a:solidFill>
                  <a:srgbClr val="4B649F"/>
                </a:solidFill>
                <a:latin typeface="Arial" panose="02080604020202020204" pitchFamily="34" charset="0"/>
                <a:ea typeface="微软雅黑" pitchFamily="34" charset="-122"/>
                <a:sym typeface="+mn-ea"/>
              </a:rPr>
              <a:t>）变化情况：</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pPr>
            <a:r>
              <a:rPr lang="zh-CN" altLang="en-US" sz="2000" b="1" strike="noStrike" noProof="1" dirty="0">
                <a:solidFill>
                  <a:srgbClr val="4B649F"/>
                </a:solidFill>
                <a:latin typeface="Arial" panose="02080604020202020204" pitchFamily="34" charset="0"/>
                <a:ea typeface="微软雅黑" pitchFamily="34" charset="-122"/>
              </a:rPr>
              <a:t>新增：</a:t>
            </a:r>
            <a:r>
              <a:rPr lang="zh-CN" altLang="en-US" sz="2000" strike="noStrike" noProof="1" dirty="0">
                <a:solidFill>
                  <a:srgbClr val="4B649F"/>
                </a:solidFill>
                <a:latin typeface="Arial" panose="02080604020202020204" pitchFamily="34" charset="0"/>
                <a:ea typeface="微软雅黑" pitchFamily="34" charset="-122"/>
              </a:rPr>
              <a:t>批零单位新增</a:t>
            </a:r>
            <a:r>
              <a:rPr lang="zh-CN" altLang="en-US" sz="2000" strike="noStrike" noProof="1" dirty="0">
                <a:solidFill>
                  <a:srgbClr val="C00000"/>
                </a:solidFill>
                <a:latin typeface="Arial" panose="02080604020202020204" pitchFamily="34" charset="0"/>
                <a:ea typeface="微软雅黑" pitchFamily="34" charset="-122"/>
                <a:sym typeface="+mn-ea"/>
              </a:rPr>
              <a:t>“通过公共网络实现的零售额”</a:t>
            </a:r>
            <a:r>
              <a:rPr lang="zh-CN" altLang="en-US" sz="2000" strike="noStrike" noProof="1" dirty="0">
                <a:solidFill>
                  <a:srgbClr val="4B649F"/>
                </a:solidFill>
                <a:latin typeface="Arial" panose="02080604020202020204" pitchFamily="34" charset="0"/>
                <a:ea typeface="微软雅黑" pitchFamily="34" charset="-122"/>
                <a:sym typeface="+mn-ea"/>
              </a:rPr>
              <a:t>指标，新增</a:t>
            </a:r>
            <a:r>
              <a:rPr lang="zh-CN" altLang="en-US" sz="2000" strike="noStrike" noProof="1" dirty="0">
                <a:solidFill>
                  <a:srgbClr val="C00000"/>
                </a:solidFill>
                <a:latin typeface="Arial" panose="02080604020202020204" pitchFamily="34" charset="0"/>
                <a:ea typeface="微软雅黑" pitchFamily="34" charset="-122"/>
              </a:rPr>
              <a:t>商品分类零售额分组</a:t>
            </a:r>
            <a:r>
              <a:rPr lang="zh-CN" altLang="en-US" sz="2000" strike="noStrike" noProof="1" dirty="0">
                <a:solidFill>
                  <a:srgbClr val="4B649F"/>
                </a:solidFill>
                <a:latin typeface="Arial" panose="02080604020202020204" pitchFamily="34" charset="0"/>
                <a:ea typeface="微软雅黑" pitchFamily="34" charset="-122"/>
              </a:rPr>
              <a:t>；住餐单位新增</a:t>
            </a:r>
            <a:r>
              <a:rPr lang="zh-CN" altLang="en-US" sz="2000" strike="noStrike" noProof="1" dirty="0">
                <a:solidFill>
                  <a:srgbClr val="C00000"/>
                </a:solidFill>
                <a:latin typeface="Arial" panose="02080604020202020204" pitchFamily="34" charset="0"/>
                <a:ea typeface="微软雅黑" pitchFamily="34" charset="-122"/>
                <a:sym typeface="+mn-ea"/>
              </a:rPr>
              <a:t>“通过公共网络实现的客房收入”和</a:t>
            </a:r>
            <a:r>
              <a:rPr lang="zh-CN" altLang="en-US" sz="2000" strike="noStrike" noProof="1" dirty="0">
                <a:solidFill>
                  <a:srgbClr val="C00000"/>
                </a:solidFill>
                <a:latin typeface="Arial" panose="02080604020202020204" pitchFamily="34" charset="0"/>
                <a:ea typeface="微软雅黑" pitchFamily="34" charset="-122"/>
              </a:rPr>
              <a:t>“通过公共网络实现的餐费收入”</a:t>
            </a:r>
            <a:r>
              <a:rPr lang="zh-CN" altLang="en-US" sz="2000" strike="noStrike" noProof="1" dirty="0">
                <a:solidFill>
                  <a:srgbClr val="4B649F"/>
                </a:solidFill>
                <a:latin typeface="Arial" panose="02080604020202020204" pitchFamily="34" charset="0"/>
                <a:ea typeface="微软雅黑" pitchFamily="34" charset="-122"/>
              </a:rPr>
              <a:t>指标。</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pPr>
            <a:r>
              <a:rPr lang="zh-CN" altLang="en-US" sz="2000" b="1" strike="noStrike" noProof="1" dirty="0">
                <a:solidFill>
                  <a:srgbClr val="4B649F"/>
                </a:solidFill>
                <a:latin typeface="Arial" panose="02080604020202020204" pitchFamily="34" charset="0"/>
                <a:ea typeface="微软雅黑" pitchFamily="34" charset="-122"/>
              </a:rPr>
              <a:t>删除：</a:t>
            </a:r>
            <a:r>
              <a:rPr lang="zh-CN" altLang="en-US" sz="2000" strike="noStrike" noProof="1" dirty="0">
                <a:solidFill>
                  <a:srgbClr val="4B649F"/>
                </a:solidFill>
                <a:latin typeface="Arial" panose="02080604020202020204" pitchFamily="34" charset="0"/>
                <a:ea typeface="微软雅黑" pitchFamily="34" charset="-122"/>
                <a:sym typeface="+mn-ea"/>
              </a:rPr>
              <a:t>住餐单位删除“通过公共网络实现的营业额”指标</a:t>
            </a:r>
            <a:r>
              <a:rPr lang="zh-CN" altLang="en-US" sz="2000" strike="noStrike" noProof="1" dirty="0">
                <a:solidFill>
                  <a:srgbClr val="4B649F"/>
                </a:solidFill>
                <a:latin typeface="Arial" panose="02080604020202020204" pitchFamily="34" charset="0"/>
                <a:ea typeface="微软雅黑" pitchFamily="34" charset="-122"/>
              </a:rPr>
              <a:t>。</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buClrTx/>
              <a:buSzTx/>
              <a:buNone/>
            </a:pPr>
            <a:r>
              <a:rPr lang="zh-CN" altLang="en-US" sz="2000" b="1" strike="noStrike" noProof="1" dirty="0">
                <a:solidFill>
                  <a:srgbClr val="4B649F"/>
                </a:solidFill>
                <a:latin typeface="Arial" panose="02080604020202020204" pitchFamily="34" charset="0"/>
                <a:ea typeface="微软雅黑" pitchFamily="34" charset="-122"/>
              </a:rPr>
              <a:t>修改：</a:t>
            </a:r>
            <a:r>
              <a:rPr lang="zh-CN" altLang="en-US" sz="2000" strike="noStrike" noProof="1" dirty="0">
                <a:solidFill>
                  <a:srgbClr val="4B649F"/>
                </a:solidFill>
                <a:latin typeface="Arial" panose="02080604020202020204" pitchFamily="34" charset="0"/>
                <a:ea typeface="微软雅黑" pitchFamily="34" charset="-122"/>
              </a:rPr>
              <a:t>与四经普相比，将</a:t>
            </a:r>
            <a:r>
              <a:rPr lang="zh-CN" altLang="en-US" sz="2000" strike="noStrike" noProof="1" dirty="0">
                <a:solidFill>
                  <a:srgbClr val="C00000"/>
                </a:solidFill>
                <a:latin typeface="Arial" panose="02080604020202020204" pitchFamily="34" charset="0"/>
                <a:ea typeface="微软雅黑" pitchFamily="34" charset="-122"/>
              </a:rPr>
              <a:t>“</a:t>
            </a:r>
            <a:r>
              <a:rPr lang="en-US" altLang="zh-CN" sz="2000" strike="noStrike" noProof="1">
                <a:solidFill>
                  <a:srgbClr val="C00000"/>
                </a:solidFill>
                <a:latin typeface="Nimbus Roman No9 L" charset="0"/>
                <a:ea typeface="微软雅黑" pitchFamily="34" charset="-122"/>
                <a:sym typeface="+mn-ea"/>
              </a:rPr>
              <a:t>批发和零售业年末零售营业面积</a:t>
            </a:r>
            <a:r>
              <a:rPr lang="zh-CN" altLang="en-US" sz="2000" strike="noStrike" noProof="1" dirty="0">
                <a:solidFill>
                  <a:srgbClr val="C00000"/>
                </a:solidFill>
                <a:latin typeface="Arial" panose="02080604020202020204" pitchFamily="34" charset="0"/>
                <a:ea typeface="微软雅黑" pitchFamily="34" charset="-122"/>
              </a:rPr>
              <a:t>”</a:t>
            </a:r>
            <a:r>
              <a:rPr lang="zh-CN" altLang="en-US" sz="2000" strike="noStrike" noProof="1" dirty="0">
                <a:solidFill>
                  <a:srgbClr val="4B649F"/>
                </a:solidFill>
                <a:latin typeface="Arial" panose="02080604020202020204" pitchFamily="34" charset="0"/>
                <a:ea typeface="微软雅黑" pitchFamily="34" charset="-122"/>
              </a:rPr>
              <a:t>和</a:t>
            </a:r>
            <a:r>
              <a:rPr lang="zh-CN" altLang="en-US" sz="2000" strike="noStrike" noProof="1" dirty="0">
                <a:solidFill>
                  <a:srgbClr val="C00000"/>
                </a:solidFill>
                <a:latin typeface="Arial" panose="02080604020202020204" pitchFamily="34" charset="0"/>
                <a:ea typeface="微软雅黑" pitchFamily="34" charset="-122"/>
              </a:rPr>
              <a:t>“</a:t>
            </a:r>
            <a:r>
              <a:rPr lang="en-US" altLang="zh-CN" sz="2000" strike="noStrike" noProof="1">
                <a:solidFill>
                  <a:srgbClr val="C00000"/>
                </a:solidFill>
                <a:latin typeface="Nimbus Roman No9 L" charset="0"/>
                <a:ea typeface="微软雅黑" pitchFamily="34" charset="-122"/>
                <a:sym typeface="+mn-ea"/>
              </a:rPr>
              <a:t>住宿和餐饮业年末餐饮营业面积</a:t>
            </a:r>
            <a:r>
              <a:rPr lang="zh-CN" altLang="en-US" sz="2000" strike="noStrike" noProof="1" dirty="0">
                <a:solidFill>
                  <a:srgbClr val="C00000"/>
                </a:solidFill>
                <a:latin typeface="Arial" panose="02080604020202020204" pitchFamily="34" charset="0"/>
                <a:ea typeface="微软雅黑" pitchFamily="34" charset="-122"/>
              </a:rPr>
              <a:t>”</a:t>
            </a:r>
            <a:r>
              <a:rPr lang="zh-CN" altLang="en-US" sz="2000" strike="noStrike" noProof="1" dirty="0">
                <a:solidFill>
                  <a:srgbClr val="4B649F"/>
                </a:solidFill>
                <a:latin typeface="Arial" panose="02080604020202020204" pitchFamily="34" charset="0"/>
                <a:ea typeface="微软雅黑" pitchFamily="34" charset="-122"/>
              </a:rPr>
              <a:t>由基本情况表转移至经营情况部分填报。</a:t>
            </a: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3799" name="表格 33798"/>
          <p:cNvGraphicFramePr/>
          <p:nvPr/>
        </p:nvGraphicFramePr>
        <p:xfrm>
          <a:off x="5132388" y="820738"/>
          <a:ext cx="6043613" cy="5581650"/>
        </p:xfrm>
        <a:graphic>
          <a:graphicData uri="http://schemas.openxmlformats.org/drawingml/2006/table">
            <a:tbl>
              <a:tblPr/>
              <a:tblGrid>
                <a:gridCol w="3016250"/>
                <a:gridCol w="877888"/>
                <a:gridCol w="877887"/>
                <a:gridCol w="1271588"/>
              </a:tblGrid>
              <a:tr h="290513">
                <a:tc gridSpan="4">
                  <a:txBody>
                    <a:bodyPr/>
                    <a:p>
                      <a:pPr lvl="0" algn="ctr">
                        <a:buSzTx/>
                        <a:buNone/>
                      </a:pPr>
                      <a:r>
                        <a:rPr lang="en-US" altLang="zh-CN" sz="1000" b="1">
                          <a:solidFill>
                            <a:srgbClr val="000000"/>
                          </a:solidFill>
                          <a:latin typeface="宋体" charset="0"/>
                          <a:ea typeface="微软雅黑" pitchFamily="34" charset="-122"/>
                        </a:rPr>
                        <a:t>四、</a:t>
                      </a:r>
                      <a:r>
                        <a:rPr lang="en-US" altLang="zh-CN" sz="1000" b="1">
                          <a:solidFill>
                            <a:srgbClr val="000000"/>
                          </a:solidFill>
                          <a:latin typeface="Nimbus Roman No9 L" charset="0"/>
                          <a:ea typeface="微软雅黑" pitchFamily="34" charset="-122"/>
                        </a:rPr>
                        <a:t>批发和零售业经营情况（仅批发和零售业单位填报）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商品购进额（含增值税）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商品销售额（含增值税）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其中：通过公共网络实现的商品销售额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其中：零售额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其中：通过公共网络实现的零售额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零售额（按商品分类填报）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粮油食品、饮料、烟酒类零售额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C00000"/>
                          </a:solidFill>
                          <a:latin typeface="Nimbus Roman No9 L" charset="0"/>
                          <a:ea typeface="微软雅黑" pitchFamily="34" charset="-122"/>
                        </a:rPr>
                        <a:t>        服装、鞋帽、针纺织品类零售额 </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3202</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家用电器、音像器材及通讯器材类零售额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家具、五金电料、建筑及装潢材料类零售额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3204</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其他未列明商品类零售额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期末商品库存额（含增值税）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服务营业额（含增值税）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chemeClr val="accent3">
                              <a:lumMod val="50000"/>
                            </a:schemeClr>
                          </a:solidFill>
                          <a:latin typeface="Nimbus Roman No9 L" charset="0"/>
                          <a:ea typeface="微软雅黑" pitchFamily="34" charset="-122"/>
                        </a:rPr>
                        <a:t>批发和零售业年末零售营业面积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r h="290512">
                <a:tc gridSpan="4">
                  <a:txBody>
                    <a:bodyPr/>
                    <a:p>
                      <a:pPr lvl="0" algn="ctr">
                        <a:buSzTx/>
                        <a:buNone/>
                      </a:pPr>
                      <a:r>
                        <a:rPr lang="en-US" altLang="zh-CN" sz="1000" b="1">
                          <a:solidFill>
                            <a:srgbClr val="000000"/>
                          </a:solidFill>
                          <a:latin typeface="宋体" charset="0"/>
                          <a:ea typeface="微软雅黑" pitchFamily="34" charset="-122"/>
                        </a:rPr>
                        <a:t>五、</a:t>
                      </a:r>
                      <a:r>
                        <a:rPr lang="en-US" altLang="zh-CN" sz="1000" b="1">
                          <a:solidFill>
                            <a:srgbClr val="000000"/>
                          </a:solidFill>
                          <a:latin typeface="Nimbus Roman No9 L" charset="0"/>
                          <a:ea typeface="微软雅黑" pitchFamily="34" charset="-122"/>
                        </a:rPr>
                        <a:t>住宿和餐饮业经营情况（仅住宿和餐饮业单位填报）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其中：客房收入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FF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 其中：通过公共网络实现的客房收入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餐费收入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其中：通过公共网络实现的餐费收入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chemeClr val="accent3">
                              <a:lumMod val="50000"/>
                            </a:schemeClr>
                          </a:solidFill>
                          <a:latin typeface="Nimbus Roman No9 L" charset="0"/>
                          <a:ea typeface="微软雅黑" pitchFamily="34" charset="-122"/>
                        </a:rPr>
                        <a:t>住宿和餐饮业年末餐饮营业面积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95275" y="821055"/>
            <a:ext cx="4375150" cy="52177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algn="l">
              <a:lnSpc>
                <a:spcPts val="3400"/>
              </a:lnSpc>
            </a:pP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spcBef>
                <a:spcPts val="0"/>
              </a:spcBef>
            </a:pPr>
            <a:r>
              <a:rPr lang="zh-CN" altLang="en-US" sz="2000" b="1" strike="noStrike" noProof="1" dirty="0">
                <a:solidFill>
                  <a:srgbClr val="4B649F"/>
                </a:solidFill>
                <a:latin typeface="Arial" panose="02080604020202020204" pitchFamily="34" charset="0"/>
                <a:ea typeface="微软雅黑" pitchFamily="34" charset="-122"/>
              </a:rPr>
              <a:t>（</a:t>
            </a:r>
            <a:r>
              <a:rPr lang="en-US" altLang="zh-CN" sz="2000" b="1" strike="noStrike" noProof="1" dirty="0">
                <a:solidFill>
                  <a:srgbClr val="4B649F"/>
                </a:solidFill>
                <a:latin typeface="Arial" panose="02080604020202020204" pitchFamily="34" charset="0"/>
                <a:ea typeface="微软雅黑" pitchFamily="34" charset="-122"/>
              </a:rPr>
              <a:t>2</a:t>
            </a:r>
            <a:r>
              <a:rPr lang="zh-CN" altLang="en-US" sz="2000" b="1" strike="noStrike" noProof="1" dirty="0">
                <a:solidFill>
                  <a:srgbClr val="4B649F"/>
                </a:solidFill>
                <a:latin typeface="Arial" panose="02080604020202020204" pitchFamily="34" charset="0"/>
                <a:ea typeface="微软雅黑" pitchFamily="34" charset="-122"/>
              </a:rPr>
              <a:t>）</a:t>
            </a:r>
            <a:r>
              <a:rPr lang="en-US" sz="2000" b="1" strike="noStrike" noProof="1" dirty="0">
                <a:solidFill>
                  <a:srgbClr val="4B649F"/>
                </a:solidFill>
                <a:latin typeface="Arial" panose="02080604020202020204" pitchFamily="34" charset="0"/>
                <a:ea typeface="微软雅黑" pitchFamily="34" charset="-122"/>
              </a:rPr>
              <a:t>重点说明：</a:t>
            </a:r>
            <a:endParaRPr lang="en-US" sz="2000" b="1" strike="noStrike" noProof="1" dirty="0">
              <a:solidFill>
                <a:srgbClr val="4B649F"/>
              </a:solidFill>
              <a:latin typeface="Arial" panose="02080604020202020204" pitchFamily="34" charset="0"/>
              <a:ea typeface="微软雅黑" pitchFamily="34" charset="-122"/>
            </a:endParaRPr>
          </a:p>
          <a:p>
            <a:pPr indent="457200" algn="just">
              <a:lnSpc>
                <a:spcPts val="3600"/>
              </a:lnSpc>
              <a:spcBef>
                <a:spcPts val="0"/>
              </a:spcBef>
            </a:pPr>
            <a:r>
              <a:rPr lang="en-US" sz="2000" dirty="0">
                <a:solidFill>
                  <a:srgbClr val="4B649F"/>
                </a:solidFill>
                <a:latin typeface="Arial" panose="02080604020202020204" pitchFamily="34" charset="0"/>
                <a:ea typeface="微软雅黑" pitchFamily="34" charset="-122"/>
                <a:sym typeface="+mn-ea"/>
              </a:rPr>
              <a:t>一是相对专项试点，</a:t>
            </a:r>
            <a:r>
              <a:rPr lang="en-US" sz="2000" strike="noStrike" noProof="1" dirty="0">
                <a:solidFill>
                  <a:srgbClr val="4B649F"/>
                </a:solidFill>
                <a:latin typeface="Arial" panose="02080604020202020204" pitchFamily="34" charset="0"/>
                <a:ea typeface="微软雅黑" pitchFamily="34" charset="-122"/>
              </a:rPr>
              <a:t>按商品分类填报的零售额类别数量已进一步精简</a:t>
            </a:r>
            <a:r>
              <a:rPr lang="zh-CN" altLang="en-US" sz="2000" strike="noStrike" noProof="1" dirty="0">
                <a:solidFill>
                  <a:srgbClr val="4B649F"/>
                </a:solidFill>
                <a:latin typeface="Arial" panose="02080604020202020204" pitchFamily="34" charset="0"/>
                <a:ea typeface="微软雅黑" pitchFamily="34" charset="-122"/>
              </a:rPr>
              <a:t>；</a:t>
            </a:r>
            <a:endParaRPr lang="en-US" sz="2000" strike="noStrike" noProof="1" dirty="0">
              <a:solidFill>
                <a:srgbClr val="4B649F"/>
              </a:solidFill>
              <a:latin typeface="Arial" panose="02080604020202020204" pitchFamily="34" charset="0"/>
              <a:ea typeface="微软雅黑" pitchFamily="34" charset="-122"/>
            </a:endParaRPr>
          </a:p>
          <a:p>
            <a:pPr marL="36195" marR="0" lvl="0" indent="457200" algn="just" defTabSz="914400" rtl="0">
              <a:lnSpc>
                <a:spcPts val="3600"/>
              </a:lnSpc>
              <a:spcBef>
                <a:spcPts val="0"/>
              </a:spcBef>
              <a:spcAft>
                <a:spcPct val="0"/>
              </a:spcAft>
              <a:buClrTx/>
              <a:buSzTx/>
              <a:buFontTx/>
              <a:buNone/>
              <a:defRPr/>
            </a:pPr>
            <a:r>
              <a:rPr lang="en-US" sz="2000" dirty="0">
                <a:solidFill>
                  <a:srgbClr val="4B649F"/>
                </a:solidFill>
                <a:latin typeface="Arial" panose="02080604020202020204" pitchFamily="34" charset="0"/>
                <a:ea typeface="微软雅黑" pitchFamily="34" charset="-122"/>
                <a:sym typeface="+mn-ea"/>
              </a:rPr>
              <a:t>二是商品分类各分项之和应等于零售额；</a:t>
            </a:r>
            <a:endParaRPr lang="en-US" sz="2000" dirty="0">
              <a:solidFill>
                <a:srgbClr val="4B649F"/>
              </a:solidFill>
              <a:latin typeface="Arial" panose="02080604020202020204" pitchFamily="34" charset="0"/>
              <a:ea typeface="微软雅黑" pitchFamily="34" charset="-122"/>
              <a:sym typeface="+mn-ea"/>
            </a:endParaRPr>
          </a:p>
          <a:p>
            <a:pPr marL="0" marR="0" lvl="0" indent="457200" algn="just" defTabSz="914400" rtl="0">
              <a:lnSpc>
                <a:spcPts val="3600"/>
              </a:lnSpc>
              <a:spcBef>
                <a:spcPts val="0"/>
              </a:spcBef>
              <a:spcAft>
                <a:spcPct val="0"/>
              </a:spcAft>
              <a:buClrTx/>
              <a:buSzTx/>
              <a:buFontTx/>
              <a:buNone/>
              <a:defRPr/>
            </a:pPr>
            <a:r>
              <a:rPr lang="en-US" sz="2000" dirty="0">
                <a:solidFill>
                  <a:srgbClr val="4B649F"/>
                </a:solidFill>
                <a:latin typeface="Arial" panose="02080604020202020204" pitchFamily="34" charset="0"/>
                <a:ea typeface="微软雅黑" pitchFamily="34" charset="-122"/>
                <a:sym typeface="+mn-ea"/>
              </a:rPr>
              <a:t>三是行业代码应与商品类值相匹配，如行业代码前缀为“522食品、饮料及烟草制品专门零售”，则粮油食品、饮料、烟酒类填报零售额应大于0</a:t>
            </a:r>
            <a:r>
              <a:rPr lang="zh-CN" altLang="en-US" sz="2000" dirty="0">
                <a:solidFill>
                  <a:srgbClr val="4B649F"/>
                </a:solidFill>
                <a:latin typeface="Arial" panose="02080604020202020204" pitchFamily="34" charset="0"/>
                <a:ea typeface="微软雅黑" pitchFamily="34" charset="-122"/>
                <a:sym typeface="+mn-ea"/>
              </a:rPr>
              <a:t>。</a:t>
            </a:r>
            <a:endParaRPr lang="zh-CN" altLang="en-US" sz="2000" strike="noStrike" noProof="1" dirty="0">
              <a:solidFill>
                <a:srgbClr val="4B649F"/>
              </a:solidFill>
              <a:latin typeface="Arial" panose="02080604020202020204" pitchFamily="34" charset="0"/>
              <a:ea typeface="微软雅黑" pitchFamily="34" charset="-122"/>
            </a:endParaRPr>
          </a:p>
          <a:p>
            <a:pPr algn="l">
              <a:lnSpc>
                <a:spcPts val="34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3799" name="表格 33798"/>
          <p:cNvGraphicFramePr/>
          <p:nvPr/>
        </p:nvGraphicFramePr>
        <p:xfrm>
          <a:off x="5132388" y="820738"/>
          <a:ext cx="6043613" cy="5581650"/>
        </p:xfrm>
        <a:graphic>
          <a:graphicData uri="http://schemas.openxmlformats.org/drawingml/2006/table">
            <a:tbl>
              <a:tblPr/>
              <a:tblGrid>
                <a:gridCol w="3016250"/>
                <a:gridCol w="877888"/>
                <a:gridCol w="877887"/>
                <a:gridCol w="1271588"/>
              </a:tblGrid>
              <a:tr h="290513">
                <a:tc gridSpan="4">
                  <a:txBody>
                    <a:bodyPr/>
                    <a:p>
                      <a:pPr lvl="0" algn="ctr">
                        <a:buSzTx/>
                        <a:buNone/>
                      </a:pPr>
                      <a:r>
                        <a:rPr lang="en-US" altLang="zh-CN" sz="1000" b="1">
                          <a:solidFill>
                            <a:srgbClr val="000000"/>
                          </a:solidFill>
                          <a:latin typeface="宋体" charset="0"/>
                          <a:ea typeface="微软雅黑" pitchFamily="34" charset="-122"/>
                        </a:rPr>
                        <a:t>四、</a:t>
                      </a:r>
                      <a:r>
                        <a:rPr lang="en-US" altLang="zh-CN" sz="1000" b="1">
                          <a:solidFill>
                            <a:srgbClr val="000000"/>
                          </a:solidFill>
                          <a:latin typeface="Nimbus Roman No9 L" charset="0"/>
                          <a:ea typeface="微软雅黑" pitchFamily="34" charset="-122"/>
                        </a:rPr>
                        <a:t>批发和零售业经营情况（仅批发和零售业单位填报）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商品购进额（含增值税）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商品销售额（含增值税）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其中：通过公共网络实现的商品销售额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其中：零售额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其中：通过公共网络实现的零售额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零售额（按商品分类填报）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粮油食品、饮料、烟酒类零售额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C00000"/>
                          </a:solidFill>
                          <a:latin typeface="Nimbus Roman No9 L" charset="0"/>
                          <a:ea typeface="微软雅黑" pitchFamily="34" charset="-122"/>
                        </a:rPr>
                        <a:t>        服装、鞋帽、针纺织品类零售额 </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3202</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家用电器、音像器材及通讯器材类零售额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家具、五金电料、建筑及装潢材料类零售额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3204</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其他未列明商品类零售额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期末商品库存额（含增值税）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服务营业额（含增值税）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chemeClr val="accent3">
                              <a:lumMod val="50000"/>
                            </a:schemeClr>
                          </a:solidFill>
                          <a:latin typeface="Nimbus Roman No9 L" charset="0"/>
                          <a:ea typeface="微软雅黑" pitchFamily="34" charset="-122"/>
                        </a:rPr>
                        <a:t>批发和零售业年末零售营业面积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r h="290512">
                <a:tc gridSpan="4">
                  <a:txBody>
                    <a:bodyPr/>
                    <a:p>
                      <a:pPr lvl="0" algn="ctr">
                        <a:buSzTx/>
                        <a:buNone/>
                      </a:pPr>
                      <a:r>
                        <a:rPr lang="en-US" altLang="zh-CN" sz="1000" b="1">
                          <a:solidFill>
                            <a:srgbClr val="000000"/>
                          </a:solidFill>
                          <a:latin typeface="宋体" charset="0"/>
                          <a:ea typeface="微软雅黑" pitchFamily="34" charset="-122"/>
                        </a:rPr>
                        <a:t>五、</a:t>
                      </a:r>
                      <a:r>
                        <a:rPr lang="en-US" altLang="zh-CN" sz="1000" b="1">
                          <a:solidFill>
                            <a:srgbClr val="000000"/>
                          </a:solidFill>
                          <a:latin typeface="Nimbus Roman No9 L" charset="0"/>
                          <a:ea typeface="微软雅黑" pitchFamily="34" charset="-122"/>
                        </a:rPr>
                        <a:t>住宿和餐饮业经营情况（仅住宿和餐饮业单位填报）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其中：客房收入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FF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 其中：通过公共网络实现的客房收入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餐费收入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其中：通过公共网络实现的餐费收入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chemeClr val="accent3">
                              <a:lumMod val="50000"/>
                            </a:schemeClr>
                          </a:solidFill>
                          <a:latin typeface="Nimbus Roman No9 L" charset="0"/>
                          <a:ea typeface="微软雅黑" pitchFamily="34" charset="-122"/>
                        </a:rPr>
                        <a:t>住宿和餐饮业年末餐饮营业面积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0200" y="1006475"/>
            <a:ext cx="9578975" cy="5377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40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个体经营户调查</a:t>
            </a:r>
            <a:endParaRPr lang="en-US" altLang="zh-CN" sz="24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en-US" altLang="zh-CN" sz="2400" b="1" strike="noStrike" noProof="1" dirty="0">
                <a:solidFill>
                  <a:srgbClr val="4B649F"/>
                </a:solidFill>
                <a:latin typeface="Arial" panose="02080604020202020204" pitchFamily="34" charset="0"/>
                <a:ea typeface="微软雅黑" pitchFamily="34" charset="-122"/>
                <a:sym typeface="+mn-ea"/>
              </a:rPr>
              <a:t>1.</a:t>
            </a:r>
            <a:r>
              <a:rPr lang="zh-CN" altLang="en-US" sz="2400" b="1" strike="noStrike" noProof="1" dirty="0">
                <a:solidFill>
                  <a:srgbClr val="4B649F"/>
                </a:solidFill>
                <a:latin typeface="Arial" panose="02080604020202020204" pitchFamily="34" charset="0"/>
                <a:ea typeface="微软雅黑" pitchFamily="34" charset="-122"/>
                <a:sym typeface="+mn-ea"/>
              </a:rPr>
              <a:t>变化情况：</a:t>
            </a:r>
            <a:endParaRPr lang="zh-CN" altLang="en-US" sz="24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b="1" strike="noStrike" noProof="1" dirty="0">
                <a:solidFill>
                  <a:srgbClr val="4B649F"/>
                </a:solidFill>
                <a:latin typeface="Arial" panose="02080604020202020204" pitchFamily="34" charset="0"/>
                <a:ea typeface="微软雅黑" pitchFamily="34" charset="-122"/>
                <a:sym typeface="+mn-ea"/>
              </a:rPr>
              <a:t>（</a:t>
            </a:r>
            <a:r>
              <a:rPr lang="en-US" altLang="zh-CN" sz="2400" b="1" strike="noStrike" noProof="1" dirty="0">
                <a:solidFill>
                  <a:srgbClr val="4B649F"/>
                </a:solidFill>
                <a:latin typeface="Arial" panose="02080604020202020204" pitchFamily="34" charset="0"/>
                <a:ea typeface="微软雅黑" pitchFamily="34" charset="-122"/>
                <a:sym typeface="+mn-ea"/>
              </a:rPr>
              <a:t>1</a:t>
            </a:r>
            <a:r>
              <a:rPr lang="zh-CN" altLang="en-US" sz="2400" b="1" strike="noStrike" noProof="1" dirty="0">
                <a:solidFill>
                  <a:srgbClr val="4B649F"/>
                </a:solidFill>
                <a:latin typeface="Arial" panose="02080604020202020204" pitchFamily="34" charset="0"/>
                <a:ea typeface="微软雅黑" pitchFamily="34" charset="-122"/>
                <a:sym typeface="+mn-ea"/>
              </a:rPr>
              <a:t>）抽样方案</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sym typeface="+mn-ea"/>
              </a:rPr>
              <a:t>抽样方法由以省为总体改为</a:t>
            </a:r>
            <a:r>
              <a:rPr lang="zh-CN" altLang="en-US" sz="2400" strike="noStrike" noProof="1" dirty="0">
                <a:solidFill>
                  <a:srgbClr val="C00000"/>
                </a:solidFill>
                <a:latin typeface="Arial" panose="02080604020202020204" pitchFamily="34" charset="0"/>
                <a:ea typeface="微软雅黑" pitchFamily="34" charset="-122"/>
                <a:sym typeface="+mn-ea"/>
              </a:rPr>
              <a:t>按照专业分出子总体后</a:t>
            </a:r>
            <a:r>
              <a:rPr lang="zh-CN" altLang="en-US" sz="2400" strike="noStrike" noProof="1" dirty="0">
                <a:solidFill>
                  <a:srgbClr val="4B649F"/>
                </a:solidFill>
                <a:latin typeface="Arial" panose="02080604020202020204" pitchFamily="34" charset="0"/>
                <a:ea typeface="微软雅黑" pitchFamily="34" charset="-122"/>
                <a:sym typeface="+mn-ea"/>
              </a:rPr>
              <a:t>再进行后续抽取</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sym typeface="+mn-ea"/>
              </a:rPr>
              <a:t>进一步优化抽样代表性的问题</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b="1" strike="noStrike" noProof="1" dirty="0">
                <a:solidFill>
                  <a:srgbClr val="4B649F"/>
                </a:solidFill>
                <a:latin typeface="Arial" panose="02080604020202020204" pitchFamily="34" charset="0"/>
                <a:ea typeface="微软雅黑" pitchFamily="34" charset="-122"/>
                <a:sym typeface="+mn-ea"/>
              </a:rPr>
              <a:t>（</a:t>
            </a:r>
            <a:r>
              <a:rPr lang="en-US" altLang="zh-CN" sz="2400" b="1" strike="noStrike" noProof="1" dirty="0">
                <a:solidFill>
                  <a:srgbClr val="4B649F"/>
                </a:solidFill>
                <a:latin typeface="Arial" panose="02080604020202020204" pitchFamily="34" charset="0"/>
                <a:ea typeface="微软雅黑" pitchFamily="34" charset="-122"/>
                <a:sym typeface="+mn-ea"/>
              </a:rPr>
              <a:t>2</a:t>
            </a:r>
            <a:r>
              <a:rPr lang="zh-CN" altLang="en-US" sz="2400" b="1" strike="noStrike" noProof="1" dirty="0">
                <a:solidFill>
                  <a:srgbClr val="4B649F"/>
                </a:solidFill>
                <a:latin typeface="Arial" panose="02080604020202020204" pitchFamily="34" charset="0"/>
                <a:ea typeface="微软雅黑" pitchFamily="34" charset="-122"/>
                <a:sym typeface="+mn-ea"/>
              </a:rPr>
              <a:t>）调查表式</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个体经营户抽样调查表（</a:t>
            </a:r>
            <a:r>
              <a:rPr lang="en-US" altLang="zh-CN" sz="2400" strike="noStrike" noProof="1" dirty="0">
                <a:solidFill>
                  <a:srgbClr val="4B649F"/>
                </a:solidFill>
                <a:latin typeface="Arial" panose="02080604020202020204" pitchFamily="34" charset="0"/>
                <a:ea typeface="微软雅黑" pitchFamily="34" charset="-122"/>
                <a:sym typeface="+mn-ea"/>
              </a:rPr>
              <a:t>7</a:t>
            </a:r>
            <a:r>
              <a:rPr lang="zh-CN" altLang="en-US" sz="2400" strike="noStrike" noProof="1" dirty="0">
                <a:solidFill>
                  <a:srgbClr val="4B649F"/>
                </a:solidFill>
                <a:latin typeface="Arial" panose="02080604020202020204" pitchFamily="34" charset="0"/>
                <a:ea typeface="微软雅黑" pitchFamily="34" charset="-122"/>
                <a:sym typeface="+mn-ea"/>
              </a:rPr>
              <a:t>12</a:t>
            </a:r>
            <a:r>
              <a:rPr lang="zh-CN" altLang="en-US" sz="2400" strike="noStrike" noProof="1" dirty="0">
                <a:solidFill>
                  <a:srgbClr val="4B649F"/>
                </a:solidFill>
                <a:latin typeface="Arial" panose="02080604020202020204" pitchFamily="34" charset="0"/>
                <a:ea typeface="微软雅黑" pitchFamily="34" charset="-122"/>
              </a:rPr>
              <a:t>）</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一是调整指标顺序；</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二是全年营业收入其中项由“通过网络实现的销售额”改为“通过网络实现的营业收入”。</a:t>
            </a:r>
            <a:r>
              <a:rPr lang="zh-CN" altLang="en-US" sz="2400" strike="noStrike" noProof="1" dirty="0">
                <a:solidFill>
                  <a:srgbClr val="C00000"/>
                </a:solidFill>
                <a:latin typeface="Arial" panose="02080604020202020204" pitchFamily="34" charset="0"/>
                <a:ea typeface="微软雅黑" pitchFamily="34" charset="-122"/>
              </a:rPr>
              <a:t>注意！</a:t>
            </a:r>
            <a:r>
              <a:rPr lang="zh-CN" altLang="en-US" sz="2400" strike="noStrike" noProof="1" dirty="0">
                <a:solidFill>
                  <a:srgbClr val="4B649F"/>
                </a:solidFill>
                <a:latin typeface="Arial" panose="02080604020202020204" pitchFamily="34" charset="0"/>
                <a:ea typeface="微软雅黑" pitchFamily="34" charset="-122"/>
              </a:rPr>
              <a:t>两个指标均为不含税口径！</a:t>
            </a:r>
            <a:endParaRPr lang="zh-CN" altLang="en-US" sz="2000" strike="noStrike" noProof="1" dirty="0">
              <a:solidFill>
                <a:srgbClr val="4B649F"/>
              </a:solidFill>
              <a:latin typeface="Arial" panose="02080604020202020204" pitchFamily="34" charset="0"/>
              <a:ea typeface="微软雅黑" pitchFamily="34" charset="-122"/>
            </a:endParaRPr>
          </a:p>
          <a:p>
            <a:pPr algn="l" fontAlgn="base"/>
            <a:endParaRPr lang="zh-CN" altLang="en-US" sz="2000" strike="noStrike" noProof="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937260" y="1339215"/>
          <a:ext cx="9706610" cy="4975225"/>
        </p:xfrm>
        <a:graphic>
          <a:graphicData uri="http://schemas.openxmlformats.org/drawingml/2006/table">
            <a:tbl>
              <a:tblPr firstRow="true" bandRow="true">
                <a:tableStyleId>{5940675A-B579-460E-94D1-54222C63F5DA}</a:tableStyleId>
              </a:tblPr>
              <a:tblGrid>
                <a:gridCol w="9706610"/>
              </a:tblGrid>
              <a:tr h="433070">
                <a:tc>
                  <a:txBody>
                    <a:bodyPr/>
                    <a:p>
                      <a:pPr indent="0" algn="ctr">
                        <a:buNone/>
                      </a:pPr>
                      <a:r>
                        <a:rPr lang="zh-CN" altLang="en-US" sz="2000" b="1" dirty="0">
                          <a:solidFill>
                            <a:srgbClr val="4B649F"/>
                          </a:solidFill>
                          <a:latin typeface="Arial" panose="02080604020202020204" pitchFamily="34" charset="0"/>
                          <a:ea typeface="微软雅黑" pitchFamily="34" charset="-122"/>
                        </a:rPr>
                        <a:t>个体经营户经营情况</a:t>
                      </a:r>
                      <a:endParaRPr lang="zh-CN" altLang="en-US" sz="2000" b="1" dirty="0">
                        <a:solidFill>
                          <a:srgbClr val="4B649F"/>
                        </a:solidFill>
                        <a:latin typeface="Arial" panose="02080604020202020204" pitchFamily="34" charset="0"/>
                        <a:ea typeface="微软雅黑" pitchFamily="34" charset="-122"/>
                      </a:endParaRPr>
                    </a:p>
                  </a:txBody>
                  <a:tcPr marL="17780" marR="177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r h="2520950">
                <a:tc>
                  <a:txBody>
                    <a:bodyPr/>
                    <a:p>
                      <a:pPr indent="457200" algn="just" fontAlgn="auto">
                        <a:lnSpc>
                          <a:spcPts val="3000"/>
                        </a:lnSpc>
                        <a:buNone/>
                      </a:pPr>
                      <a:r>
                        <a:rPr lang="zh-CN" altLang="en-US" sz="2000" dirty="0">
                          <a:solidFill>
                            <a:srgbClr val="4B649F"/>
                          </a:solidFill>
                          <a:latin typeface="Arial" panose="02080604020202020204" pitchFamily="34" charset="0"/>
                          <a:ea typeface="微软雅黑" pitchFamily="34" charset="-122"/>
                          <a:sym typeface="+mn-ea"/>
                        </a:rPr>
                        <a:t>3.您全年与经营相关的总支出一共是       千元，其中，全年缴纳的各种税费一共是       千元（经营相关的总支出包括个体经营户采购商品支出，购置原材料、燃气和动力支出，雇佣雇员支出，以及缴纳的各种税费和缴纳的房租等，应当大于等于1、2项的合计）。 </a:t>
                      </a:r>
                      <a:endParaRPr lang="zh-CN" altLang="en-US" sz="2000" b="0" dirty="0">
                        <a:solidFill>
                          <a:srgbClr val="4B649F"/>
                        </a:solidFill>
                        <a:latin typeface="Arial" panose="02080604020202020204" pitchFamily="34" charset="0"/>
                        <a:ea typeface="微软雅黑" pitchFamily="34" charset="-122"/>
                      </a:endParaRPr>
                    </a:p>
                    <a:p>
                      <a:pPr indent="457200" algn="just" fontAlgn="auto">
                        <a:lnSpc>
                          <a:spcPts val="3000"/>
                        </a:lnSpc>
                        <a:buNone/>
                      </a:pPr>
                      <a:r>
                        <a:rPr lang="zh-CN" altLang="en-US" sz="2000" dirty="0">
                          <a:solidFill>
                            <a:srgbClr val="C00000"/>
                          </a:solidFill>
                          <a:latin typeface="Arial" panose="02080604020202020204" pitchFamily="34" charset="0"/>
                          <a:ea typeface="微软雅黑" pitchFamily="34" charset="-122"/>
                          <a:sym typeface="+mn-ea"/>
                        </a:rPr>
                        <a:t>注意：“总支出”</a:t>
                      </a:r>
                      <a:r>
                        <a:rPr lang="zh-CN" altLang="en-US" sz="2000" dirty="0">
                          <a:solidFill>
                            <a:srgbClr val="4B649F"/>
                          </a:solidFill>
                          <a:latin typeface="Arial" panose="02080604020202020204" pitchFamily="34" charset="0"/>
                          <a:ea typeface="微软雅黑" pitchFamily="34" charset="-122"/>
                          <a:sym typeface="+mn-ea"/>
                        </a:rPr>
                        <a:t>的概念</a:t>
                      </a:r>
                      <a:r>
                        <a:rPr lang="zh-CN" altLang="en-US" sz="2000" dirty="0">
                          <a:solidFill>
                            <a:srgbClr val="C00000"/>
                          </a:solidFill>
                          <a:latin typeface="Arial" panose="02080604020202020204" pitchFamily="34" charset="0"/>
                          <a:ea typeface="微软雅黑" pitchFamily="34" charset="-122"/>
                          <a:sym typeface="+mn-ea"/>
                        </a:rPr>
                        <a:t>包括成本和费用</a:t>
                      </a:r>
                      <a:r>
                        <a:rPr lang="zh-CN" altLang="en-US" sz="2000" dirty="0">
                          <a:solidFill>
                            <a:srgbClr val="4B649F"/>
                          </a:solidFill>
                          <a:latin typeface="Arial" panose="02080604020202020204" pitchFamily="34" charset="0"/>
                          <a:ea typeface="微软雅黑" pitchFamily="34" charset="-122"/>
                          <a:sym typeface="+mn-ea"/>
                        </a:rPr>
                        <a:t>，填报时可以分两部分询问，保障支出数据填写较为全面。</a:t>
                      </a:r>
                      <a:endParaRPr lang="zh-CN" altLang="en-US" sz="2000" b="0" dirty="0">
                        <a:solidFill>
                          <a:srgbClr val="4B649F"/>
                        </a:solidFill>
                        <a:latin typeface="Arial" panose="02080604020202020204" pitchFamily="34" charset="0"/>
                        <a:ea typeface="微软雅黑" pitchFamily="34" charset="-122"/>
                      </a:endParaRPr>
                    </a:p>
                  </a:txBody>
                  <a:tcPr marL="68580" marR="685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r h="2021205">
                <a:tc>
                  <a:txBody>
                    <a:bodyPr/>
                    <a:p>
                      <a:pPr indent="457200" algn="just" fontAlgn="auto">
                        <a:lnSpc>
                          <a:spcPts val="3200"/>
                        </a:lnSpc>
                        <a:buNone/>
                      </a:pPr>
                      <a:r>
                        <a:rPr lang="zh-CN" altLang="en-US" sz="2000" dirty="0">
                          <a:solidFill>
                            <a:srgbClr val="4B649F"/>
                          </a:solidFill>
                          <a:latin typeface="Arial" panose="02080604020202020204" pitchFamily="34" charset="0"/>
                          <a:ea typeface="微软雅黑" pitchFamily="34" charset="-122"/>
                          <a:sym typeface="+mn-ea"/>
                        </a:rPr>
                        <a:t>5.您全年的营业收入一共是       千元，</a:t>
                      </a:r>
                      <a:r>
                        <a:rPr lang="zh-CN" altLang="en-US" sz="2000" dirty="0">
                          <a:solidFill>
                            <a:srgbClr val="C00000"/>
                          </a:solidFill>
                          <a:latin typeface="Arial" panose="02080604020202020204" pitchFamily="34" charset="0"/>
                          <a:ea typeface="微软雅黑" pitchFamily="34" charset="-122"/>
                          <a:sym typeface="+mn-ea"/>
                        </a:rPr>
                        <a:t>其中，通过网络实现的营业收入</a:t>
                      </a:r>
                      <a:r>
                        <a:rPr lang="zh-CN" altLang="en-US" sz="2000" dirty="0">
                          <a:solidFill>
                            <a:srgbClr val="4B649F"/>
                          </a:solidFill>
                          <a:latin typeface="Arial" panose="02080604020202020204" pitchFamily="34" charset="0"/>
                          <a:ea typeface="微软雅黑" pitchFamily="34" charset="-122"/>
                          <a:sym typeface="+mn-ea"/>
                        </a:rPr>
                        <a:t>是        千元（全年在生产经营过程中取得的全部收入，如批发零售业个体经营户营业收入是指商品销售实现收入等）。</a:t>
                      </a:r>
                      <a:endParaRPr lang="zh-CN" altLang="en-US" sz="2000" b="0" dirty="0">
                        <a:solidFill>
                          <a:srgbClr val="4B649F"/>
                        </a:solidFill>
                        <a:latin typeface="Arial" panose="02080604020202020204" pitchFamily="34" charset="0"/>
                        <a:ea typeface="微软雅黑" pitchFamily="34" charset="-122"/>
                      </a:endParaRPr>
                    </a:p>
                    <a:p>
                      <a:pPr indent="457200" algn="just" fontAlgn="auto">
                        <a:lnSpc>
                          <a:spcPts val="3200"/>
                        </a:lnSpc>
                        <a:buNone/>
                      </a:pPr>
                      <a:r>
                        <a:rPr lang="zh-CN" altLang="en-US" sz="2000" dirty="0">
                          <a:solidFill>
                            <a:srgbClr val="C00000"/>
                          </a:solidFill>
                          <a:latin typeface="Arial" panose="02080604020202020204" pitchFamily="34" charset="0"/>
                          <a:ea typeface="微软雅黑" pitchFamily="34" charset="-122"/>
                          <a:sym typeface="+mn-ea"/>
                        </a:rPr>
                        <a:t>注意：</a:t>
                      </a:r>
                      <a:r>
                        <a:rPr lang="en-US" altLang="zh-CN" sz="2000" dirty="0">
                          <a:solidFill>
                            <a:srgbClr val="4B649F"/>
                          </a:solidFill>
                          <a:latin typeface="Arial" panose="02080604020202020204" pitchFamily="34" charset="0"/>
                          <a:ea typeface="微软雅黑" pitchFamily="34" charset="-122"/>
                          <a:sym typeface="+mn-ea"/>
                        </a:rPr>
                        <a:t>1.</a:t>
                      </a:r>
                      <a:r>
                        <a:rPr lang="zh-CN" altLang="en-US" sz="2000" dirty="0">
                          <a:solidFill>
                            <a:srgbClr val="4B649F"/>
                          </a:solidFill>
                          <a:latin typeface="Arial" panose="02080604020202020204" pitchFamily="34" charset="0"/>
                          <a:ea typeface="微软雅黑" pitchFamily="34" charset="-122"/>
                          <a:sym typeface="+mn-ea"/>
                        </a:rPr>
                        <a:t>营业收入为全部收入而非净收入；</a:t>
                      </a:r>
                      <a:r>
                        <a:rPr lang="en-US" altLang="zh-CN" sz="2000" dirty="0">
                          <a:solidFill>
                            <a:srgbClr val="4B649F"/>
                          </a:solidFill>
                          <a:latin typeface="Arial" panose="02080604020202020204" pitchFamily="34" charset="0"/>
                          <a:ea typeface="微软雅黑" pitchFamily="34" charset="-122"/>
                          <a:sym typeface="+mn-ea"/>
                        </a:rPr>
                        <a:t>2.</a:t>
                      </a:r>
                      <a:r>
                        <a:rPr lang="zh-CN" altLang="en-US" sz="2000" dirty="0">
                          <a:solidFill>
                            <a:srgbClr val="4B649F"/>
                          </a:solidFill>
                          <a:latin typeface="Arial" panose="02080604020202020204" pitchFamily="34" charset="0"/>
                          <a:ea typeface="微软雅黑" pitchFamily="34" charset="-122"/>
                          <a:sym typeface="+mn-ea"/>
                        </a:rPr>
                        <a:t>其中项有修改，两者均不含税。</a:t>
                      </a:r>
                      <a:endParaRPr lang="zh-CN" altLang="en-US" sz="2000" b="0" dirty="0">
                        <a:solidFill>
                          <a:srgbClr val="4B649F"/>
                        </a:solidFill>
                        <a:latin typeface="Arial" panose="02080604020202020204" pitchFamily="34" charset="0"/>
                        <a:ea typeface="微软雅黑" pitchFamily="34" charset="-122"/>
                      </a:endParaRPr>
                    </a:p>
                  </a:txBody>
                  <a:tcPr marL="68580" marR="685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3" name="文本框 2"/>
          <p:cNvSpPr txBox="true"/>
          <p:nvPr/>
        </p:nvSpPr>
        <p:spPr>
          <a:xfrm>
            <a:off x="800735" y="755650"/>
            <a:ext cx="1941830" cy="460375"/>
          </a:xfrm>
          <a:prstGeom prst="rect">
            <a:avLst/>
          </a:prstGeom>
          <a:noFill/>
        </p:spPr>
        <p:txBody>
          <a:bodyPr wrap="none" rtlCol="0" anchor="t">
            <a:spAutoFit/>
          </a:bodyPr>
          <a:p>
            <a:r>
              <a:rPr lang="en-US" sz="2400" b="1" dirty="0">
                <a:solidFill>
                  <a:srgbClr val="4B649F"/>
                </a:solidFill>
                <a:sym typeface="+mn-ea"/>
              </a:rPr>
              <a:t>2.</a:t>
            </a:r>
            <a:r>
              <a:rPr lang="zh-CN" altLang="en-US" sz="2400" b="1" dirty="0">
                <a:solidFill>
                  <a:srgbClr val="4B649F"/>
                </a:solidFill>
                <a:sym typeface="+mn-ea"/>
              </a:rPr>
              <a:t>重点说明：</a:t>
            </a: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需重点关注的问题</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7895" name="文本框 2"/>
          <p:cNvSpPr txBox="true"/>
          <p:nvPr/>
        </p:nvSpPr>
        <p:spPr>
          <a:xfrm>
            <a:off x="649288" y="938213"/>
            <a:ext cx="9720262" cy="5285105"/>
          </a:xfrm>
          <a:prstGeom prst="rect">
            <a:avLst/>
          </a:prstGeom>
          <a:noFill/>
          <a:ln w="9525">
            <a:noFill/>
          </a:ln>
        </p:spPr>
        <p:txBody>
          <a:bodyPr wrap="square" anchor="t" anchorCtr="false">
            <a:spAutoFit/>
          </a:bodyPr>
          <a:p>
            <a:pPr>
              <a:lnSpc>
                <a:spcPts val="4500"/>
              </a:lnSpc>
            </a:pPr>
            <a:r>
              <a:rPr lang="en-US" altLang="zh-CN" sz="2400" b="1" dirty="0">
                <a:solidFill>
                  <a:srgbClr val="4B649F"/>
                </a:solidFill>
                <a:latin typeface="Arial" panose="02080604020202020204" pitchFamily="34" charset="0"/>
                <a:ea typeface="微软雅黑" pitchFamily="34" charset="-122"/>
                <a:sym typeface="微软雅黑" pitchFamily="34" charset="-122"/>
              </a:rPr>
              <a:t>1.</a:t>
            </a:r>
            <a:r>
              <a:rPr lang="zh-CN" altLang="en-US" sz="2400" b="1" dirty="0">
                <a:solidFill>
                  <a:srgbClr val="4B649F"/>
                </a:solidFill>
                <a:latin typeface="Arial" panose="02080604020202020204" pitchFamily="34" charset="0"/>
                <a:ea typeface="微软雅黑" pitchFamily="34" charset="-122"/>
                <a:sym typeface="微软雅黑" pitchFamily="34" charset="-122"/>
              </a:rPr>
              <a:t>个体经营户清查表（722）</a:t>
            </a:r>
            <a:endParaRPr lang="zh-CN" altLang="zh-CN"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dirty="0">
                <a:solidFill>
                  <a:srgbClr val="C00000"/>
                </a:solidFill>
                <a:latin typeface="Arial" panose="02080604020202020204" pitchFamily="34" charset="0"/>
                <a:ea typeface="微软雅黑" pitchFamily="34" charset="-122"/>
                <a:sym typeface="微软雅黑" pitchFamily="34" charset="-122"/>
              </a:rPr>
              <a:t>新增营业收入分组指标</a:t>
            </a:r>
            <a:endParaRPr lang="zh-CN" altLang="en-US"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预计今年营业收入为：  </a:t>
            </a:r>
            <a:endParaRPr lang="zh-CN" altLang="en-US" sz="2400" b="1" dirty="0">
              <a:solidFill>
                <a:srgbClr val="4B649F"/>
              </a:solidFill>
              <a:latin typeface="Arial" panose="02080604020202020204" pitchFamily="34" charset="0"/>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①营业收入＜200万元  ②200万元≤营业收入＜500万元  ③500万元≤营业收入＜1000万元 </a:t>
            </a:r>
            <a:endParaRPr lang="zh-CN" altLang="en-US" sz="2400" b="1" dirty="0">
              <a:solidFill>
                <a:srgbClr val="4B649F"/>
              </a:solidFill>
              <a:latin typeface="Arial" panose="02080604020202020204" pitchFamily="34" charset="0"/>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④1000万元≤营业收入＜2000万元 ⑤营业收入≥2000万元</a:t>
            </a:r>
            <a:endParaRPr lang="zh-CN" altLang="en-US"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rPr>
              <a:t>目的：</a:t>
            </a:r>
            <a:r>
              <a:rPr lang="zh-CN" altLang="en-US" sz="2400" dirty="0">
                <a:solidFill>
                  <a:srgbClr val="4B649F"/>
                </a:solidFill>
                <a:latin typeface="Arial" panose="02080604020202020204" pitchFamily="34" charset="0"/>
                <a:ea typeface="微软雅黑" pitchFamily="34" charset="-122"/>
              </a:rPr>
              <a:t>用于判断个体经营户是否纳入全面调查层</a:t>
            </a:r>
            <a:endParaRPr lang="zh-CN" altLang="en-US" sz="2400" dirty="0">
              <a:solidFill>
                <a:srgbClr val="4B649F"/>
              </a:solidFill>
              <a:latin typeface="Arial" panose="02080604020202020204" pitchFamily="34" charset="0"/>
              <a:ea typeface="微软雅黑" pitchFamily="34" charset="-122"/>
            </a:endParaRPr>
          </a:p>
          <a:p>
            <a:pPr>
              <a:lnSpc>
                <a:spcPts val="4500"/>
              </a:lnSpc>
            </a:pPr>
            <a:r>
              <a:rPr lang="zh-CN" altLang="en-US" sz="2400" b="1" dirty="0">
                <a:solidFill>
                  <a:srgbClr val="C00000"/>
                </a:solidFill>
                <a:latin typeface="Arial" panose="02080604020202020204" pitchFamily="34" charset="0"/>
                <a:ea typeface="微软雅黑" pitchFamily="34" charset="-122"/>
              </a:rPr>
              <a:t>填报注意事项：</a:t>
            </a:r>
            <a:r>
              <a:rPr lang="zh-CN" altLang="en-US" sz="2400" dirty="0">
                <a:solidFill>
                  <a:srgbClr val="4B649F"/>
                </a:solidFill>
                <a:latin typeface="Arial" panose="02080604020202020204" pitchFamily="34" charset="0"/>
                <a:ea typeface="微软雅黑" pitchFamily="34" charset="-122"/>
              </a:rPr>
              <a:t>询问个体经营者预计全年营业收入后要注意核实。</a:t>
            </a:r>
            <a:r>
              <a:rPr lang="zh-CN" altLang="en-US" sz="2400" dirty="0">
                <a:solidFill>
                  <a:srgbClr val="4B649F"/>
                </a:solidFill>
                <a:latin typeface="Arial" panose="02080604020202020204" pitchFamily="34" charset="0"/>
                <a:ea typeface="微软雅黑" pitchFamily="34" charset="-122"/>
                <a:sym typeface="微软雅黑" pitchFamily="34" charset="-122"/>
              </a:rPr>
              <a:t>可结合门店的客流量、营业面积等相关指标判断校准。</a:t>
            </a:r>
            <a:endParaRPr lang="zh-CN" altLang="en-US" sz="24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8919" name="文本框 2"/>
          <p:cNvSpPr txBox="true"/>
          <p:nvPr/>
        </p:nvSpPr>
        <p:spPr>
          <a:xfrm>
            <a:off x="630238" y="722313"/>
            <a:ext cx="9720262" cy="6015990"/>
          </a:xfrm>
          <a:prstGeom prst="rect">
            <a:avLst/>
          </a:prstGeom>
          <a:noFill/>
          <a:ln w="9525">
            <a:noFill/>
          </a:ln>
        </p:spPr>
        <p:txBody>
          <a:bodyPr wrap="square" anchor="t" anchorCtr="false">
            <a:spAutoFit/>
          </a:bodyPr>
          <a:p>
            <a:pPr indent="457200" algn="just">
              <a:lnSpc>
                <a:spcPts val="4200"/>
              </a:lnSpc>
            </a:pPr>
            <a:r>
              <a:rPr lang="en-US" altLang="zh-CN" sz="2400" b="1" dirty="0">
                <a:solidFill>
                  <a:srgbClr val="336699"/>
                </a:solidFill>
                <a:latin typeface="微软雅黑" pitchFamily="34" charset="-122"/>
                <a:sym typeface="微软雅黑" pitchFamily="34" charset="-122"/>
              </a:rPr>
              <a:t>2.</a:t>
            </a:r>
            <a:r>
              <a:rPr lang="zh-CN" altLang="en-US" sz="2400" b="1" dirty="0">
                <a:solidFill>
                  <a:srgbClr val="336699"/>
                </a:solidFill>
                <a:latin typeface="微软雅黑" pitchFamily="34" charset="-122"/>
                <a:sym typeface="微软雅黑" pitchFamily="34" charset="-122"/>
              </a:rPr>
              <a:t>探索非一套表单位、个体户填报依据</a:t>
            </a:r>
            <a:endParaRPr lang="zh-CN" altLang="en-US" sz="2400" dirty="0">
              <a:solidFill>
                <a:srgbClr val="4B649F"/>
              </a:solidFill>
              <a:latin typeface="Arial" panose="02080604020202020204" pitchFamily="34" charset="0"/>
              <a:ea typeface="微软雅黑" pitchFamily="34" charset="-122"/>
              <a:sym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微软雅黑" pitchFamily="34" charset="-122"/>
              </a:rPr>
              <a:t>综合试点结束后，参与试点或有基础的省份提交一份非一套表单位</a:t>
            </a:r>
            <a:r>
              <a:rPr lang="zh-CN" altLang="en-US" sz="2400" dirty="0">
                <a:solidFill>
                  <a:srgbClr val="336699"/>
                </a:solidFill>
                <a:latin typeface="微软雅黑" pitchFamily="34" charset="-122"/>
                <a:sym typeface="微软雅黑" pitchFamily="34" charset="-122"/>
              </a:rPr>
              <a:t>、个体户</a:t>
            </a:r>
            <a:r>
              <a:rPr lang="zh-CN" altLang="en-US" sz="2400" dirty="0">
                <a:solidFill>
                  <a:srgbClr val="4B649F"/>
                </a:solidFill>
                <a:latin typeface="Arial" panose="02080604020202020204" pitchFamily="34" charset="0"/>
                <a:ea typeface="微软雅黑" pitchFamily="34" charset="-122"/>
                <a:sym typeface="微软雅黑" pitchFamily="34" charset="-122"/>
              </a:rPr>
              <a:t>简</a:t>
            </a:r>
            <a:r>
              <a:rPr lang="zh-CN" altLang="en-US" sz="2400" dirty="0">
                <a:solidFill>
                  <a:srgbClr val="4B649F"/>
                </a:solidFill>
                <a:latin typeface="Arial" panose="02080604020202020204" pitchFamily="34" charset="0"/>
                <a:ea typeface="微软雅黑" pitchFamily="34" charset="-122"/>
                <a:sym typeface="方正兰亭黑_GBK" pitchFamily="2" charset="-122"/>
              </a:rPr>
              <a:t>易可行且有一定依据的数据采集流程。</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方正兰亭黑_GBK" pitchFamily="2" charset="-122"/>
              </a:rPr>
              <a:t>清查和普查登记阶段，非一套表单位存在的最大难题</a:t>
            </a:r>
            <a:r>
              <a:rPr lang="en-US" altLang="zh-CN" sz="2400" dirty="0">
                <a:solidFill>
                  <a:srgbClr val="4B649F"/>
                </a:solidFill>
                <a:latin typeface="Arial" panose="02080604020202020204" pitchFamily="34" charset="0"/>
                <a:ea typeface="微软雅黑" pitchFamily="34" charset="-122"/>
                <a:sym typeface="方正兰亭黑_GBK" pitchFamily="2" charset="-122"/>
              </a:rPr>
              <a:t>——</a:t>
            </a:r>
            <a:r>
              <a:rPr lang="zh-CN" altLang="en-US" sz="2400" dirty="0">
                <a:solidFill>
                  <a:srgbClr val="4B649F"/>
                </a:solidFill>
                <a:latin typeface="Arial" panose="02080604020202020204" pitchFamily="34" charset="0"/>
                <a:ea typeface="微软雅黑" pitchFamily="34" charset="-122"/>
                <a:sym typeface="方正兰亭黑_GBK" pitchFamily="2" charset="-122"/>
              </a:rPr>
              <a:t>填报依据难寻。</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方正兰亭黑_GBK" pitchFamily="2" charset="-122"/>
              </a:rPr>
              <a:t>可参考但不限于：</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批发和零售业单位：进货单、出货单、收银系统；</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住宿业单位：登记系统与平均价格结合；</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餐饮业单位：点菜单、餐位数、客流量等；</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希望相关地区在综合试点或日常工作中能摸索出一套针对非一套表单位，尤其是个体经营户的易操作、可推广、有依据的数据采集流程。</a:t>
            </a:r>
            <a:endParaRPr lang="zh-CN" altLang="en-US" sz="24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9941" name="文本框 12"/>
          <p:cNvSpPr txBox="true"/>
          <p:nvPr/>
        </p:nvSpPr>
        <p:spPr>
          <a:xfrm>
            <a:off x="749300" y="722313"/>
            <a:ext cx="9647238" cy="5734050"/>
          </a:xfrm>
          <a:prstGeom prst="rect">
            <a:avLst/>
          </a:prstGeom>
          <a:noFill/>
          <a:ln w="9525">
            <a:noFill/>
          </a:ln>
        </p:spPr>
        <p:txBody>
          <a:bodyPr wrap="square" anchor="t" anchorCtr="false">
            <a:spAutoFit/>
          </a:bodyPr>
          <a:p>
            <a:pPr indent="457200" algn="just">
              <a:lnSpc>
                <a:spcPts val="4000"/>
              </a:lnSpc>
              <a:buClrTx/>
              <a:buSzPct val="85000"/>
            </a:pPr>
            <a:r>
              <a:rPr lang="en-US" altLang="zh-CN" sz="2000" b="1" dirty="0">
                <a:solidFill>
                  <a:srgbClr val="4B649F"/>
                </a:solidFill>
                <a:sym typeface="微软雅黑" pitchFamily="34" charset="-122"/>
              </a:rPr>
              <a:t>3.</a:t>
            </a:r>
            <a:r>
              <a:rPr lang="zh-CN" altLang="en-US" sz="2000" b="1" dirty="0">
                <a:solidFill>
                  <a:srgbClr val="4B649F"/>
                </a:solidFill>
                <a:sym typeface="微软雅黑" pitchFamily="34" charset="-122"/>
              </a:rPr>
              <a:t>智能赋码</a:t>
            </a:r>
            <a:r>
              <a:rPr lang="en-US" altLang="zh-CN" sz="2000" b="1" dirty="0">
                <a:solidFill>
                  <a:srgbClr val="4B649F"/>
                </a:solidFill>
                <a:sym typeface="微软雅黑" pitchFamily="34" charset="-122"/>
              </a:rPr>
              <a:t>-</a:t>
            </a:r>
            <a:r>
              <a:rPr lang="zh-CN" altLang="en-US" sz="2000" b="1" dirty="0">
                <a:solidFill>
                  <a:srgbClr val="4B649F"/>
                </a:solidFill>
                <a:sym typeface="微软雅黑" pitchFamily="34" charset="-122"/>
              </a:rPr>
              <a:t>填写主要业务活动</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rPr>
              <a:t>行业活动填写有效是保障赋码正确的关键</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C00000"/>
                </a:solidFill>
                <a:latin typeface="Arial" panose="02080604020202020204" pitchFamily="34" charset="0"/>
                <a:ea typeface="微软雅黑" pitchFamily="34" charset="-122"/>
              </a:rPr>
              <a:t>！！！！注意：</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1.主要业务活动不能出现的词条：销售，出售，经营，经销，买卖，卖**，无法确认行业属批发还是零售；</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2.同一个</a:t>
            </a:r>
            <a:r>
              <a:rPr lang="zh-CN" altLang="en-US" sz="2000" dirty="0">
                <a:solidFill>
                  <a:srgbClr val="4B649F"/>
                </a:solidFill>
                <a:sym typeface="微软雅黑" pitchFamily="34" charset="-122"/>
              </a:rPr>
              <a:t>主要业务活动</a:t>
            </a:r>
            <a:r>
              <a:rPr lang="zh-CN" altLang="en-US" sz="2000" dirty="0">
                <a:solidFill>
                  <a:srgbClr val="4B649F"/>
                </a:solidFill>
                <a:latin typeface="Arial" panose="02080604020202020204" pitchFamily="34" charset="0"/>
                <a:ea typeface="微软雅黑" pitchFamily="34" charset="-122"/>
                <a:sym typeface="微软雅黑" pitchFamily="34" charset="-122"/>
              </a:rPr>
              <a:t>描述中不能同时出现两类及以上活动类型，如同时出现批发和零售，批发和制造，加工和零售，餐饮住宿，餐饮会议，餐饮及冷饮服务等，可按照重要程度、增加值或者营业收入比重依次填写</a:t>
            </a:r>
            <a:r>
              <a:rPr lang="en-US" altLang="zh-CN" sz="2000" dirty="0">
                <a:solidFill>
                  <a:srgbClr val="4B649F"/>
                </a:solidFill>
                <a:latin typeface="Arial" panose="02080604020202020204" pitchFamily="34" charset="0"/>
                <a:ea typeface="微软雅黑" pitchFamily="34" charset="-122"/>
                <a:sym typeface="微软雅黑" pitchFamily="34" charset="-122"/>
              </a:rPr>
              <a:t>1-3</a:t>
            </a:r>
            <a:r>
              <a:rPr lang="zh-CN" altLang="en-US" sz="2000" dirty="0">
                <a:solidFill>
                  <a:srgbClr val="4B649F"/>
                </a:solidFill>
                <a:latin typeface="Arial" panose="02080604020202020204" pitchFamily="34" charset="0"/>
                <a:ea typeface="微软雅黑" pitchFamily="34" charset="-122"/>
                <a:sym typeface="微软雅黑" pitchFamily="34" charset="-122"/>
              </a:rPr>
              <a:t>种活动；</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3.商品名称应具体不宜笼统，如出现“农作物”、“农资”、“农贸市场”、“农林牧渔批发”等词，应具体至何种类型农作物；“进出口”业务应列明何种商品的进出口；“餐饮业服务”应列明何种服务。</a:t>
            </a:r>
            <a:endParaRPr lang="zh-CN" altLang="en-US" sz="2000" dirty="0">
              <a:solidFill>
                <a:srgbClr val="336699"/>
              </a:solidFill>
              <a:latin typeface="微软雅黑" pitchFamily="34" charset="-122"/>
              <a:ea typeface="微软雅黑" pitchFamily="34" charset="-122"/>
              <a:sym typeface="微软雅黑"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3305175" y="3615055"/>
            <a:ext cx="537083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综合试点的目的</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119698" y="80137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77006" y="91725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综合试点的目的</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356235" y="1493520"/>
            <a:ext cx="10116185" cy="5053965"/>
          </a:xfrm>
          <a:prstGeom prst="rect">
            <a:avLst/>
          </a:prstGeom>
          <a:noFill/>
        </p:spPr>
        <p:txBody>
          <a:bodyPr wrap="square" rtlCol="0">
            <a:spAutoFit/>
          </a:bodyPr>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研究新增指标可获性和准确性</a:t>
            </a:r>
            <a:endParaRPr lang="zh-CN" altLang="en-US" sz="2400" strike="noStrike" noProof="1" dirty="0" smtClean="0">
              <a:solidFill>
                <a:srgbClr val="336699"/>
              </a:solidFill>
              <a:latin typeface="微软雅黑" pitchFamily="34" charset="-122"/>
              <a:ea typeface="微软雅黑" pitchFamily="34" charset="-122"/>
              <a:sym typeface="+mn-ea"/>
            </a:endParaRPr>
          </a:p>
          <a:p>
            <a:pPr marL="342900"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财务指标、网上零售情况、商品零售类值等</a:t>
            </a:r>
            <a:endParaRPr lang="zh-CN" altLang="en-US" sz="2400" strike="noStrike" kern="1200" cap="none" spc="0" normalizeH="0" baseline="0" noProof="1" dirty="0" smtClean="0">
              <a:solidFill>
                <a:srgbClr val="336699"/>
              </a:solidFill>
              <a:latin typeface="微软雅黑" pitchFamily="34" charset="-122"/>
              <a:ea typeface="微软雅黑" pitchFamily="34" charset="-122"/>
              <a:cs typeface="+mn-cs"/>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研究新增表式填报的可行性，评估数据质量</a:t>
            </a:r>
            <a:endParaRPr lang="zh-CN" altLang="en-US" sz="2400" strike="noStrike" noProof="1" dirty="0" smtClean="0">
              <a:solidFill>
                <a:srgbClr val="336699"/>
              </a:solidFill>
              <a:latin typeface="微软雅黑" pitchFamily="34" charset="-122"/>
              <a:ea typeface="微软雅黑" pitchFamily="34" charset="-122"/>
              <a:sym typeface="+mn-ea"/>
            </a:endParaRPr>
          </a:p>
          <a:p>
            <a:pPr marL="342900"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数字经济活动情况、主要业务活动营业收入等</a:t>
            </a:r>
            <a:endParaRPr lang="zh-CN" altLang="en-US" sz="2400" strike="noStrike" kern="1200" cap="none" spc="0" normalizeH="0" baseline="0" noProof="1" dirty="0" smtClean="0">
              <a:solidFill>
                <a:srgbClr val="336699"/>
              </a:solidFill>
              <a:latin typeface="微软雅黑" pitchFamily="34" charset="-122"/>
              <a:ea typeface="微软雅黑" pitchFamily="34" charset="-122"/>
              <a:cs typeface="+mn-cs"/>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对完善表式、指标和审核关系提出意见建议</a:t>
            </a:r>
            <a:endParaRPr lang="zh-CN" altLang="en-US" sz="2400" strike="noStrike" noProof="1" dirty="0" smtClean="0">
              <a:solidFill>
                <a:srgbClr val="336699"/>
              </a:solidFill>
              <a:latin typeface="微软雅黑" pitchFamily="34" charset="-122"/>
              <a:ea typeface="微软雅黑" pitchFamily="34" charset="-122"/>
              <a:sym typeface="+mn-ea"/>
            </a:endParaRPr>
          </a:p>
          <a:p>
            <a:pPr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新增表或指标（例如，数字经济活动情况中指标解释的易操作性）</a:t>
            </a:r>
            <a:r>
              <a:rPr lang="en-US" altLang="zh-CN" sz="2400" dirty="0" smtClean="0">
                <a:solidFill>
                  <a:srgbClr val="336699"/>
                </a:solidFill>
                <a:latin typeface="微软雅黑" pitchFamily="34" charset="-122"/>
                <a:sym typeface="+mn-ea"/>
              </a:rPr>
              <a:t>+</a:t>
            </a:r>
            <a:r>
              <a:rPr lang="zh-CN" altLang="en-US" sz="2400" dirty="0" smtClean="0">
                <a:solidFill>
                  <a:srgbClr val="336699"/>
                </a:solidFill>
                <a:latin typeface="微软雅黑" pitchFamily="34" charset="-122"/>
                <a:sym typeface="+mn-ea"/>
              </a:rPr>
              <a:t>原有表或指标</a:t>
            </a:r>
            <a:endParaRPr lang="zh-CN" altLang="en-US" sz="2400" strike="noStrike" noProof="1" dirty="0" smtClean="0">
              <a:solidFill>
                <a:srgbClr val="336699"/>
              </a:solidFill>
              <a:latin typeface="微软雅黑" pitchFamily="34" charset="-122"/>
              <a:ea typeface="微软雅黑" pitchFamily="34" charset="-122"/>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方正兰亭黑_GBK" pitchFamily="2" charset="-122"/>
              </a:rPr>
              <a:t>针对非一套表单位、个体户，探索出一套简易可行且有一定依据的数据采集流程</a:t>
            </a:r>
            <a:endParaRPr lang="zh-CN" altLang="en-US" sz="24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265680" y="3606165"/>
            <a:ext cx="743331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表式及填报范围</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69545" y="700405"/>
            <a:ext cx="2211705" cy="368300"/>
          </a:xfrm>
          <a:prstGeom prst="rect">
            <a:avLst/>
          </a:prstGeom>
          <a:noFill/>
          <a:ln w="9525">
            <a:noFill/>
          </a:ln>
        </p:spPr>
        <p:txBody>
          <a:bodyPr wrap="square" anchor="t" anchorCtr="false">
            <a:spAutoFit/>
          </a:bodyPr>
          <a:p>
            <a:pPr algn="ctr"/>
            <a:r>
              <a:rPr lang="zh-CN" altLang="en-US" sz="1800" b="1" dirty="0" smtClean="0">
                <a:solidFill>
                  <a:srgbClr val="336699"/>
                </a:solidFill>
                <a:latin typeface="微软雅黑" pitchFamily="34" charset="-122"/>
                <a:ea typeface="微软雅黑" pitchFamily="34" charset="-122"/>
              </a:rPr>
              <a:t>一套表单位调查表</a:t>
            </a:r>
            <a:endParaRPr lang="zh-CN" altLang="en-US" sz="1800" b="1" dirty="0" smtClean="0">
              <a:solidFill>
                <a:srgbClr val="336699"/>
              </a:solidFill>
              <a:latin typeface="微软雅黑" pitchFamily="34" charset="-122"/>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true"/>
          </p:cNvGraphicFramePr>
          <p:nvPr/>
        </p:nvGraphicFramePr>
        <p:xfrm>
          <a:off x="912495" y="1068705"/>
          <a:ext cx="7698384" cy="5516880"/>
        </p:xfrm>
        <a:graphic>
          <a:graphicData uri="http://schemas.openxmlformats.org/drawingml/2006/table">
            <a:tbl>
              <a:tblPr firstRow="true" bandRow="true">
                <a:tableStyleId>{5C22544A-7EE6-4342-B048-85BDC9FD1C3A}</a:tableStyleId>
              </a:tblPr>
              <a:tblGrid>
                <a:gridCol w="2199005"/>
                <a:gridCol w="1496974"/>
                <a:gridCol w="4002405"/>
              </a:tblGrid>
              <a:tr h="383540">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itchFamily="34" charset="-122"/>
                          <a:ea typeface="微软雅黑" pitchFamily="34" charset="-122"/>
                        </a:rPr>
                        <a:t>调查对象</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表号</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表名</a:t>
                      </a:r>
                      <a:endParaRPr lang="zh-CN" altLang="en-US" dirty="0">
                        <a:latin typeface="微软雅黑" pitchFamily="34" charset="-122"/>
                        <a:ea typeface="微软雅黑" pitchFamily="34" charset="-122"/>
                      </a:endParaRPr>
                    </a:p>
                  </a:txBody>
                  <a:tcPr>
                    <a:solidFill>
                      <a:schemeClr val="tx2">
                        <a:lumMod val="40000"/>
                        <a:lumOff val="60000"/>
                      </a:schemeClr>
                    </a:solidFill>
                  </a:tcPr>
                </a:tc>
              </a:tr>
              <a:tr h="365760">
                <a:tc rowSpan="14">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sz="1200" dirty="0" smtClean="0">
                          <a:solidFill>
                            <a:schemeClr val="accent5">
                              <a:lumMod val="75000"/>
                            </a:schemeClr>
                          </a:solidFill>
                          <a:latin typeface="微软雅黑" pitchFamily="34" charset="-122"/>
                          <a:ea typeface="微软雅黑" pitchFamily="34" charset="-122"/>
                        </a:rPr>
                        <a:t>一套表调查对象</a:t>
                      </a:r>
                      <a:endParaRPr lang="zh-CN" altLang="en-US" sz="12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sym typeface="+mn-ea"/>
                        </a:rPr>
                        <a:t>每个单位填报</a:t>
                      </a:r>
                      <a:r>
                        <a:rPr lang="en-US" altLang="zh-CN" sz="1200" dirty="0" smtClean="0">
                          <a:solidFill>
                            <a:srgbClr val="C00000"/>
                          </a:solidFill>
                          <a:latin typeface="微软雅黑" pitchFamily="34" charset="-122"/>
                          <a:ea typeface="微软雅黑" pitchFamily="34" charset="-122"/>
                          <a:sym typeface="+mn-ea"/>
                        </a:rPr>
                        <a:t>14</a:t>
                      </a:r>
                      <a:r>
                        <a:rPr lang="zh-CN" altLang="en-US" sz="1200" dirty="0" smtClean="0">
                          <a:solidFill>
                            <a:srgbClr val="C00000"/>
                          </a:solidFill>
                          <a:latin typeface="微软雅黑" pitchFamily="34" charset="-122"/>
                          <a:ea typeface="微软雅黑" pitchFamily="34" charset="-122"/>
                          <a:sym typeface="+mn-ea"/>
                        </a:rPr>
                        <a:t>张表</a:t>
                      </a:r>
                      <a:endParaRPr lang="en-US" altLang="zh-CN" sz="1200" dirty="0" smtClean="0">
                        <a:solidFill>
                          <a:srgbClr val="C00000"/>
                        </a:solidFill>
                        <a:latin typeface="微软雅黑" pitchFamily="34" charset="-122"/>
                        <a:ea typeface="微软雅黑" pitchFamily="34"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sym typeface="+mn-ea"/>
                        </a:rPr>
                        <a:t>贸经</a:t>
                      </a:r>
                      <a:r>
                        <a:rPr lang="en-US" altLang="zh-CN" sz="1200" dirty="0" smtClean="0">
                          <a:solidFill>
                            <a:srgbClr val="C00000"/>
                          </a:solidFill>
                          <a:latin typeface="微软雅黑" pitchFamily="34" charset="-122"/>
                          <a:ea typeface="微软雅黑" pitchFamily="34" charset="-122"/>
                          <a:sym typeface="+mn-ea"/>
                        </a:rPr>
                        <a:t>4</a:t>
                      </a:r>
                      <a:r>
                        <a:rPr lang="zh-CN" altLang="en-US" sz="1200" dirty="0" smtClean="0">
                          <a:solidFill>
                            <a:srgbClr val="C00000"/>
                          </a:solidFill>
                          <a:latin typeface="微软雅黑" pitchFamily="34" charset="-122"/>
                          <a:ea typeface="微软雅黑" pitchFamily="34" charset="-122"/>
                          <a:sym typeface="+mn-ea"/>
                        </a:rPr>
                        <a:t>张表</a:t>
                      </a:r>
                      <a:endParaRPr lang="zh-CN" altLang="en-US" sz="1200" dirty="0" smtClean="0">
                        <a:solidFill>
                          <a:srgbClr val="C00000"/>
                        </a:solidFill>
                        <a:latin typeface="微软雅黑" pitchFamily="34" charset="-122"/>
                        <a:ea typeface="微软雅黑" pitchFamily="34" charset="-122"/>
                        <a:sym typeface="+mn-ea"/>
                      </a:endParaRPr>
                    </a:p>
                  </a:txBody>
                  <a:tcPr anchor="ctr" anchorCtr="false"/>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701表＊</a:t>
                      </a:r>
                      <a:endParaRPr lang="zh-CN" altLang="en-US" sz="1200" dirty="0" smtClean="0">
                        <a:solidFill>
                          <a:schemeClr val="accent5">
                            <a:lumMod val="75000"/>
                          </a:schemeClr>
                        </a:solidFill>
                        <a:latin typeface="微软雅黑" pitchFamily="34" charset="-122"/>
                        <a:ea typeface="微软雅黑" pitchFamily="34" charset="-122"/>
                      </a:endParaRPr>
                    </a:p>
                  </a:txBody>
                  <a:tcPr/>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调查单位基本情况（101）</a:t>
                      </a:r>
                      <a:endParaRPr lang="zh-CN" altLang="en-US" sz="1200" dirty="0" smtClean="0">
                        <a:solidFill>
                          <a:schemeClr val="accent5">
                            <a:lumMod val="75000"/>
                          </a:schemeClr>
                        </a:solidFill>
                        <a:latin typeface="微软雅黑" pitchFamily="34" charset="-122"/>
                        <a:ea typeface="微软雅黑" pitchFamily="34" charset="-122"/>
                      </a:endParaRPr>
                    </a:p>
                  </a:txBody>
                  <a:tcPr/>
                </a:tc>
              </a:tr>
              <a:tr h="287655">
                <a:tc vMerge="true">
                  <a:tcPr/>
                </a:tc>
                <a:tc>
                  <a:txBody>
                    <a:bodyPr/>
                    <a:p>
                      <a:pPr marL="0" marR="0" lvl="0" algn="l" defTabSz="914400" rtl="0" eaLnBrk="1" fontAlgn="auto" latinLnBrk="0" hangingPunct="1">
                        <a:lnSpc>
                          <a:spcPct val="150000"/>
                        </a:lnSpc>
                        <a:spcBef>
                          <a:spcPts val="0"/>
                        </a:spcBef>
                        <a:buClrTx/>
                        <a:buSzTx/>
                        <a:buFontTx/>
                        <a:buNone/>
                      </a:pPr>
                      <a:r>
                        <a:rPr lang="zh-CN" altLang="en-US" sz="1200" dirty="0" smtClean="0">
                          <a:solidFill>
                            <a:schemeClr val="accent5">
                              <a:lumMod val="75000"/>
                            </a:schemeClr>
                          </a:solidFill>
                          <a:latin typeface="微软雅黑" pitchFamily="34" charset="-122"/>
                          <a:ea typeface="微软雅黑" pitchFamily="34" charset="-122"/>
                        </a:rPr>
                        <a:t>701-1表＊</a:t>
                      </a:r>
                      <a:endParaRPr lang="zh-CN" altLang="en-US" sz="1200" dirty="0" smtClean="0">
                        <a:solidFill>
                          <a:schemeClr val="accent5">
                            <a:lumMod val="75000"/>
                          </a:schemeClr>
                        </a:solidFill>
                        <a:latin typeface="微软雅黑" pitchFamily="34" charset="-122"/>
                        <a:ea typeface="微软雅黑" pitchFamily="34" charset="-122"/>
                      </a:endParaRPr>
                    </a:p>
                  </a:txBody>
                  <a:tcPr/>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法人单位所属产业活动单位情况（101-1）</a:t>
                      </a:r>
                      <a:endParaRPr lang="zh-CN" altLang="en-US" sz="1200" dirty="0" smtClean="0">
                        <a:solidFill>
                          <a:schemeClr val="accent5">
                            <a:lumMod val="75000"/>
                          </a:schemeClr>
                        </a:solidFill>
                        <a:latin typeface="微软雅黑" pitchFamily="34" charset="-122"/>
                        <a:ea typeface="微软雅黑" pitchFamily="34" charset="-122"/>
                      </a:endParaRPr>
                    </a:p>
                  </a:txBody>
                  <a:tcPr/>
                </a:tc>
              </a:tr>
              <a:tr h="36576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702</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从业人员及工资总额</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3655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sym typeface="+mn-ea"/>
                        </a:rPr>
                        <a:t>705-3</a:t>
                      </a:r>
                      <a:r>
                        <a:rPr lang="zh-CN" altLang="en-US" sz="1200" dirty="0" smtClean="0">
                          <a:solidFill>
                            <a:schemeClr val="accent5">
                              <a:lumMod val="75000"/>
                            </a:schemeClr>
                          </a:solidFill>
                          <a:latin typeface="微软雅黑" pitchFamily="34" charset="-122"/>
                          <a:ea typeface="微软雅黑" pitchFamily="34" charset="-122"/>
                          <a:sym typeface="+mn-ea"/>
                        </a:rPr>
                        <a:t>表</a:t>
                      </a:r>
                      <a:endParaRPr lang="zh-CN" altLang="en-US" sz="1200" dirty="0" smtClean="0">
                        <a:solidFill>
                          <a:schemeClr val="accent5">
                            <a:lumMod val="75000"/>
                          </a:schemeClr>
                        </a:solidFill>
                        <a:latin typeface="微软雅黑" pitchFamily="34" charset="-122"/>
                        <a:ea typeface="微软雅黑" pitchFamily="34" charset="-122"/>
                        <a:sym typeface="+mn-ea"/>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能源生产、销售与库存</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62585">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705-4</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非工业企业主要能源品种消费情况</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0734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706</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固定资产投资项目情况</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07340">
                <a:tc vMerge="true">
                  <a:tcPr/>
                </a:tc>
                <a:tc>
                  <a:txBody>
                    <a:bodyPr/>
                    <a:p>
                      <a:pPr>
                        <a:lnSpc>
                          <a:spcPct val="150000"/>
                        </a:lnSpc>
                        <a:buNone/>
                      </a:pPr>
                      <a:r>
                        <a:rPr lang="en-US" altLang="zh-CN" sz="1200" dirty="0">
                          <a:solidFill>
                            <a:schemeClr val="accent5">
                              <a:lumMod val="75000"/>
                            </a:schemeClr>
                          </a:solidFill>
                          <a:latin typeface="微软雅黑" pitchFamily="34" charset="-122"/>
                          <a:ea typeface="微软雅黑" pitchFamily="34" charset="-122"/>
                        </a:rPr>
                        <a:t>708-1</a:t>
                      </a:r>
                      <a:r>
                        <a:rPr lang="zh-CN" altLang="en-US" sz="1200" dirty="0">
                          <a:solidFill>
                            <a:schemeClr val="accent5">
                              <a:lumMod val="75000"/>
                            </a:schemeClr>
                          </a:solidFill>
                          <a:latin typeface="微软雅黑" pitchFamily="34" charset="-122"/>
                          <a:ea typeface="微软雅黑" pitchFamily="34" charset="-122"/>
                        </a:rPr>
                        <a:t>表</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chemeClr val="accent5">
                              <a:lumMod val="75000"/>
                            </a:schemeClr>
                          </a:solidFill>
                          <a:latin typeface="微软雅黑" pitchFamily="34" charset="-122"/>
                          <a:ea typeface="微软雅黑" pitchFamily="34" charset="-122"/>
                        </a:rPr>
                        <a:t>主要业务活动营业收入（</a:t>
                      </a:r>
                      <a:r>
                        <a:rPr lang="en-US" altLang="zh-CN" sz="1200" dirty="0">
                          <a:solidFill>
                            <a:schemeClr val="accent5">
                              <a:lumMod val="75000"/>
                            </a:schemeClr>
                          </a:solidFill>
                          <a:latin typeface="微软雅黑" pitchFamily="34" charset="-122"/>
                          <a:ea typeface="微软雅黑" pitchFamily="34" charset="-122"/>
                        </a:rPr>
                        <a:t>3</a:t>
                      </a:r>
                      <a:r>
                        <a:rPr lang="zh-CN" altLang="en-US" sz="1200" dirty="0">
                          <a:solidFill>
                            <a:schemeClr val="accent5">
                              <a:lumMod val="75000"/>
                            </a:schemeClr>
                          </a:solidFill>
                          <a:latin typeface="微软雅黑" pitchFamily="34" charset="-122"/>
                          <a:ea typeface="微软雅黑" pitchFamily="34" charset="-122"/>
                        </a:rPr>
                        <a:t>位行业代码）</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r>
              <a:tr h="365760">
                <a:tc vMerge="true">
                  <a:tcPr/>
                </a:tc>
                <a:tc>
                  <a:txBody>
                    <a:bodyPr/>
                    <a:p>
                      <a:pPr>
                        <a:lnSpc>
                          <a:spcPct val="150000"/>
                        </a:lnSpc>
                        <a:buNone/>
                      </a:pPr>
                      <a:r>
                        <a:rPr lang="en-US" altLang="zh-CN" sz="1200" dirty="0">
                          <a:solidFill>
                            <a:schemeClr val="accent5">
                              <a:lumMod val="75000"/>
                            </a:schemeClr>
                          </a:solidFill>
                          <a:latin typeface="微软雅黑" pitchFamily="34" charset="-122"/>
                          <a:ea typeface="微软雅黑" pitchFamily="34" charset="-122"/>
                        </a:rPr>
                        <a:t>708-2</a:t>
                      </a:r>
                      <a:r>
                        <a:rPr lang="zh-CN" altLang="en-US" sz="1200" dirty="0">
                          <a:solidFill>
                            <a:schemeClr val="accent5">
                              <a:lumMod val="75000"/>
                            </a:schemeClr>
                          </a:solidFill>
                          <a:latin typeface="微软雅黑" pitchFamily="34" charset="-122"/>
                          <a:ea typeface="微软雅黑" pitchFamily="34" charset="-122"/>
                        </a:rPr>
                        <a:t>表</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chemeClr val="accent5">
                              <a:lumMod val="75000"/>
                            </a:schemeClr>
                          </a:solidFill>
                          <a:latin typeface="微软雅黑" pitchFamily="34" charset="-122"/>
                          <a:ea typeface="微软雅黑" pitchFamily="34" charset="-122"/>
                        </a:rPr>
                        <a:t>主要业务活动营业收入</a:t>
                      </a:r>
                      <a:r>
                        <a:rPr lang="zh-CN" altLang="en-US" sz="1200" dirty="0">
                          <a:solidFill>
                            <a:schemeClr val="accent5">
                              <a:lumMod val="75000"/>
                            </a:schemeClr>
                          </a:solidFill>
                          <a:latin typeface="微软雅黑" pitchFamily="34" charset="-122"/>
                          <a:ea typeface="微软雅黑" pitchFamily="34" charset="-122"/>
                          <a:sym typeface="+mn-ea"/>
                        </a:rPr>
                        <a:t>（</a:t>
                      </a:r>
                      <a:r>
                        <a:rPr lang="en-US" altLang="zh-CN" sz="1200" dirty="0">
                          <a:solidFill>
                            <a:schemeClr val="accent5">
                              <a:lumMod val="75000"/>
                            </a:schemeClr>
                          </a:solidFill>
                          <a:latin typeface="微软雅黑" pitchFamily="34" charset="-122"/>
                          <a:ea typeface="微软雅黑" pitchFamily="34" charset="-122"/>
                          <a:sym typeface="+mn-ea"/>
                        </a:rPr>
                        <a:t>6</a:t>
                      </a:r>
                      <a:r>
                        <a:rPr lang="zh-CN" altLang="en-US" sz="1200" dirty="0">
                          <a:solidFill>
                            <a:schemeClr val="accent5">
                              <a:lumMod val="75000"/>
                            </a:schemeClr>
                          </a:solidFill>
                          <a:latin typeface="微软雅黑" pitchFamily="34" charset="-122"/>
                          <a:ea typeface="微软雅黑" pitchFamily="34" charset="-122"/>
                          <a:sym typeface="+mn-ea"/>
                        </a:rPr>
                        <a:t>位经济活动代码）</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r>
              <a:tr h="365760">
                <a:tc vMerge="true">
                  <a:tcPr/>
                </a:tc>
                <a:tc>
                  <a:txBody>
                    <a:bodyPr/>
                    <a:p>
                      <a:pPr>
                        <a:lnSpc>
                          <a:spcPct val="150000"/>
                        </a:lnSpc>
                        <a:buNone/>
                      </a:pPr>
                      <a:r>
                        <a:rPr lang="en-US" altLang="zh-CN" sz="1200" dirty="0">
                          <a:solidFill>
                            <a:srgbClr val="D85C00"/>
                          </a:solidFill>
                          <a:latin typeface="微软雅黑" pitchFamily="34" charset="-122"/>
                          <a:ea typeface="微软雅黑" pitchFamily="34" charset="-122"/>
                        </a:rPr>
                        <a:t>709-1</a:t>
                      </a:r>
                      <a:r>
                        <a:rPr lang="zh-CN" altLang="en-US" sz="1200" dirty="0">
                          <a:solidFill>
                            <a:srgbClr val="D85C00"/>
                          </a:solidFill>
                          <a:latin typeface="微软雅黑" pitchFamily="34" charset="-122"/>
                          <a:ea typeface="微软雅黑" pitchFamily="34" charset="-122"/>
                        </a:rPr>
                        <a:t>表</a:t>
                      </a:r>
                      <a:endParaRPr lang="zh-CN" altLang="en-US" sz="1200" dirty="0">
                        <a:solidFill>
                          <a:srgbClr val="D85C00"/>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rgbClr val="D85C00"/>
                          </a:solidFill>
                          <a:latin typeface="微软雅黑" pitchFamily="34" charset="-122"/>
                          <a:ea typeface="微软雅黑" pitchFamily="34" charset="-122"/>
                        </a:rPr>
                        <a:t>信息通信技术应用和数字化转型情况</a:t>
                      </a:r>
                      <a:endParaRPr lang="en-US" altLang="zh-CN" sz="1200" dirty="0">
                        <a:solidFill>
                          <a:srgbClr val="D85C00"/>
                        </a:solidFill>
                        <a:latin typeface="微软雅黑" pitchFamily="34" charset="-122"/>
                        <a:ea typeface="微软雅黑" pitchFamily="34" charset="-122"/>
                      </a:endParaRPr>
                    </a:p>
                  </a:txBody>
                  <a:tcPr anchor="ctr" anchorCtr="false"/>
                </a:tc>
              </a:tr>
              <a:tr h="322580">
                <a:tc vMerge="true">
                  <a:tcPr/>
                </a:tc>
                <a:tc>
                  <a:txBody>
                    <a:bodyPr/>
                    <a:p>
                      <a:pPr algn="l">
                        <a:lnSpc>
                          <a:spcPct val="150000"/>
                        </a:lnSpc>
                        <a:buClrTx/>
                        <a:buSzTx/>
                        <a:buFontTx/>
                        <a:buNone/>
                      </a:pPr>
                      <a:r>
                        <a:rPr lang="zh-CN" altLang="en-US" sz="1200" dirty="0">
                          <a:solidFill>
                            <a:srgbClr val="D85C00"/>
                          </a:solidFill>
                          <a:latin typeface="微软雅黑" pitchFamily="34" charset="-122"/>
                          <a:ea typeface="微软雅黑" pitchFamily="34" charset="-122"/>
                        </a:rPr>
                        <a:t>709-2表</a:t>
                      </a:r>
                      <a:endParaRPr lang="zh-CN" altLang="en-US" sz="1200" dirty="0">
                        <a:solidFill>
                          <a:srgbClr val="D85C00"/>
                        </a:solidFill>
                        <a:latin typeface="微软雅黑" pitchFamily="34" charset="-122"/>
                        <a:ea typeface="微软雅黑" pitchFamily="34" charset="-122"/>
                      </a:endParaRPr>
                    </a:p>
                  </a:txBody>
                  <a:tcPr anchor="ctr" anchorCtr="false"/>
                </a:tc>
                <a:tc>
                  <a:txBody>
                    <a:bodyPr/>
                    <a:p>
                      <a:pPr algn="l">
                        <a:lnSpc>
                          <a:spcPct val="150000"/>
                        </a:lnSpc>
                        <a:buClrTx/>
                        <a:buSzTx/>
                        <a:buFontTx/>
                        <a:buNone/>
                      </a:pPr>
                      <a:r>
                        <a:rPr lang="zh-CN" altLang="en-US" sz="1200" dirty="0">
                          <a:solidFill>
                            <a:srgbClr val="D85C00"/>
                          </a:solidFill>
                          <a:latin typeface="微软雅黑" pitchFamily="34" charset="-122"/>
                          <a:ea typeface="微软雅黑" pitchFamily="34" charset="-122"/>
                        </a:rPr>
                        <a:t>数字经济活动情况</a:t>
                      </a:r>
                      <a:endParaRPr lang="zh-CN" altLang="en-US" sz="1200" dirty="0">
                        <a:solidFill>
                          <a:srgbClr val="D85C00"/>
                        </a:solidFill>
                        <a:latin typeface="微软雅黑" pitchFamily="34" charset="-122"/>
                        <a:ea typeface="微软雅黑" pitchFamily="34" charset="-122"/>
                      </a:endParaRPr>
                    </a:p>
                  </a:txBody>
                  <a:tcPr anchor="ctr" anchorCtr="false"/>
                </a:tc>
              </a:tr>
              <a:tr h="37211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E703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限额以上批发和零售业财务状况（</a:t>
                      </a:r>
                      <a:r>
                        <a:rPr lang="en-US" altLang="zh-CN" sz="1200" dirty="0" smtClean="0">
                          <a:solidFill>
                            <a:srgbClr val="C00000"/>
                          </a:solidFill>
                          <a:latin typeface="微软雅黑" pitchFamily="34" charset="-122"/>
                          <a:ea typeface="微软雅黑" pitchFamily="34" charset="-122"/>
                        </a:rPr>
                        <a:t>E103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5306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E704</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限额以上批发和零售业经营情况（</a:t>
                      </a:r>
                      <a:r>
                        <a:rPr lang="en-US" altLang="zh-CN" sz="1200" dirty="0" smtClean="0">
                          <a:solidFill>
                            <a:srgbClr val="C00000"/>
                          </a:solidFill>
                          <a:latin typeface="微软雅黑" pitchFamily="34" charset="-122"/>
                          <a:ea typeface="微软雅黑" pitchFamily="34" charset="-122"/>
                        </a:rPr>
                        <a:t>E104-1</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7211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S703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限额以上住宿和餐饮业财务状况（</a:t>
                      </a:r>
                      <a:r>
                        <a:rPr lang="en-US" altLang="zh-CN" sz="1200" dirty="0" smtClean="0">
                          <a:solidFill>
                            <a:srgbClr val="C00000"/>
                          </a:solidFill>
                          <a:latin typeface="微软雅黑" pitchFamily="34" charset="-122"/>
                          <a:ea typeface="微软雅黑" pitchFamily="34" charset="-122"/>
                        </a:rPr>
                        <a:t>S103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33375">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S704</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限额以上住宿和餐饮业经营情况（</a:t>
                      </a:r>
                      <a:r>
                        <a:rPr lang="en-US" altLang="zh-CN" sz="1200" dirty="0" smtClean="0">
                          <a:solidFill>
                            <a:srgbClr val="C00000"/>
                          </a:solidFill>
                          <a:latin typeface="微软雅黑" pitchFamily="34" charset="-122"/>
                          <a:ea typeface="微软雅黑" pitchFamily="34" charset="-122"/>
                        </a:rPr>
                        <a:t>S104-1</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69545" y="700405"/>
            <a:ext cx="3860800" cy="368300"/>
          </a:xfrm>
          <a:prstGeom prst="rect">
            <a:avLst/>
          </a:prstGeom>
          <a:noFill/>
          <a:ln w="9525">
            <a:noFill/>
          </a:ln>
        </p:spPr>
        <p:txBody>
          <a:bodyPr wrap="square" anchor="t" anchorCtr="false">
            <a:spAutoFit/>
          </a:bodyPr>
          <a:p>
            <a:pPr algn="ctr"/>
            <a:r>
              <a:rPr lang="zh-CN" altLang="en-US" sz="1800" b="1" dirty="0" smtClean="0">
                <a:solidFill>
                  <a:srgbClr val="336699"/>
                </a:solidFill>
                <a:latin typeface="微软雅黑" pitchFamily="34" charset="-122"/>
                <a:ea typeface="微软雅黑" pitchFamily="34" charset="-122"/>
              </a:rPr>
              <a:t>非一套表单位、个体经营户调查表</a:t>
            </a:r>
            <a:endParaRPr lang="zh-CN" altLang="en-US" sz="1800" b="1" dirty="0" smtClean="0">
              <a:solidFill>
                <a:srgbClr val="336699"/>
              </a:solidFill>
              <a:latin typeface="微软雅黑" pitchFamily="34" charset="-122"/>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a:graphicFrameLocks noGrp="true"/>
          </p:cNvGraphicFramePr>
          <p:nvPr/>
        </p:nvGraphicFramePr>
        <p:xfrm>
          <a:off x="743585" y="1211898"/>
          <a:ext cx="8072755" cy="4891088"/>
        </p:xfrm>
        <a:graphic>
          <a:graphicData uri="http://schemas.openxmlformats.org/drawingml/2006/table">
            <a:tbl>
              <a:tblPr firstRow="true" bandRow="true">
                <a:tableStyleId>{5C22544A-7EE6-4342-B048-85BDC9FD1C3A}</a:tableStyleId>
              </a:tblPr>
              <a:tblGrid>
                <a:gridCol w="905510"/>
                <a:gridCol w="1307338"/>
                <a:gridCol w="1307465"/>
                <a:gridCol w="4552442"/>
              </a:tblGrid>
              <a:tr h="365760">
                <a:tc>
                  <a:txBody>
                    <a:bodyPr/>
                    <a:p>
                      <a:pPr algn="ct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itchFamily="34" charset="-122"/>
                          <a:ea typeface="微软雅黑" pitchFamily="34" charset="-122"/>
                        </a:rPr>
                        <a:t>调查对象</a:t>
                      </a:r>
                      <a:endParaRPr lang="zh-CN" altLang="en-US" dirty="0" smtClean="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表号</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表名</a:t>
                      </a:r>
                      <a:endParaRPr lang="zh-CN" altLang="en-US" dirty="0">
                        <a:latin typeface="微软雅黑" pitchFamily="34" charset="-122"/>
                        <a:ea typeface="微软雅黑" pitchFamily="34" charset="-122"/>
                      </a:endParaRPr>
                    </a:p>
                  </a:txBody>
                  <a:tcPr>
                    <a:solidFill>
                      <a:schemeClr val="tx2">
                        <a:lumMod val="40000"/>
                        <a:lumOff val="60000"/>
                      </a:schemeClr>
                    </a:solidFill>
                  </a:tcPr>
                </a:tc>
              </a:tr>
              <a:tr h="457200">
                <a:tc rowSpan="7">
                  <a:txBody>
                    <a:bodyPr/>
                    <a:p>
                      <a:pPr algn="ctr"/>
                      <a:r>
                        <a:rPr lang="zh-CN" altLang="en-US" dirty="0" smtClean="0">
                          <a:solidFill>
                            <a:schemeClr val="accent5">
                              <a:lumMod val="75000"/>
                            </a:schemeClr>
                          </a:solidFill>
                          <a:latin typeface="微软雅黑" pitchFamily="34" charset="-122"/>
                          <a:ea typeface="微软雅黑" pitchFamily="34" charset="-122"/>
                        </a:rPr>
                        <a:t>非</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一</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套</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表</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单</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位</a:t>
                      </a:r>
                      <a:endParaRPr lang="zh-CN" altLang="en-US" dirty="0">
                        <a:solidFill>
                          <a:schemeClr val="accent5">
                            <a:lumMod val="75000"/>
                          </a:schemeClr>
                        </a:solidFill>
                        <a:latin typeface="微软雅黑" pitchFamily="34" charset="-122"/>
                        <a:ea typeface="微软雅黑" pitchFamily="34" charset="-122"/>
                      </a:endParaRPr>
                    </a:p>
                  </a:txBody>
                  <a:tcPr anchor="ctr" anchorCtr="false"/>
                </a:tc>
                <a:tc rowSpan="7">
                  <a:txBody>
                    <a:bodyPr/>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rPr>
                        <a:t>每个单位</a:t>
                      </a:r>
                      <a:endParaRPr lang="en-US" altLang="zh-CN" sz="1200" dirty="0" smtClean="0">
                        <a:solidFill>
                          <a:srgbClr val="C00000"/>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rPr>
                        <a:t>填报</a:t>
                      </a:r>
                      <a:r>
                        <a:rPr lang="en-US" altLang="zh-CN" sz="1200" dirty="0" smtClean="0">
                          <a:solidFill>
                            <a:srgbClr val="C00000"/>
                          </a:solidFill>
                          <a:latin typeface="微软雅黑" pitchFamily="34" charset="-122"/>
                          <a:ea typeface="微软雅黑" pitchFamily="34" charset="-122"/>
                        </a:rPr>
                        <a:t>7</a:t>
                      </a:r>
                      <a:r>
                        <a:rPr lang="zh-CN" altLang="en-US" sz="1200" dirty="0" smtClean="0">
                          <a:solidFill>
                            <a:srgbClr val="C00000"/>
                          </a:solidFill>
                          <a:latin typeface="微软雅黑" pitchFamily="34" charset="-122"/>
                          <a:ea typeface="微软雅黑" pitchFamily="34" charset="-122"/>
                        </a:rPr>
                        <a:t>张表</a:t>
                      </a:r>
                      <a:endParaRPr lang="zh-CN" altLang="en-US" sz="1200" dirty="0" smtClean="0">
                        <a:solidFill>
                          <a:srgbClr val="FF0000"/>
                        </a:solidFill>
                        <a:latin typeface="微软雅黑" pitchFamily="34" charset="-122"/>
                        <a:ea typeface="微软雅黑" pitchFamily="34" charset="-122"/>
                      </a:endParaRPr>
                    </a:p>
                    <a:p>
                      <a:pPr algn="ctr"/>
                      <a:endParaRPr lang="zh-CN" altLang="en-US" dirty="0">
                        <a:solidFill>
                          <a:schemeClr val="accent5">
                            <a:lumMod val="75000"/>
                          </a:schemeClr>
                        </a:solidFill>
                        <a:latin typeface="微软雅黑" pitchFamily="34" charset="-122"/>
                        <a:ea typeface="微软雅黑" pitchFamily="34" charset="-122"/>
                      </a:endParaRPr>
                    </a:p>
                  </a:txBody>
                  <a:tcPr anchor="ctr" anchorCtr="false"/>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单位基本情况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711-1表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法人单位所属产业活动单位情况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711-2表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单位从业人员情况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711-3表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企业法人主要经济指标</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711-4表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单位固定资产投资项目情况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84505">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711-5表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行政事业单位主要经济指标</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74345">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711-7表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buNone/>
                      </a:pPr>
                      <a:r>
                        <a:rPr lang="zh-CN" altLang="en-US" sz="1600" dirty="0" smtClean="0">
                          <a:solidFill>
                            <a:schemeClr val="accent5">
                              <a:lumMod val="75000"/>
                            </a:schemeClr>
                          </a:solidFill>
                          <a:latin typeface="微软雅黑" pitchFamily="34" charset="-122"/>
                          <a:ea typeface="微软雅黑" pitchFamily="34" charset="-122"/>
                        </a:rPr>
                        <a:t>信息通信技术应用和数字化转型情况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812876">
                <a:tc>
                  <a:txBody>
                    <a:bodyPr/>
                    <a:p>
                      <a:pPr algn="ctr"/>
                      <a:r>
                        <a:rPr lang="zh-CN" altLang="en-US" sz="1600" dirty="0" smtClean="0">
                          <a:solidFill>
                            <a:schemeClr val="accent6">
                              <a:lumMod val="50000"/>
                            </a:schemeClr>
                          </a:solidFill>
                          <a:latin typeface="微软雅黑" pitchFamily="34" charset="-122"/>
                          <a:ea typeface="微软雅黑" pitchFamily="34" charset="-122"/>
                        </a:rPr>
                        <a:t>个体经营户</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抽中的批</a:t>
                      </a:r>
                      <a:endParaRPr lang="zh-CN" altLang="en-US" sz="1600" dirty="0" smtClean="0">
                        <a:solidFill>
                          <a:schemeClr val="accent6">
                            <a:lumMod val="50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零住餐个</a:t>
                      </a:r>
                      <a:endParaRPr lang="zh-CN" altLang="en-US" sz="1600" dirty="0" smtClean="0">
                        <a:solidFill>
                          <a:schemeClr val="accent6">
                            <a:lumMod val="50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体经营户</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712表</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600" dirty="0" smtClean="0">
                          <a:solidFill>
                            <a:schemeClr val="accent6">
                              <a:lumMod val="50000"/>
                            </a:schemeClr>
                          </a:solidFill>
                          <a:latin typeface="微软雅黑" pitchFamily="34" charset="-122"/>
                          <a:ea typeface="微软雅黑" pitchFamily="34" charset="-122"/>
                        </a:rPr>
                        <a:t>个体经营户抽样调查表</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限额以上批发和零售业财务状况（</a:t>
            </a:r>
            <a:r>
              <a:rPr lang="en-US" altLang="zh-CN" sz="1600" b="0">
                <a:cs typeface="宋体" charset="0"/>
              </a:rPr>
              <a:t>E703</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8606790" y="1892300"/>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综合试点辖区内限额以上批发和零售业法人单位。</a:t>
            </a:r>
            <a:endParaRPr lang="zh-CN" altLang="en-US"/>
          </a:p>
        </p:txBody>
      </p:sp>
      <p:graphicFrame>
        <p:nvGraphicFramePr>
          <p:cNvPr id="29703" name="表格 29702"/>
          <p:cNvGraphicFramePr/>
          <p:nvPr/>
        </p:nvGraphicFramePr>
        <p:xfrm>
          <a:off x="323215" y="1113473"/>
          <a:ext cx="8126413" cy="5664200"/>
        </p:xfrm>
        <a:graphic>
          <a:graphicData uri="http://schemas.openxmlformats.org/drawingml/2006/table">
            <a:tbl>
              <a:tblPr/>
              <a:tblGrid>
                <a:gridCol w="1873250"/>
                <a:gridCol w="674688"/>
                <a:gridCol w="522287"/>
                <a:gridCol w="455613"/>
                <a:gridCol w="2824162"/>
                <a:gridCol w="701675"/>
                <a:gridCol w="523875"/>
                <a:gridCol w="550863"/>
              </a:tblGrid>
              <a:tr h="30480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一、年初存货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101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所有者权益合计</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二、期末资产负债</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其中：实收资本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流动资产合计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其中：个人资本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其中：应收账款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三、损益</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预付账款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营业收入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其中：主营业务收入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固定资产原价</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营业成本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其中：房屋和构筑物</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税金及附加</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rPr>
                        <a:t>                         机器和设备</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其他业务利润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使用权资产原价</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销售费用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宋体" charset="0"/>
                          <a:ea typeface="微软雅黑" pitchFamily="34" charset="-122"/>
                        </a:rPr>
                        <a:t>            其中：房屋和构筑物</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管理费用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机器和设备</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研发费用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固定资产累计折旧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财务费用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其中：本年折旧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其中：利息收入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使用权资产累计折旧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利息费用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chemeClr val="tx1"/>
                          </a:solidFill>
                          <a:latin typeface="宋体" charset="0"/>
                          <a:ea typeface="微软雅黑" pitchFamily="34" charset="-122"/>
                        </a:rPr>
                        <a:t>            其中：本年折旧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固定资产净值</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信用减值损失（损失以“-”号记）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固定资产净额</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公允价值变动收益（损失以“-”号记）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在建工程</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净敞口套期收益（损失以“-”号记）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无形资产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资产处置收益（损失以“-”号记）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其中：土地使用权</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投资收益（损失以“-”号记）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rPr>
                        <a:t>                        软件使用权</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其他收益</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长期应收款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投资性房地产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sym typeface="微软雅黑" pitchFamily="34" charset="-122"/>
                        </a:rPr>
                        <a:t>千元</a:t>
                      </a:r>
                      <a:endParaRPr lang="en-US" altLang="zh-CN" sz="1000">
                        <a:solidFill>
                          <a:schemeClr val="tx1"/>
                        </a:solidFill>
                        <a:latin typeface="Nimbus Roman No9 L" charset="0"/>
                        <a:ea typeface="微软雅黑" pitchFamily="34" charset="-122"/>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长期股权投资</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营业外支出</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51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商誉</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利润总额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资产总计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所得税费用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流动负债合计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四、人工成本及增值税</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sym typeface="微软雅黑" pitchFamily="34" charset="-122"/>
                        </a:rPr>
                        <a:t>—</a:t>
                      </a:r>
                      <a:endParaRPr lang="en-US" altLang="zh-CN" sz="1000">
                        <a:solidFill>
                          <a:schemeClr val="tx1"/>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rPr>
                        <a:t>            其中：应付账款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应付职工薪酬（本年贷方累计发生额）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rPr>
                        <a:t>                        预收账款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a:t>
                      </a: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应交增值税（本年累计发生额）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875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租赁负债</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五、从事批发和零售业活动的从业人员平均人数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chemeClr val="tx1"/>
                          </a:solidFill>
                          <a:latin typeface="Nimbus Roman No9 L" charset="0"/>
                          <a:ea typeface="微软雅黑" pitchFamily="34" charset="-122"/>
                        </a:rPr>
                        <a:t>人</a:t>
                      </a:r>
                      <a:endParaRPr lang="zh-CN" altLang="en-US"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607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长期应付款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1510" name="表格 21509"/>
          <p:cNvGraphicFramePr/>
          <p:nvPr/>
        </p:nvGraphicFramePr>
        <p:xfrm>
          <a:off x="238125" y="1236345"/>
          <a:ext cx="6870065" cy="5055870"/>
        </p:xfrm>
        <a:graphic>
          <a:graphicData uri="http://schemas.openxmlformats.org/drawingml/2006/table">
            <a:tbl>
              <a:tblPr/>
              <a:tblGrid>
                <a:gridCol w="3745230"/>
                <a:gridCol w="1084580"/>
                <a:gridCol w="1005205"/>
                <a:gridCol w="1035050"/>
              </a:tblGrid>
              <a:tr h="495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指标名称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计量单位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代码</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本年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81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甲</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SzTx/>
                        <a:buNone/>
                      </a:pPr>
                      <a:r>
                        <a:rPr lang="en-US" altLang="zh-CN" sz="1400">
                          <a:solidFill>
                            <a:srgbClr val="000000"/>
                          </a:solidFill>
                          <a:latin typeface="仿宋_GB2312" panose="02010609030101010101" charset="-122"/>
                          <a:ea typeface="仿宋_GB2312" panose="02010609030101010101" charset="-122"/>
                          <a:sym typeface="+mn-ea"/>
                        </a:rPr>
                        <a:t>1</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23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商品购进额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仿宋_GB2312" panose="02010609030101010101" charset="-122"/>
                          <a:ea typeface="仿宋_GB2312" panose="02010609030101010101" charset="-122"/>
                        </a:rPr>
                        <a:t>01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1940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其中：进口</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13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4259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05</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13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1.批发额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06</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其中：出口</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07</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2.零售额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08</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09</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10</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686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期末商品库存额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服务营业额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批发和零售业年末零售营业面积</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平方米</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限额以上批发和零售业经营情况（</a:t>
            </a:r>
            <a:r>
              <a:rPr lang="en-US" altLang="zh-CN" sz="1600" b="0">
                <a:cs typeface="宋体" charset="0"/>
              </a:rPr>
              <a:t>E704</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7679055" y="2312035"/>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综合试点辖区内限额以上批发和零售业法人单位。</a:t>
            </a:r>
            <a:endParaRPr lang="zh-CN" altLang="en-US"/>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13528</Words>
  <Application>WPS 演示</Application>
  <PresentationFormat>宽屏</PresentationFormat>
  <Paragraphs>3583</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30</vt:i4>
      </vt:variant>
    </vt:vector>
  </HeadingPairs>
  <TitlesOfParts>
    <vt:vector size="52" baseType="lpstr">
      <vt:lpstr>Arial</vt:lpstr>
      <vt:lpstr>宋体</vt:lpstr>
      <vt:lpstr>Wingdings</vt:lpstr>
      <vt:lpstr>Nimbus Roman No9 L</vt:lpstr>
      <vt:lpstr>微软雅黑</vt:lpstr>
      <vt:lpstr>黑体</vt:lpstr>
      <vt:lpstr>Calibri</vt:lpstr>
      <vt:lpstr>DejaVu Sans</vt:lpstr>
      <vt:lpstr>方正书宋_GBK</vt:lpstr>
      <vt:lpstr>Wingdings</vt:lpstr>
      <vt:lpstr>方正兰亭黑_GBK</vt:lpstr>
      <vt:lpstr>宋体</vt:lpstr>
      <vt:lpstr>仿宋_GB2312</vt:lpstr>
      <vt:lpstr>楷体</vt:lpstr>
      <vt:lpstr>Arial Unicode MS</vt:lpstr>
      <vt:lpstr>方正黑体_GBK</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kylin</cp:lastModifiedBy>
  <cp:revision>94</cp:revision>
  <dcterms:created xsi:type="dcterms:W3CDTF">2023-03-31T02:29:02Z</dcterms:created>
  <dcterms:modified xsi:type="dcterms:W3CDTF">2023-03-31T02:29:02Z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