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sldIdLst>
    <p:sldId id="256" r:id="rId8"/>
    <p:sldId id="398" r:id="rId9"/>
    <p:sldId id="262" r:id="rId10"/>
    <p:sldId id="263" r:id="rId11"/>
    <p:sldId id="330" r:id="rId12"/>
    <p:sldId id="340" r:id="rId13"/>
    <p:sldId id="341" r:id="rId14"/>
    <p:sldId id="342" r:id="rId15"/>
    <p:sldId id="344" r:id="rId16"/>
    <p:sldId id="399" r:id="rId17"/>
    <p:sldId id="343" r:id="rId18"/>
    <p:sldId id="345" r:id="rId19"/>
    <p:sldId id="346" r:id="rId20"/>
    <p:sldId id="436" r:id="rId21"/>
    <p:sldId id="347" r:id="rId22"/>
    <p:sldId id="373" r:id="rId23"/>
    <p:sldId id="348" r:id="rId24"/>
    <p:sldId id="349" r:id="rId25"/>
    <p:sldId id="350" r:id="rId26"/>
    <p:sldId id="351" r:id="rId27"/>
    <p:sldId id="352" r:id="rId28"/>
    <p:sldId id="353" r:id="rId29"/>
    <p:sldId id="354" r:id="rId30"/>
    <p:sldId id="355" r:id="rId31"/>
    <p:sldId id="467" r:id="rId32"/>
    <p:sldId id="437" r:id="rId33"/>
    <p:sldId id="356" r:id="rId34"/>
    <p:sldId id="465" r:id="rId35"/>
    <p:sldId id="339" r:id="rId36"/>
    <p:sldId id="358" r:id="rId37"/>
    <p:sldId id="359" r:id="rId38"/>
    <p:sldId id="360" r:id="rId39"/>
    <p:sldId id="361" r:id="rId40"/>
    <p:sldId id="362" r:id="rId41"/>
    <p:sldId id="466" r:id="rId42"/>
    <p:sldId id="363" r:id="rId43"/>
    <p:sldId id="364" r:id="rId44"/>
    <p:sldId id="326" r:id="rId45"/>
    <p:sldId id="365" r:id="rId46"/>
    <p:sldId id="366" r:id="rId47"/>
    <p:sldId id="357" r:id="rId48"/>
    <p:sldId id="367" r:id="rId49"/>
    <p:sldId id="368" r:id="rId50"/>
    <p:sldId id="281" r:id="rId51"/>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102"/>
        <p:guide pos="291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true"/>
          <p:nvPr/>
        </p:nvSpPr>
        <p:spPr>
          <a:xfrm>
            <a:off x="1325563" y="2968625"/>
            <a:ext cx="9402762" cy="922020"/>
          </a:xfrm>
          <a:prstGeom prst="rect">
            <a:avLst/>
          </a:prstGeom>
          <a:noFill/>
          <a:ln w="9525">
            <a:noFill/>
          </a:ln>
        </p:spPr>
        <p:txBody>
          <a:bodyPr wrap="square" anchor="t" anchorCtr="false">
            <a:spAutoFit/>
          </a:bodyPr>
          <a:p>
            <a:pPr algn="ctr"/>
            <a:r>
              <a:rPr lang="zh-CN" altLang="en-US" sz="5400" dirty="0">
                <a:solidFill>
                  <a:srgbClr val="336699"/>
                </a:solidFill>
                <a:latin typeface="微软雅黑" pitchFamily="34" charset="-122"/>
                <a:sym typeface="微软雅黑" pitchFamily="34" charset="-122"/>
              </a:rPr>
              <a:t>能源专业普查内容</a:t>
            </a:r>
            <a:endParaRPr lang="en-US" altLang="zh-CN" sz="5400" dirty="0">
              <a:solidFill>
                <a:srgbClr val="336699"/>
              </a:solidFill>
              <a:latin typeface="微软雅黑" pitchFamily="34" charset="-122"/>
              <a:ea typeface="微软雅黑" pitchFamily="34" charset="-122"/>
              <a:sym typeface="微软雅黑"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398780"/>
          </a:xfrm>
          <a:prstGeom prst="rect">
            <a:avLst/>
          </a:prstGeom>
          <a:noFill/>
          <a:ln w="9525">
            <a:noFill/>
          </a:ln>
        </p:spPr>
        <p:txBody>
          <a:bodyPr wrap="square" anchor="t" anchorCtr="false">
            <a:spAutoFit/>
          </a:bodyPr>
          <a:p>
            <a:pPr marL="342900" indent="-342900" algn="ctr">
              <a:spcBef>
                <a:spcPct val="50000"/>
              </a:spcBef>
              <a:buClrTx/>
              <a:buFontTx/>
            </a:pPr>
            <a:r>
              <a:rPr lang="zh-CN" altLang="en-US" sz="2000" dirty="0">
                <a:solidFill>
                  <a:srgbClr val="336699"/>
                </a:solidFill>
                <a:latin typeface="微软雅黑" pitchFamily="34" charset="-122"/>
                <a:ea typeface="微软雅黑" pitchFamily="34" charset="-122"/>
                <a:sym typeface="微软雅黑" pitchFamily="34" charset="-122"/>
              </a:rPr>
              <a:t>国务院第五次全国经济普查领导小组办公室</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p>
            <a:pPr marR="0" defTabSz="914400">
              <a:buClrTx/>
              <a:buSzTx/>
              <a:buFontTx/>
              <a:buNone/>
            </a:pPr>
            <a:r>
              <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rPr>
              <a:t>第五次全国经济普查综合试点培训</a:t>
            </a:r>
            <a:endPar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true"/>
          <p:nvPr/>
        </p:nvSpPr>
        <p:spPr>
          <a:xfrm>
            <a:off x="1039654" y="974725"/>
            <a:ext cx="894080" cy="460375"/>
          </a:xfrm>
          <a:prstGeom prst="rect">
            <a:avLst/>
          </a:prstGeom>
          <a:noFill/>
          <a:ln w="9525">
            <a:noFill/>
          </a:ln>
        </p:spPr>
        <p:txBody>
          <a:bodyPr wrap="none" anchor="t" anchorCtr="false">
            <a:spAutoFit/>
          </a:bodyPr>
          <a:p>
            <a:pPr algn="ctr"/>
            <a:r>
              <a:rPr lang="en-US" altLang="en-US" sz="2400" b="1" dirty="0">
                <a:solidFill>
                  <a:schemeClr val="bg1"/>
                </a:solidFill>
                <a:latin typeface="Arial" panose="02080604020202020204" pitchFamily="34" charset="0"/>
                <a:ea typeface="微软雅黑" pitchFamily="34" charset="-122"/>
              </a:rPr>
              <a:t>7</a:t>
            </a:r>
            <a:r>
              <a:rPr lang="en-US" altLang="zh-CN" sz="2400" b="1" dirty="0">
                <a:solidFill>
                  <a:schemeClr val="bg1"/>
                </a:solidFill>
                <a:latin typeface="Arial" panose="02080604020202020204" pitchFamily="34" charset="0"/>
                <a:ea typeface="微软雅黑" pitchFamily="34" charset="-122"/>
              </a:rPr>
              <a:t>11</a:t>
            </a:r>
            <a:r>
              <a:rPr lang="en-US" altLang="zh-CN" sz="2400" b="1" dirty="0">
                <a:solidFill>
                  <a:schemeClr val="bg1"/>
                </a:solidFill>
                <a:sym typeface="+mn-ea"/>
              </a:rPr>
              <a:t>-</a:t>
            </a:r>
            <a:r>
              <a:rPr lang="en-US" altLang="en-US" sz="2400" b="1" dirty="0">
                <a:solidFill>
                  <a:schemeClr val="bg1"/>
                </a:solidFill>
                <a:sym typeface="+mn-ea"/>
              </a:rPr>
              <a:t>3</a:t>
            </a:r>
            <a:endParaRPr lang="en-US" altLang="en-US" sz="2400" b="1" dirty="0">
              <a:solidFill>
                <a:schemeClr val="bg1"/>
              </a:solidFill>
              <a:latin typeface="Arial" panose="02080604020202020204" pitchFamily="34" charset="0"/>
              <a:ea typeface="微软雅黑" pitchFamily="34" charset="-122"/>
              <a:sym typeface="+mn-ea"/>
            </a:endParaRPr>
          </a:p>
        </p:txBody>
      </p:sp>
      <p:pic>
        <p:nvPicPr>
          <p:cNvPr id="4" name="图片 3" descr="截图-2023年3月20日 16时3分21秒"/>
          <p:cNvPicPr>
            <a:picLocks noChangeAspect="true"/>
          </p:cNvPicPr>
          <p:nvPr/>
        </p:nvPicPr>
        <p:blipFill>
          <a:blip r:embed="rId3"/>
          <a:stretch>
            <a:fillRect/>
          </a:stretch>
        </p:blipFill>
        <p:spPr>
          <a:xfrm>
            <a:off x="1356360" y="2573655"/>
            <a:ext cx="9636760" cy="21977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386" name="文本框 16"/>
          <p:cNvSpPr txBox="true"/>
          <p:nvPr/>
        </p:nvSpPr>
        <p:spPr>
          <a:xfrm>
            <a:off x="900113" y="936625"/>
            <a:ext cx="14065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调查指标</a:t>
            </a:r>
            <a:endParaRPr lang="zh-CN" altLang="en-US" sz="2400" b="1" dirty="0">
              <a:solidFill>
                <a:schemeClr val="bg1"/>
              </a:solidFill>
              <a:latin typeface="Arial" panose="02080604020202020204" pitchFamily="34" charset="0"/>
              <a:ea typeface="微软雅黑" pitchFamily="34" charset="-122"/>
            </a:endParaRPr>
          </a:p>
        </p:txBody>
      </p:sp>
      <p:sp>
        <p:nvSpPr>
          <p:cNvPr id="4" name="文本框 3"/>
          <p:cNvSpPr txBox="true"/>
          <p:nvPr/>
        </p:nvSpPr>
        <p:spPr>
          <a:xfrm>
            <a:off x="811213" y="1736725"/>
            <a:ext cx="11145838" cy="3784600"/>
          </a:xfrm>
          <a:prstGeom prst="rect">
            <a:avLst/>
          </a:prstGeom>
          <a:noFill/>
        </p:spPr>
        <p:txBody>
          <a:bodyPr wrap="square" rtlCol="0">
            <a:spAutoFit/>
          </a:bodyPr>
          <a:p>
            <a:pPr marL="457200" indent="-457200">
              <a:buFont typeface="Wingdings" panose="05000000000000000000" charset="0"/>
              <a:buChar char="Ø"/>
            </a:pPr>
            <a:r>
              <a:rPr lang="zh-CN" altLang="en-US" sz="2800" b="1" noProof="1" dirty="0" smtClean="0">
                <a:solidFill>
                  <a:srgbClr val="336699"/>
                </a:solidFill>
                <a:latin typeface="微软雅黑" pitchFamily="34" charset="-122"/>
                <a:ea typeface="微软雅黑" pitchFamily="34" charset="-122"/>
                <a:cs typeface="+mn-cs"/>
                <a:sym typeface="+mn-ea"/>
              </a:rPr>
              <a:t>企业法人主要经济指标（</a:t>
            </a:r>
            <a:r>
              <a:rPr lang="en-US" altLang="en-US" sz="2800" b="1" noProof="1" dirty="0" smtClean="0">
                <a:solidFill>
                  <a:srgbClr val="336699"/>
                </a:solidFill>
                <a:latin typeface="微软雅黑" pitchFamily="34" charset="-122"/>
                <a:ea typeface="微软雅黑" pitchFamily="34" charset="-122"/>
                <a:cs typeface="+mn-cs"/>
                <a:sym typeface="+mn-ea"/>
              </a:rPr>
              <a:t>7</a:t>
            </a:r>
            <a:r>
              <a:rPr lang="en-US" altLang="zh-CN" sz="2800" b="1" noProof="1" dirty="0" smtClean="0">
                <a:solidFill>
                  <a:srgbClr val="336699"/>
                </a:solidFill>
                <a:latin typeface="微软雅黑" pitchFamily="34" charset="-122"/>
                <a:ea typeface="微软雅黑" pitchFamily="34" charset="-122"/>
                <a:cs typeface="+mn-cs"/>
                <a:sym typeface="+mn-ea"/>
              </a:rPr>
              <a:t>11-3</a:t>
            </a:r>
            <a:r>
              <a:rPr lang="zh-CN" altLang="en-US" sz="2800" b="1" noProof="1" dirty="0" smtClean="0">
                <a:solidFill>
                  <a:srgbClr val="336699"/>
                </a:solidFill>
                <a:latin typeface="微软雅黑" pitchFamily="34" charset="-122"/>
                <a:ea typeface="微软雅黑" pitchFamily="34" charset="-122"/>
                <a:cs typeface="+mn-cs"/>
                <a:sym typeface="+mn-ea"/>
              </a:rPr>
              <a:t>表）填报指标</a:t>
            </a:r>
            <a:endParaRPr lang="zh-CN" altLang="en-US" sz="2800" noProof="1" dirty="0" smtClean="0">
              <a:solidFill>
                <a:srgbClr val="336699"/>
              </a:solidFill>
              <a:latin typeface="微软雅黑" pitchFamily="34" charset="-122"/>
              <a:ea typeface="微软雅黑" pitchFamily="34" charset="-122"/>
            </a:endParaRPr>
          </a:p>
          <a:p>
            <a:pPr marL="0" lvl="1" indent="0" fontAlgn="base">
              <a:lnSpc>
                <a:spcPct val="100000"/>
              </a:lnSpc>
              <a:spcBef>
                <a:spcPct val="0"/>
              </a:spcBef>
              <a:spcAft>
                <a:spcPct val="15000"/>
              </a:spcAft>
              <a:buFont typeface="Wingdings" panose="05000000000000000000" charset="0"/>
              <a:buNone/>
            </a:pPr>
            <a:r>
              <a:rPr lang="en-US" altLang="zh-CN" sz="2800" strike="noStrike" noProof="1" dirty="0" smtClean="0">
                <a:solidFill>
                  <a:srgbClr val="336699"/>
                </a:solidFill>
                <a:latin typeface="微软雅黑" pitchFamily="34" charset="-122"/>
                <a:ea typeface="微软雅黑" pitchFamily="34" charset="-122"/>
                <a:cs typeface="+mn-cs"/>
                <a:sym typeface="+mn-ea"/>
              </a:rPr>
              <a:t>     </a:t>
            </a:r>
            <a:r>
              <a:rPr lang="zh-CN" altLang="en-US" sz="2800" strike="noStrike" noProof="1" dirty="0" smtClean="0">
                <a:solidFill>
                  <a:srgbClr val="336699"/>
                </a:solidFill>
                <a:latin typeface="微软雅黑" pitchFamily="34" charset="-122"/>
                <a:ea typeface="微软雅黑" pitchFamily="34" charset="-122"/>
                <a:cs typeface="+mn-cs"/>
                <a:sym typeface="+mn-ea"/>
              </a:rPr>
              <a:t>是否生产能源产品（如原煤、天然气、火力发电等）</a:t>
            </a:r>
            <a:endParaRPr lang="zh-CN" altLang="en-US" sz="2800" strike="noStrike" noProof="1" dirty="0" smtClean="0">
              <a:solidFill>
                <a:srgbClr val="336699"/>
              </a:solidFill>
              <a:latin typeface="微软雅黑" pitchFamily="34" charset="-122"/>
              <a:ea typeface="微软雅黑" pitchFamily="34" charset="-122"/>
            </a:endParaRPr>
          </a:p>
          <a:p>
            <a:pPr marL="0" lvl="1" indent="0" fontAlgn="base">
              <a:lnSpc>
                <a:spcPct val="100000"/>
              </a:lnSpc>
              <a:spcBef>
                <a:spcPct val="0"/>
              </a:spcBef>
              <a:spcAft>
                <a:spcPct val="15000"/>
              </a:spcAft>
              <a:buFont typeface="Wingdings" panose="05000000000000000000" charset="0"/>
              <a:buNone/>
            </a:pPr>
            <a:r>
              <a:rPr lang="en-US" altLang="zh-CN" sz="2800" strike="noStrike" noProof="1" dirty="0" smtClean="0">
                <a:solidFill>
                  <a:srgbClr val="336699"/>
                </a:solidFill>
                <a:latin typeface="微软雅黑" pitchFamily="34" charset="-122"/>
                <a:ea typeface="微软雅黑" pitchFamily="34" charset="-122"/>
                <a:cs typeface="+mn-cs"/>
                <a:sym typeface="+mn-ea"/>
              </a:rPr>
              <a:t>     </a:t>
            </a:r>
            <a:r>
              <a:rPr lang="zh-CN" altLang="en-US" sz="2800" strike="noStrike" noProof="1" dirty="0" smtClean="0">
                <a:solidFill>
                  <a:srgbClr val="336699"/>
                </a:solidFill>
                <a:latin typeface="微软雅黑" pitchFamily="34" charset="-122"/>
                <a:ea typeface="微软雅黑" pitchFamily="34" charset="-122"/>
                <a:cs typeface="+mn-cs"/>
                <a:sym typeface="+mn-ea"/>
              </a:rPr>
              <a:t>原煤生产量（吨）</a:t>
            </a:r>
            <a:endParaRPr lang="zh-CN" altLang="en-US" sz="2800" strike="noStrike" noProof="1" dirty="0" smtClean="0">
              <a:solidFill>
                <a:srgbClr val="336699"/>
              </a:solidFill>
              <a:latin typeface="微软雅黑" pitchFamily="34" charset="-122"/>
              <a:ea typeface="微软雅黑" pitchFamily="34" charset="-122"/>
            </a:endParaRPr>
          </a:p>
          <a:p>
            <a:pPr marL="0" lvl="1" indent="0" fontAlgn="base">
              <a:lnSpc>
                <a:spcPct val="100000"/>
              </a:lnSpc>
              <a:spcBef>
                <a:spcPct val="0"/>
              </a:spcBef>
              <a:spcAft>
                <a:spcPct val="15000"/>
              </a:spcAft>
              <a:buFont typeface="Wingdings" panose="05000000000000000000" charset="0"/>
              <a:buNone/>
            </a:pPr>
            <a:r>
              <a:rPr lang="en-US" altLang="zh-CN" sz="2800" strike="noStrike" noProof="1" dirty="0" smtClean="0">
                <a:solidFill>
                  <a:srgbClr val="336699"/>
                </a:solidFill>
                <a:latin typeface="微软雅黑" pitchFamily="34" charset="-122"/>
                <a:ea typeface="微软雅黑" pitchFamily="34" charset="-122"/>
                <a:cs typeface="+mn-cs"/>
                <a:sym typeface="+mn-ea"/>
              </a:rPr>
              <a:t>     </a:t>
            </a:r>
            <a:r>
              <a:rPr lang="zh-CN" altLang="en-US" sz="2800" strike="noStrike" noProof="1" dirty="0" smtClean="0">
                <a:solidFill>
                  <a:srgbClr val="336699"/>
                </a:solidFill>
                <a:latin typeface="微软雅黑" pitchFamily="34" charset="-122"/>
                <a:ea typeface="微软雅黑" pitchFamily="34" charset="-122"/>
                <a:cs typeface="+mn-cs"/>
                <a:sym typeface="+mn-ea"/>
              </a:rPr>
              <a:t>是否生产生石灰 </a:t>
            </a:r>
            <a:endParaRPr lang="zh-CN" altLang="en-US" sz="2800" strike="noStrike" noProof="1" dirty="0" smtClean="0">
              <a:solidFill>
                <a:srgbClr val="336699"/>
              </a:solidFill>
              <a:latin typeface="微软雅黑" pitchFamily="34" charset="-122"/>
              <a:ea typeface="微软雅黑" pitchFamily="34" charset="-122"/>
            </a:endParaRPr>
          </a:p>
          <a:p>
            <a:pPr marL="0" lvl="1" indent="0" fontAlgn="base">
              <a:lnSpc>
                <a:spcPct val="100000"/>
              </a:lnSpc>
              <a:spcBef>
                <a:spcPct val="0"/>
              </a:spcBef>
              <a:spcAft>
                <a:spcPct val="15000"/>
              </a:spcAft>
              <a:buFont typeface="Wingdings" panose="05000000000000000000" charset="0"/>
              <a:buNone/>
            </a:pPr>
            <a:r>
              <a:rPr lang="en-US" altLang="zh-CN" sz="2800" strike="noStrike" noProof="1" dirty="0" smtClean="0">
                <a:solidFill>
                  <a:srgbClr val="336699"/>
                </a:solidFill>
                <a:latin typeface="微软雅黑" pitchFamily="34" charset="-122"/>
                <a:ea typeface="微软雅黑" pitchFamily="34" charset="-122"/>
                <a:cs typeface="+mn-cs"/>
                <a:sym typeface="+mn-ea"/>
              </a:rPr>
              <a:t>     </a:t>
            </a:r>
            <a:r>
              <a:rPr lang="zh-CN" altLang="en-US" sz="2800" strike="noStrike" noProof="1" dirty="0" smtClean="0">
                <a:solidFill>
                  <a:srgbClr val="336699"/>
                </a:solidFill>
                <a:latin typeface="微软雅黑" pitchFamily="34" charset="-122"/>
                <a:ea typeface="微软雅黑" pitchFamily="34" charset="-122"/>
                <a:cs typeface="+mn-cs"/>
                <a:sym typeface="+mn-ea"/>
              </a:rPr>
              <a:t>生石灰生产量（吨）</a:t>
            </a:r>
            <a:endParaRPr lang="zh-CN" altLang="en-US" sz="2800" strike="noStrike" noProof="1" dirty="0" smtClean="0">
              <a:solidFill>
                <a:srgbClr val="336699"/>
              </a:solidFill>
              <a:latin typeface="微软雅黑" pitchFamily="34" charset="-122"/>
              <a:ea typeface="微软雅黑" pitchFamily="34" charset="-122"/>
              <a:sym typeface="+mn-ea"/>
            </a:endParaRPr>
          </a:p>
          <a:p>
            <a:pPr lvl="1" indent="-457200" fontAlgn="base">
              <a:lnSpc>
                <a:spcPct val="100000"/>
              </a:lnSpc>
              <a:spcBef>
                <a:spcPct val="0"/>
              </a:spcBef>
              <a:spcAft>
                <a:spcPct val="15000"/>
              </a:spcAft>
              <a:buFont typeface="Wingdings" panose="05000000000000000000" charset="0"/>
              <a:buChar char="Ø"/>
            </a:pPr>
            <a:r>
              <a:rPr lang="zh-CN" altLang="en-US" sz="2800" b="1" strike="noStrike" noProof="1" dirty="0" smtClean="0">
                <a:solidFill>
                  <a:srgbClr val="336699"/>
                </a:solidFill>
                <a:latin typeface="微软雅黑" pitchFamily="34" charset="-122"/>
                <a:ea typeface="微软雅黑" pitchFamily="34" charset="-122"/>
                <a:cs typeface="+mn-cs"/>
                <a:sym typeface="+mn-ea"/>
              </a:rPr>
              <a:t>填报单位</a:t>
            </a:r>
            <a:endParaRPr lang="en-US" altLang="zh-CN" sz="2800" strike="noStrike" noProof="1" dirty="0" smtClean="0">
              <a:solidFill>
                <a:srgbClr val="336699"/>
              </a:solidFill>
              <a:latin typeface="微软雅黑" pitchFamily="34" charset="-122"/>
              <a:ea typeface="微软雅黑" pitchFamily="34" charset="-122"/>
              <a:sym typeface="+mn-ea"/>
            </a:endParaRPr>
          </a:p>
          <a:p>
            <a:pPr marL="0" lvl="1" indent="0" fontAlgn="base">
              <a:lnSpc>
                <a:spcPct val="100000"/>
              </a:lnSpc>
              <a:spcBef>
                <a:spcPct val="0"/>
              </a:spcBef>
              <a:spcAft>
                <a:spcPct val="15000"/>
              </a:spcAft>
              <a:buFont typeface="Wingdings" panose="05000000000000000000" charset="0"/>
              <a:buNone/>
            </a:pPr>
            <a:r>
              <a:rPr lang="en-US" altLang="zh-CN" sz="2800" strike="noStrike" noProof="1" dirty="0" smtClean="0">
                <a:solidFill>
                  <a:srgbClr val="336699"/>
                </a:solidFill>
                <a:latin typeface="微软雅黑" pitchFamily="34" charset="-122"/>
                <a:ea typeface="微软雅黑" pitchFamily="34" charset="-122"/>
                <a:cs typeface="+mn-cs"/>
                <a:sym typeface="+mn-ea"/>
              </a:rPr>
              <a:t>     </a:t>
            </a:r>
            <a:r>
              <a:rPr lang="zh-CN" altLang="en-US" sz="2800" strike="noStrike" noProof="1" dirty="0" smtClean="0">
                <a:solidFill>
                  <a:srgbClr val="336699"/>
                </a:solidFill>
                <a:latin typeface="微软雅黑" pitchFamily="34" charset="-122"/>
                <a:ea typeface="微软雅黑" pitchFamily="34" charset="-122"/>
                <a:cs typeface="+mn-cs"/>
                <a:sym typeface="+mn-ea"/>
              </a:rPr>
              <a:t>填报单位：规模以下工业法人单位（非一套表工业法人单位）</a:t>
            </a:r>
            <a:endParaRPr lang="zh-CN" altLang="en-US" strike="noStrike" noProof="1" dirty="0">
              <a:solidFill>
                <a:srgbClr val="0070C0"/>
              </a:solidFill>
              <a:latin typeface="+mn-ea"/>
            </a:endParaRPr>
          </a:p>
          <a:p>
            <a:pPr marL="285750" lvl="1" indent="-285750" fontAlgn="base">
              <a:lnSpc>
                <a:spcPct val="100000"/>
              </a:lnSpc>
              <a:spcBef>
                <a:spcPct val="0"/>
              </a:spcBef>
              <a:spcAft>
                <a:spcPct val="15000"/>
              </a:spcAft>
            </a:pPr>
            <a:endParaRPr lang="zh-CN" altLang="en-US" strike="noStrike"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第三部分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278380" y="3605530"/>
            <a:ext cx="723265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sym typeface="微软雅黑" pitchFamily="34" charset="-122"/>
              </a:rPr>
              <a:t>填报说明</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49225" y="1289050"/>
            <a:ext cx="38258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文本框 16"/>
          <p:cNvSpPr txBox="true"/>
          <p:nvPr/>
        </p:nvSpPr>
        <p:spPr>
          <a:xfrm>
            <a:off x="253841" y="1404938"/>
            <a:ext cx="3383280"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rPr>
              <a:t>705-1</a:t>
            </a:r>
            <a:r>
              <a:rPr lang="zh-CN" altLang="en-US" sz="2400" dirty="0">
                <a:solidFill>
                  <a:schemeClr val="bg1"/>
                </a:solidFill>
                <a:latin typeface="微软雅黑" pitchFamily="34" charset="-122"/>
                <a:ea typeface="微软雅黑" pitchFamily="34" charset="-122"/>
              </a:rPr>
              <a:t>、</a:t>
            </a:r>
            <a:r>
              <a:rPr lang="en-US" altLang="zh-CN" sz="2400" dirty="0">
                <a:solidFill>
                  <a:schemeClr val="bg1"/>
                </a:solidFill>
                <a:latin typeface="微软雅黑" pitchFamily="34" charset="-122"/>
                <a:ea typeface="微软雅黑" pitchFamily="34" charset="-122"/>
              </a:rPr>
              <a:t>705-2</a:t>
            </a:r>
            <a:r>
              <a:rPr lang="zh-CN" altLang="en-US" sz="2400" dirty="0">
                <a:solidFill>
                  <a:schemeClr val="bg1"/>
                </a:solidFill>
                <a:latin typeface="微软雅黑" pitchFamily="34" charset="-122"/>
                <a:ea typeface="微软雅黑" pitchFamily="34" charset="-122"/>
              </a:rPr>
              <a:t>、</a:t>
            </a:r>
            <a:r>
              <a:rPr lang="en-US" altLang="zh-CN" sz="2400" dirty="0">
                <a:solidFill>
                  <a:schemeClr val="bg1"/>
                </a:solidFill>
                <a:latin typeface="微软雅黑" pitchFamily="34" charset="-122"/>
                <a:ea typeface="微软雅黑" pitchFamily="34" charset="-122"/>
              </a:rPr>
              <a:t>705-3</a:t>
            </a:r>
            <a:r>
              <a:rPr lang="zh-CN" altLang="en-US" sz="2400" dirty="0">
                <a:solidFill>
                  <a:schemeClr val="bg1"/>
                </a:solidFill>
                <a:latin typeface="微软雅黑" pitchFamily="34" charset="-122"/>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sp>
        <p:nvSpPr>
          <p:cNvPr id="3" name="文本框 2"/>
          <p:cNvSpPr txBox="true"/>
          <p:nvPr/>
        </p:nvSpPr>
        <p:spPr>
          <a:xfrm>
            <a:off x="1368425" y="2535238"/>
            <a:ext cx="9647238" cy="3710305"/>
          </a:xfrm>
          <a:prstGeom prst="rect">
            <a:avLst/>
          </a:prstGeom>
          <a:noFill/>
        </p:spPr>
        <p:txBody>
          <a:bodyPr wrap="square" rtlCol="0">
            <a:spAutoFit/>
          </a:bodyPr>
          <a:p>
            <a:pPr algn="just" fontAlgn="auto">
              <a:lnSpc>
                <a:spcPct val="150000"/>
              </a:lnSpc>
            </a:pPr>
            <a:r>
              <a:rPr lang="zh-CN" altLang="en-US" sz="2800" noProof="1" dirty="0" smtClean="0">
                <a:solidFill>
                  <a:srgbClr val="336699"/>
                </a:solidFill>
                <a:latin typeface="微软雅黑" pitchFamily="34" charset="-122"/>
                <a:ea typeface="微软雅黑" pitchFamily="34" charset="-122"/>
                <a:cs typeface="+mn-cs"/>
                <a:sym typeface="+mn-ea"/>
              </a:rPr>
              <a:t>填报要求：</a:t>
            </a:r>
            <a:endParaRPr lang="zh-CN" altLang="en-US" sz="2800" noProof="1" dirty="0" smtClean="0">
              <a:solidFill>
                <a:srgbClr val="336699"/>
              </a:solidFill>
              <a:latin typeface="微软雅黑" pitchFamily="34" charset="-122"/>
              <a:ea typeface="微软雅黑" pitchFamily="34" charset="-122"/>
            </a:endParaRPr>
          </a:p>
          <a:p>
            <a:pPr marL="285750" algn="just" fontAlgn="auto">
              <a:lnSpc>
                <a:spcPct val="150000"/>
              </a:lnSpc>
              <a:buFont typeface="Arial" panose="02080604020202020204" pitchFamily="34" charset="0"/>
              <a:buNone/>
            </a:pPr>
            <a:r>
              <a:rPr lang="zh-CN" altLang="en-US" sz="2800" noProof="1" dirty="0" smtClean="0">
                <a:solidFill>
                  <a:srgbClr val="336699"/>
                </a:solidFill>
                <a:latin typeface="微软雅黑" pitchFamily="34" charset="-122"/>
                <a:ea typeface="微软雅黑" pitchFamily="34" charset="-122"/>
                <a:cs typeface="+mn-cs"/>
                <a:sym typeface="+mn-ea"/>
              </a:rPr>
              <a:t>“能源购进、消费与库存”“能源加工转换与回收利用”及“能源生产、销售与库存”三张一套表调查单位登记表,拟沿用三经普方式以定报代普查。</a:t>
            </a:r>
            <a:endParaRPr lang="zh-CN" altLang="en-US" sz="2800" noProof="1" dirty="0" smtClean="0">
              <a:solidFill>
                <a:srgbClr val="336699"/>
              </a:solidFill>
              <a:latin typeface="微软雅黑" pitchFamily="34" charset="-122"/>
              <a:ea typeface="微软雅黑" pitchFamily="34" charset="-122"/>
            </a:endParaRPr>
          </a:p>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itchFamily="34" charset="-122"/>
              <a:ea typeface="微软雅黑" pitchFamily="3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true"/>
          <p:nvPr/>
        </p:nvSpPr>
        <p:spPr>
          <a:xfrm>
            <a:off x="886619" y="974725"/>
            <a:ext cx="1200150" cy="460375"/>
          </a:xfrm>
          <a:prstGeom prst="rect">
            <a:avLst/>
          </a:prstGeom>
          <a:noFill/>
          <a:ln w="9525">
            <a:noFill/>
          </a:ln>
        </p:spPr>
        <p:txBody>
          <a:bodyPr wrap="none" anchor="t" anchorCtr="false">
            <a:spAutoFit/>
          </a:bodyPr>
          <a:p>
            <a:pPr algn="ctr"/>
            <a:r>
              <a:rPr lang="en-US" altLang="en-US" sz="2400" b="1" dirty="0">
                <a:solidFill>
                  <a:schemeClr val="bg1"/>
                </a:solidFill>
                <a:latin typeface="Arial" panose="02080604020202020204" pitchFamily="34" charset="0"/>
                <a:ea typeface="微软雅黑" pitchFamily="34" charset="-122"/>
              </a:rPr>
              <a:t>7</a:t>
            </a:r>
            <a:r>
              <a:rPr lang="en-US" altLang="zh-CN" sz="2400" b="1" dirty="0">
                <a:solidFill>
                  <a:schemeClr val="bg1"/>
                </a:solidFill>
                <a:latin typeface="Arial" panose="02080604020202020204" pitchFamily="34" charset="0"/>
                <a:ea typeface="微软雅黑" pitchFamily="34" charset="-122"/>
              </a:rPr>
              <a:t>05</a:t>
            </a:r>
            <a:r>
              <a:rPr lang="en-US" altLang="zh-CN" sz="2400" b="1" dirty="0">
                <a:solidFill>
                  <a:schemeClr val="bg1"/>
                </a:solidFill>
                <a:sym typeface="+mn-ea"/>
              </a:rPr>
              <a:t>-</a:t>
            </a:r>
            <a:r>
              <a:rPr lang="en-US" altLang="en-US" sz="2400" b="1" dirty="0">
                <a:solidFill>
                  <a:schemeClr val="bg1"/>
                </a:solidFill>
                <a:sym typeface="+mn-ea"/>
              </a:rPr>
              <a:t>4</a:t>
            </a:r>
            <a:r>
              <a:rPr lang="zh-CN" altLang="en-US" sz="2400" b="1" dirty="0">
                <a:solidFill>
                  <a:schemeClr val="bg1"/>
                </a:solidFill>
                <a:sym typeface="+mn-ea"/>
              </a:rPr>
              <a:t>表</a:t>
            </a:r>
            <a:endParaRPr lang="zh-CN" altLang="en-US" sz="2400" b="1" dirty="0">
              <a:solidFill>
                <a:schemeClr val="bg1"/>
              </a:solidFill>
              <a:latin typeface="Arial" panose="02080604020202020204" pitchFamily="34" charset="0"/>
              <a:ea typeface="微软雅黑" pitchFamily="34" charset="-122"/>
              <a:sym typeface="+mn-ea"/>
            </a:endParaRPr>
          </a:p>
        </p:txBody>
      </p:sp>
      <p:pic>
        <p:nvPicPr>
          <p:cNvPr id="10" name="图片 9" descr="截图-2023年3月15日 9时16分14秒"/>
          <p:cNvPicPr>
            <a:picLocks noChangeAspect="true"/>
          </p:cNvPicPr>
          <p:nvPr/>
        </p:nvPicPr>
        <p:blipFill>
          <a:blip r:embed="rId3"/>
          <a:stretch>
            <a:fillRect/>
          </a:stretch>
        </p:blipFill>
        <p:spPr>
          <a:xfrm>
            <a:off x="2950210" y="1365250"/>
            <a:ext cx="6858000" cy="52698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458" name="文本框 16"/>
          <p:cNvSpPr txBox="true"/>
          <p:nvPr/>
        </p:nvSpPr>
        <p:spPr>
          <a:xfrm>
            <a:off x="412591" y="1006475"/>
            <a:ext cx="1249680"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05</a:t>
            </a:r>
            <a:r>
              <a:rPr lang="en-US" altLang="zh-CN" sz="2400" dirty="0">
                <a:solidFill>
                  <a:schemeClr val="bg1"/>
                </a:solidFill>
                <a:latin typeface="微软雅黑" pitchFamily="34" charset="-122"/>
                <a:ea typeface="微软雅黑" pitchFamily="34" charset="-122"/>
                <a:sym typeface="微软雅黑" pitchFamily="34" charset="-122"/>
              </a:rPr>
              <a:t>-4</a:t>
            </a:r>
            <a:r>
              <a:rPr lang="zh-CN" altLang="zh-CN" sz="2400" dirty="0">
                <a:solidFill>
                  <a:schemeClr val="bg1"/>
                </a:solidFill>
                <a:latin typeface="微软雅黑" pitchFamily="34" charset="-122"/>
                <a:ea typeface="微软雅黑" pitchFamily="34" charset="-122"/>
                <a:sym typeface="微软雅黑" pitchFamily="34" charset="-122"/>
              </a:rPr>
              <a:t>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20" name="Shape 551"/>
          <p:cNvSpPr/>
          <p:nvPr/>
        </p:nvSpPr>
        <p:spPr>
          <a:xfrm>
            <a:off x="1452563" y="1254125"/>
            <a:ext cx="2286000" cy="2286000"/>
          </a:xfrm>
          <a:prstGeom prst="teardrop">
            <a:avLst/>
          </a:prstGeom>
          <a:solidFill>
            <a:schemeClr val="accent1"/>
          </a:solidFill>
          <a:ln w="12700">
            <a:noFill/>
          </a:ln>
          <a:effectLst>
            <a:outerShdw blurRad="50800" dist="38100" algn="l" rotWithShape="0">
              <a:prstClr val="black">
                <a:alpha val="40000"/>
              </a:prstClr>
            </a:outerShdw>
          </a:effectLst>
        </p:spPr>
        <p:txBody>
          <a:bodyPr/>
          <a:p>
            <a:pPr fontAlgn="base"/>
            <a:endParaRPr lang="zh-CN" altLang="en-US" sz="2400" strike="noStrike" noProof="1"/>
          </a:p>
        </p:txBody>
      </p:sp>
      <p:sp>
        <p:nvSpPr>
          <p:cNvPr id="21" name="泪滴形 20"/>
          <p:cNvSpPr/>
          <p:nvPr/>
        </p:nvSpPr>
        <p:spPr>
          <a:xfrm>
            <a:off x="1604963" y="1414463"/>
            <a:ext cx="1976438" cy="1979613"/>
          </a:xfrm>
          <a:prstGeom prst="teardrop">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dirty="0">
                <a:ln>
                  <a:noFill/>
                </a:ln>
                <a:solidFill>
                  <a:schemeClr val="accent1"/>
                </a:solidFill>
                <a:effectLst/>
                <a:uLnTx/>
                <a:uFillTx/>
                <a:latin typeface="微软雅黑" pitchFamily="34" charset="-122"/>
                <a:ea typeface="微软雅黑" pitchFamily="34" charset="-122"/>
                <a:cs typeface="+mn-cs"/>
              </a:rPr>
              <a:t>能源</a:t>
            </a:r>
            <a:endParaRPr kumimoji="0" lang="en-US" altLang="zh-CN" sz="2665" b="1" i="0" u="none" strike="noStrike" kern="1200" cap="none" spc="0" normalizeH="0" baseline="0" noProof="0" dirty="0">
              <a:ln>
                <a:noFill/>
              </a:ln>
              <a:solidFill>
                <a:schemeClr val="accent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dirty="0">
                <a:ln>
                  <a:noFill/>
                </a:ln>
                <a:solidFill>
                  <a:schemeClr val="accent1"/>
                </a:solidFill>
                <a:effectLst/>
                <a:uLnTx/>
                <a:uFillTx/>
                <a:latin typeface="微软雅黑" pitchFamily="34" charset="-122"/>
                <a:ea typeface="微软雅黑" pitchFamily="34" charset="-122"/>
                <a:cs typeface="+mn-cs"/>
              </a:rPr>
              <a:t>消费量</a:t>
            </a:r>
            <a:endParaRPr kumimoji="0" lang="zh-CN" altLang="en-US" sz="2665" b="1" i="0" u="none" strike="noStrike" kern="120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
        <p:nvSpPr>
          <p:cNvPr id="22" name="Text Placeholder 12"/>
          <p:cNvSpPr txBox="true"/>
          <p:nvPr/>
        </p:nvSpPr>
        <p:spPr bwMode="auto">
          <a:xfrm>
            <a:off x="3878263" y="1314450"/>
            <a:ext cx="68992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80604020202020204" pitchFamily="34" charset="0"/>
              <a:buChar char="•"/>
              <a:defRPr sz="3200">
                <a:solidFill>
                  <a:schemeClr val="tx1"/>
                </a:solidFill>
                <a:latin typeface="Calibri" pitchFamily="34" charset="0"/>
                <a:ea typeface="宋体" pitchFamily="2" charset="-122"/>
              </a:defRPr>
            </a:lvl1pPr>
            <a:lvl2pPr marL="742950" indent="-285750">
              <a:spcBef>
                <a:spcPct val="20000"/>
              </a:spcBef>
              <a:buFont typeface="Arial" panose="02080604020202020204" pitchFamily="34" charset="0"/>
              <a:buChar char="–"/>
              <a:defRPr sz="2800">
                <a:solidFill>
                  <a:schemeClr val="tx1"/>
                </a:solidFill>
                <a:latin typeface="Calibri" pitchFamily="34" charset="0"/>
                <a:ea typeface="宋体" pitchFamily="2" charset="-122"/>
              </a:defRPr>
            </a:lvl2pPr>
            <a:lvl3pPr marL="1143000" indent="-228600">
              <a:spcBef>
                <a:spcPct val="20000"/>
              </a:spcBef>
              <a:buFont typeface="Arial" panose="02080604020202020204" pitchFamily="34" charset="0"/>
              <a:buChar char="•"/>
              <a:defRPr sz="2400">
                <a:solidFill>
                  <a:schemeClr val="tx1"/>
                </a:solidFill>
                <a:latin typeface="Calibri" pitchFamily="34" charset="0"/>
                <a:ea typeface="宋体" pitchFamily="2" charset="-122"/>
              </a:defRPr>
            </a:lvl3pPr>
            <a:lvl4pPr marL="1600200" indent="-228600">
              <a:spcBef>
                <a:spcPct val="20000"/>
              </a:spcBef>
              <a:buFont typeface="Arial" panose="02080604020202020204" pitchFamily="34" charset="0"/>
              <a:buChar char="–"/>
              <a:defRPr sz="2000">
                <a:solidFill>
                  <a:schemeClr val="tx1"/>
                </a:solidFill>
                <a:latin typeface="Calibri" pitchFamily="34" charset="0"/>
                <a:ea typeface="宋体" pitchFamily="2" charset="-122"/>
              </a:defRPr>
            </a:lvl4pPr>
            <a:lvl5pPr marL="2057400" indent="-228600">
              <a:spcBef>
                <a:spcPct val="20000"/>
              </a:spcBef>
              <a:buFont typeface="Arial" panose="02080604020202020204"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anose="02080604020202020204"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anose="02080604020202020204"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anose="02080604020202020204"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anose="02080604020202020204" pitchFamily="34" charset="0"/>
              <a:buChar char="»"/>
              <a:defRPr sz="2000">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50000"/>
              </a:lnSpc>
              <a:spcBef>
                <a:spcPct val="20000"/>
              </a:spcBef>
              <a:spcAft>
                <a:spcPct val="0"/>
              </a:spcAft>
              <a:buClrTx/>
              <a:buSzTx/>
              <a:buFont typeface="Arial" panose="02080604020202020204" pitchFamily="34" charset="0"/>
              <a:buNone/>
              <a:defRPr/>
            </a:pPr>
            <a:r>
              <a:rPr kumimoji="0" lang="zh-CN" altLang="en-US" sz="24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mn-cs"/>
              </a:rPr>
              <a:t>指调查单位在报告期内在经营活动中</a:t>
            </a:r>
            <a:r>
              <a:rPr kumimoji="0" lang="zh-CN" altLang="en-US" sz="2400" b="1"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mn-cs"/>
              </a:rPr>
              <a:t>实际消费的各种能源的数量</a:t>
            </a:r>
            <a:r>
              <a:rPr kumimoji="0" lang="zh-CN" altLang="en-US" sz="24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mn-cs"/>
              </a:rPr>
              <a:t>，应包括本身及其所含的</a:t>
            </a:r>
            <a:r>
              <a:rPr kumimoji="0" lang="zh-CN" altLang="en-US" sz="240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mn-cs"/>
              </a:rPr>
              <a:t>非独立核算单位</a:t>
            </a:r>
            <a:r>
              <a:rPr kumimoji="0" lang="zh-CN" altLang="en-US" sz="24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mn-cs"/>
              </a:rPr>
              <a:t>的能源消费情况。</a:t>
            </a:r>
            <a:endParaRPr kumimoji="0" lang="zh-CN" altLang="en-US" sz="24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mn-cs"/>
            </a:endParaRPr>
          </a:p>
        </p:txBody>
      </p:sp>
      <p:sp>
        <p:nvSpPr>
          <p:cNvPr id="19466" name="文本框 22"/>
          <p:cNvSpPr txBox="true"/>
          <p:nvPr/>
        </p:nvSpPr>
        <p:spPr>
          <a:xfrm>
            <a:off x="3740150" y="3359150"/>
            <a:ext cx="3536950" cy="460375"/>
          </a:xfrm>
          <a:prstGeom prst="rect">
            <a:avLst/>
          </a:prstGeom>
          <a:noFill/>
          <a:ln w="9525">
            <a:noFill/>
          </a:ln>
        </p:spPr>
        <p:txBody>
          <a:bodyPr wrap="square" anchor="t" anchorCtr="false">
            <a:spAutoFit/>
          </a:bodyPr>
          <a:p>
            <a:r>
              <a:rPr lang="zh-CN" altLang="en-US" sz="2400" b="1">
                <a:solidFill>
                  <a:srgbClr val="595959"/>
                </a:solidFill>
                <a:latin typeface="微软雅黑" pitchFamily="34" charset="-122"/>
                <a:ea typeface="微软雅黑" pitchFamily="34" charset="-122"/>
              </a:rPr>
              <a:t>不包括</a:t>
            </a:r>
            <a:r>
              <a:rPr lang="zh-CN" altLang="en-US" sz="2400">
                <a:solidFill>
                  <a:srgbClr val="595959"/>
                </a:solidFill>
                <a:latin typeface="微软雅黑" pitchFamily="34" charset="-122"/>
                <a:ea typeface="微软雅黑" pitchFamily="34" charset="-122"/>
              </a:rPr>
              <a:t>以下三种情况：</a:t>
            </a:r>
            <a:endParaRPr lang="zh-CN" altLang="en-US" sz="2400">
              <a:solidFill>
                <a:srgbClr val="595959"/>
              </a:solidFill>
              <a:latin typeface="微软雅黑" pitchFamily="34" charset="-122"/>
              <a:ea typeface="微软雅黑" pitchFamily="34" charset="-122"/>
            </a:endParaRPr>
          </a:p>
        </p:txBody>
      </p:sp>
      <p:sp>
        <p:nvSpPr>
          <p:cNvPr id="26" name="圆角矩形 25"/>
          <p:cNvSpPr/>
          <p:nvPr/>
        </p:nvSpPr>
        <p:spPr>
          <a:xfrm>
            <a:off x="3568700" y="3981450"/>
            <a:ext cx="1839913" cy="255270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50000"/>
              </a:lnSpc>
            </a:pPr>
            <a:r>
              <a:rPr lang="zh-CN" altLang="en-US" strike="noStrike" noProof="1" dirty="0">
                <a:solidFill>
                  <a:schemeClr val="tx1">
                    <a:lumMod val="50000"/>
                    <a:lumOff val="50000"/>
                  </a:schemeClr>
                </a:solidFill>
                <a:latin typeface="微软雅黑" pitchFamily="34" charset="-122"/>
                <a:ea typeface="微软雅黑" pitchFamily="34" charset="-122"/>
                <a:sym typeface="+mn-ea"/>
              </a:rPr>
              <a:t>调查单位所含的法人单位的用能</a:t>
            </a:r>
            <a:endParaRPr lang="zh-CN" altLang="en-US" strike="noStrike" noProof="1" dirty="0">
              <a:solidFill>
                <a:schemeClr val="tx1">
                  <a:lumMod val="50000"/>
                  <a:lumOff val="50000"/>
                </a:schemeClr>
              </a:solidFill>
              <a:latin typeface="微软雅黑" pitchFamily="34" charset="-122"/>
              <a:ea typeface="微软雅黑" pitchFamily="34" charset="-122"/>
              <a:sym typeface="+mn-ea"/>
            </a:endParaRPr>
          </a:p>
        </p:txBody>
      </p:sp>
      <p:sp>
        <p:nvSpPr>
          <p:cNvPr id="27" name="圆角矩形 26"/>
          <p:cNvSpPr/>
          <p:nvPr/>
        </p:nvSpPr>
        <p:spPr>
          <a:xfrm>
            <a:off x="6107113" y="3981450"/>
            <a:ext cx="1838325" cy="255270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50000"/>
              </a:lnSpc>
            </a:pPr>
            <a:r>
              <a:rPr lang="zh-CN" altLang="en-US" strike="noStrike" noProof="1" dirty="0">
                <a:solidFill>
                  <a:schemeClr val="tx1">
                    <a:lumMod val="50000"/>
                    <a:lumOff val="50000"/>
                  </a:schemeClr>
                </a:solidFill>
                <a:latin typeface="微软雅黑" pitchFamily="34" charset="-122"/>
                <a:ea typeface="微软雅黑" pitchFamily="34" charset="-122"/>
                <a:sym typeface="+mn-ea"/>
              </a:rPr>
              <a:t>调查单位为居民住宅区（包括所属家属区）或其他单位转供的各种能源</a:t>
            </a:r>
            <a:endParaRPr lang="zh-CN" altLang="en-US" strike="noStrike" noProof="1" dirty="0">
              <a:solidFill>
                <a:schemeClr val="tx1">
                  <a:lumMod val="50000"/>
                  <a:lumOff val="50000"/>
                </a:schemeClr>
              </a:solidFill>
              <a:latin typeface="微软雅黑" pitchFamily="34" charset="-122"/>
              <a:ea typeface="微软雅黑" pitchFamily="34" charset="-122"/>
              <a:sym typeface="+mn-ea"/>
            </a:endParaRPr>
          </a:p>
        </p:txBody>
      </p:sp>
      <p:sp>
        <p:nvSpPr>
          <p:cNvPr id="28" name="圆角矩形 27"/>
          <p:cNvSpPr/>
          <p:nvPr/>
        </p:nvSpPr>
        <p:spPr>
          <a:xfrm>
            <a:off x="8643938" y="3981450"/>
            <a:ext cx="1839913" cy="255270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50000"/>
              </a:lnSpc>
            </a:pPr>
            <a:r>
              <a:rPr lang="zh-CN" altLang="en-US" strike="noStrike" noProof="1" dirty="0">
                <a:solidFill>
                  <a:schemeClr val="tx1">
                    <a:lumMod val="50000"/>
                    <a:lumOff val="50000"/>
                  </a:schemeClr>
                </a:solidFill>
                <a:latin typeface="微软雅黑" pitchFamily="34" charset="-122"/>
                <a:ea typeface="微软雅黑" pitchFamily="34" charset="-122"/>
                <a:sym typeface="+mn-ea"/>
              </a:rPr>
              <a:t>调查单位对外销售的能源</a:t>
            </a:r>
            <a:endParaRPr lang="zh-CN" altLang="en-US" strike="noStrike" noProof="1" dirty="0">
              <a:solidFill>
                <a:schemeClr val="tx1">
                  <a:lumMod val="50000"/>
                  <a:lumOff val="50000"/>
                </a:schemeClr>
              </a:solidFill>
              <a:latin typeface="微软雅黑" pitchFamily="34" charset="-122"/>
              <a:ea typeface="微软雅黑" pitchFamily="3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458" name="文本框 16"/>
          <p:cNvSpPr txBox="true"/>
          <p:nvPr/>
        </p:nvSpPr>
        <p:spPr>
          <a:xfrm>
            <a:off x="412591" y="1006475"/>
            <a:ext cx="1249680"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05</a:t>
            </a:r>
            <a:r>
              <a:rPr lang="en-US" altLang="zh-CN" sz="2400" dirty="0">
                <a:solidFill>
                  <a:schemeClr val="bg1"/>
                </a:solidFill>
                <a:latin typeface="微软雅黑" pitchFamily="34" charset="-122"/>
                <a:ea typeface="微软雅黑" pitchFamily="34" charset="-122"/>
                <a:sym typeface="微软雅黑" pitchFamily="34" charset="-122"/>
              </a:rPr>
              <a:t>-4</a:t>
            </a:r>
            <a:r>
              <a:rPr lang="zh-CN" altLang="zh-CN" sz="2400" dirty="0">
                <a:solidFill>
                  <a:schemeClr val="bg1"/>
                </a:solidFill>
                <a:latin typeface="微软雅黑" pitchFamily="34" charset="-122"/>
                <a:ea typeface="微软雅黑" pitchFamily="34" charset="-122"/>
                <a:sym typeface="微软雅黑" pitchFamily="34" charset="-122"/>
              </a:rPr>
              <a:t>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17418" name="Text Placeholder 12"/>
          <p:cNvSpPr txBox="true"/>
          <p:nvPr/>
        </p:nvSpPr>
        <p:spPr>
          <a:xfrm>
            <a:off x="2960370" y="1108710"/>
            <a:ext cx="6814820" cy="1800860"/>
          </a:xfrm>
          <a:prstGeom prst="rect">
            <a:avLst/>
          </a:prstGeom>
          <a:noFill/>
          <a:ln w="9525">
            <a:noFill/>
          </a:ln>
        </p:spPr>
        <p:txBody>
          <a:bodyPr lIns="0" rIns="0" anchor="t" anchorCtr="false"/>
          <a:p>
            <a:pPr>
              <a:lnSpc>
                <a:spcPct val="150000"/>
              </a:lnSpc>
              <a:spcBef>
                <a:spcPct val="20000"/>
              </a:spcBef>
              <a:buFont typeface="Arial" panose="02080604020202020204" pitchFamily="34" charset="0"/>
            </a:pPr>
            <a:r>
              <a:rPr lang="zh-CN" altLang="en-US" sz="2400" dirty="0">
                <a:solidFill>
                  <a:schemeClr val="tx1">
                    <a:lumMod val="75000"/>
                    <a:lumOff val="25000"/>
                  </a:schemeClr>
                </a:solidFill>
                <a:latin typeface="微软雅黑" pitchFamily="34" charset="-122"/>
                <a:ea typeface="微软雅黑" pitchFamily="34" charset="-122"/>
              </a:rPr>
              <a:t>指</a:t>
            </a:r>
            <a:r>
              <a:rPr lang="zh-CN" altLang="en-US" sz="2400" b="1" dirty="0">
                <a:solidFill>
                  <a:schemeClr val="tx1">
                    <a:lumMod val="75000"/>
                    <a:lumOff val="25000"/>
                  </a:schemeClr>
                </a:solidFill>
                <a:latin typeface="微软雅黑" pitchFamily="34" charset="-122"/>
                <a:ea typeface="微软雅黑" pitchFamily="34" charset="-122"/>
              </a:rPr>
              <a:t>不是</a:t>
            </a:r>
            <a:r>
              <a:rPr lang="zh-CN" altLang="en-US" sz="2400" dirty="0">
                <a:solidFill>
                  <a:schemeClr val="tx1">
                    <a:lumMod val="75000"/>
                    <a:lumOff val="25000"/>
                  </a:schemeClr>
                </a:solidFill>
                <a:latin typeface="微软雅黑" pitchFamily="34" charset="-122"/>
                <a:ea typeface="微软雅黑" pitchFamily="34" charset="-122"/>
              </a:rPr>
              <a:t>工业企业的法人单位所消费的各种能源，</a:t>
            </a:r>
            <a:endParaRPr lang="en-US" altLang="zh-CN" sz="2400" dirty="0">
              <a:solidFill>
                <a:schemeClr val="tx1">
                  <a:lumMod val="75000"/>
                  <a:lumOff val="25000"/>
                </a:schemeClr>
              </a:solidFill>
              <a:latin typeface="微软雅黑" pitchFamily="34" charset="-122"/>
              <a:ea typeface="微软雅黑" pitchFamily="34" charset="-122"/>
            </a:endParaRPr>
          </a:p>
          <a:p>
            <a:pPr>
              <a:lnSpc>
                <a:spcPct val="150000"/>
              </a:lnSpc>
              <a:spcBef>
                <a:spcPct val="20000"/>
              </a:spcBef>
              <a:buFont typeface="Arial" panose="02080604020202020204" pitchFamily="34" charset="0"/>
            </a:pPr>
            <a:r>
              <a:rPr lang="zh-CN" altLang="en-US" sz="2400" dirty="0">
                <a:solidFill>
                  <a:schemeClr val="tx1">
                    <a:lumMod val="75000"/>
                    <a:lumOff val="25000"/>
                  </a:schemeClr>
                </a:solidFill>
                <a:latin typeface="微软雅黑" pitchFamily="34" charset="-122"/>
                <a:ea typeface="微软雅黑" pitchFamily="34" charset="-122"/>
              </a:rPr>
              <a:t>具体指</a:t>
            </a:r>
            <a:r>
              <a:rPr lang="zh-CN" altLang="en-US" sz="2400" b="1" dirty="0">
                <a:solidFill>
                  <a:schemeClr val="tx1">
                    <a:lumMod val="75000"/>
                    <a:lumOff val="25000"/>
                  </a:schemeClr>
                </a:solidFill>
                <a:latin typeface="微软雅黑" pitchFamily="34" charset="-122"/>
                <a:ea typeface="微软雅黑" pitchFamily="34" charset="-122"/>
              </a:rPr>
              <a:t>建筑业和第三产业的企事业法人单位</a:t>
            </a:r>
            <a:r>
              <a:rPr lang="zh-CN" altLang="en-US" sz="2400" dirty="0">
                <a:solidFill>
                  <a:schemeClr val="tx1">
                    <a:lumMod val="75000"/>
                    <a:lumOff val="25000"/>
                  </a:schemeClr>
                </a:solidFill>
                <a:latin typeface="微软雅黑" pitchFamily="34" charset="-122"/>
                <a:ea typeface="微软雅黑" pitchFamily="34" charset="-122"/>
              </a:rPr>
              <a:t>。包括以下五种情况：</a:t>
            </a:r>
            <a:endParaRPr lang="zh-CN" altLang="en-US" sz="2400" dirty="0">
              <a:solidFill>
                <a:schemeClr val="tx1">
                  <a:lumMod val="75000"/>
                  <a:lumOff val="25000"/>
                </a:schemeClr>
              </a:solidFill>
              <a:latin typeface="微软雅黑" pitchFamily="34" charset="-122"/>
              <a:ea typeface="微软雅黑" pitchFamily="34" charset="-122"/>
            </a:endParaRPr>
          </a:p>
          <a:p>
            <a:pPr>
              <a:spcBef>
                <a:spcPct val="20000"/>
              </a:spcBef>
              <a:buFont typeface="Arial" panose="02080604020202020204" pitchFamily="34" charset="0"/>
            </a:pPr>
            <a:endParaRPr lang="zh-CN" altLang="en-US" sz="2400" b="1" dirty="0">
              <a:solidFill>
                <a:schemeClr val="tx1">
                  <a:lumMod val="75000"/>
                  <a:lumOff val="25000"/>
                </a:schemeClr>
              </a:solidFill>
              <a:latin typeface="微软雅黑" pitchFamily="34" charset="-122"/>
              <a:ea typeface="微软雅黑" pitchFamily="34" charset="-122"/>
            </a:endParaRPr>
          </a:p>
        </p:txBody>
      </p:sp>
      <p:sp>
        <p:nvSpPr>
          <p:cNvPr id="12" name="椭圆 11"/>
          <p:cNvSpPr/>
          <p:nvPr/>
        </p:nvSpPr>
        <p:spPr>
          <a:xfrm>
            <a:off x="2246630" y="3137535"/>
            <a:ext cx="499110" cy="499110"/>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微软雅黑" pitchFamily="34" charset="-122"/>
                <a:ea typeface="微软雅黑" pitchFamily="34" charset="-122"/>
              </a:rPr>
              <a:t>1</a:t>
            </a:r>
            <a:endParaRPr lang="en-US" altLang="zh-CN" b="1">
              <a:latin typeface="微软雅黑" pitchFamily="34" charset="-122"/>
              <a:ea typeface="微软雅黑" pitchFamily="34" charset="-122"/>
            </a:endParaRPr>
          </a:p>
        </p:txBody>
      </p:sp>
      <p:sp>
        <p:nvSpPr>
          <p:cNvPr id="13" name="椭圆 12"/>
          <p:cNvSpPr/>
          <p:nvPr/>
        </p:nvSpPr>
        <p:spPr>
          <a:xfrm>
            <a:off x="2274570" y="3839210"/>
            <a:ext cx="499110" cy="499110"/>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en-US" altLang="zh-CN" b="1">
                <a:latin typeface="微软雅黑" pitchFamily="34" charset="-122"/>
                <a:ea typeface="微软雅黑" pitchFamily="34" charset="-122"/>
              </a:rPr>
              <a:t>2</a:t>
            </a:r>
            <a:endParaRPr lang="en-US" altLang="zh-CN" b="1">
              <a:latin typeface="微软雅黑" pitchFamily="34" charset="-122"/>
              <a:ea typeface="微软雅黑" pitchFamily="34" charset="-122"/>
            </a:endParaRPr>
          </a:p>
        </p:txBody>
      </p:sp>
      <p:sp>
        <p:nvSpPr>
          <p:cNvPr id="14" name="椭圆 13"/>
          <p:cNvSpPr/>
          <p:nvPr/>
        </p:nvSpPr>
        <p:spPr>
          <a:xfrm>
            <a:off x="2274570" y="4540250"/>
            <a:ext cx="499110" cy="499110"/>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微软雅黑" pitchFamily="34" charset="-122"/>
                <a:ea typeface="微软雅黑" pitchFamily="34" charset="-122"/>
              </a:rPr>
              <a:t>3</a:t>
            </a:r>
            <a:endParaRPr lang="en-US" altLang="zh-CN"/>
          </a:p>
        </p:txBody>
      </p:sp>
      <p:sp>
        <p:nvSpPr>
          <p:cNvPr id="15" name="椭圆 14"/>
          <p:cNvSpPr/>
          <p:nvPr/>
        </p:nvSpPr>
        <p:spPr>
          <a:xfrm>
            <a:off x="2274570" y="5266690"/>
            <a:ext cx="499110" cy="499110"/>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en-US" altLang="zh-CN" b="1">
                <a:latin typeface="微软雅黑" pitchFamily="34" charset="-122"/>
                <a:ea typeface="微软雅黑" pitchFamily="34" charset="-122"/>
              </a:rPr>
              <a:t>4</a:t>
            </a:r>
            <a:endParaRPr lang="en-US" altLang="zh-CN" b="1">
              <a:latin typeface="微软雅黑" pitchFamily="34" charset="-122"/>
              <a:ea typeface="微软雅黑" pitchFamily="34" charset="-122"/>
            </a:endParaRPr>
          </a:p>
        </p:txBody>
      </p:sp>
      <p:sp>
        <p:nvSpPr>
          <p:cNvPr id="17" name="椭圆 16"/>
          <p:cNvSpPr/>
          <p:nvPr/>
        </p:nvSpPr>
        <p:spPr>
          <a:xfrm>
            <a:off x="2274570" y="5942965"/>
            <a:ext cx="499110" cy="499110"/>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en-US" altLang="zh-CN" b="1">
                <a:latin typeface="微软雅黑" pitchFamily="34" charset="-122"/>
                <a:ea typeface="微软雅黑" pitchFamily="34" charset="-122"/>
              </a:rPr>
              <a:t>5</a:t>
            </a:r>
            <a:endParaRPr lang="en-US" altLang="zh-CN" b="1">
              <a:latin typeface="微软雅黑" pitchFamily="34" charset="-122"/>
              <a:ea typeface="微软雅黑" pitchFamily="34" charset="-122"/>
            </a:endParaRPr>
          </a:p>
        </p:txBody>
      </p:sp>
      <p:sp>
        <p:nvSpPr>
          <p:cNvPr id="18" name="文本框 17"/>
          <p:cNvSpPr txBox="true"/>
          <p:nvPr/>
        </p:nvSpPr>
        <p:spPr>
          <a:xfrm>
            <a:off x="2876550" y="3137535"/>
            <a:ext cx="4020820" cy="398780"/>
          </a:xfrm>
          <a:prstGeom prst="rect">
            <a:avLst/>
          </a:prstGeom>
          <a:noFill/>
        </p:spPr>
        <p:txBody>
          <a:bodyPr wrap="square" rtlCol="0">
            <a:spAutoFit/>
          </a:bodyPr>
          <a:p>
            <a:r>
              <a:rPr lang="zh-CN" altLang="en-US" sz="2000">
                <a:solidFill>
                  <a:schemeClr val="tx1">
                    <a:lumMod val="65000"/>
                    <a:lumOff val="35000"/>
                  </a:schemeClr>
                </a:solidFill>
                <a:latin typeface="微软雅黑" pitchFamily="34" charset="-122"/>
                <a:ea typeface="微软雅黑" pitchFamily="34" charset="-122"/>
              </a:rPr>
              <a:t>用于生产经营活动的能源</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19" name="文本框 18"/>
          <p:cNvSpPr txBox="true"/>
          <p:nvPr/>
        </p:nvSpPr>
        <p:spPr>
          <a:xfrm>
            <a:off x="2876550" y="3863975"/>
            <a:ext cx="7840980" cy="398780"/>
          </a:xfrm>
          <a:prstGeom prst="rect">
            <a:avLst/>
          </a:prstGeom>
          <a:noFill/>
        </p:spPr>
        <p:txBody>
          <a:bodyPr wrap="square" rtlCol="0">
            <a:spAutoFit/>
          </a:bodyPr>
          <a:p>
            <a:r>
              <a:rPr lang="zh-CN" altLang="en-US" sz="2000">
                <a:solidFill>
                  <a:schemeClr val="tx1">
                    <a:lumMod val="65000"/>
                    <a:lumOff val="35000"/>
                  </a:schemeClr>
                </a:solidFill>
                <a:latin typeface="微软雅黑" pitchFamily="34" charset="-122"/>
                <a:ea typeface="微软雅黑" pitchFamily="34" charset="-122"/>
              </a:rPr>
              <a:t>用于技术更新改造措施、新技术研究以及科学试验等方面的能源</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23" name="文本框 22"/>
          <p:cNvSpPr txBox="true"/>
          <p:nvPr/>
        </p:nvSpPr>
        <p:spPr>
          <a:xfrm>
            <a:off x="2876550" y="4590415"/>
            <a:ext cx="8797290" cy="398780"/>
          </a:xfrm>
          <a:prstGeom prst="rect">
            <a:avLst/>
          </a:prstGeom>
          <a:noFill/>
        </p:spPr>
        <p:txBody>
          <a:bodyPr wrap="square" rtlCol="0">
            <a:spAutoFit/>
          </a:bodyPr>
          <a:p>
            <a:r>
              <a:rPr lang="zh-CN" altLang="en-US" sz="2000">
                <a:solidFill>
                  <a:schemeClr val="tx1">
                    <a:lumMod val="65000"/>
                    <a:lumOff val="35000"/>
                  </a:schemeClr>
                </a:solidFill>
                <a:latin typeface="微软雅黑" pitchFamily="34" charset="-122"/>
                <a:ea typeface="微软雅黑" pitchFamily="34" charset="-122"/>
              </a:rPr>
              <a:t>用于经营维修、建筑及设备大修理、机电设备和交通运输工具等方面的能源</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24" name="文本框 23"/>
          <p:cNvSpPr txBox="true"/>
          <p:nvPr/>
        </p:nvSpPr>
        <p:spPr>
          <a:xfrm>
            <a:off x="2876550" y="5316855"/>
            <a:ext cx="4020820" cy="398780"/>
          </a:xfrm>
          <a:prstGeom prst="rect">
            <a:avLst/>
          </a:prstGeom>
          <a:noFill/>
        </p:spPr>
        <p:txBody>
          <a:bodyPr wrap="square" rtlCol="0">
            <a:spAutoFit/>
          </a:bodyPr>
          <a:p>
            <a:r>
              <a:rPr lang="zh-CN" altLang="en-US" sz="2000">
                <a:solidFill>
                  <a:schemeClr val="tx1">
                    <a:lumMod val="65000"/>
                    <a:lumOff val="35000"/>
                  </a:schemeClr>
                </a:solidFill>
                <a:latin typeface="微软雅黑" pitchFamily="34" charset="-122"/>
                <a:ea typeface="微软雅黑" pitchFamily="34" charset="-122"/>
              </a:rPr>
              <a:t>用于劳动保护的能源</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29" name="文本框 28"/>
          <p:cNvSpPr txBox="true"/>
          <p:nvPr/>
        </p:nvSpPr>
        <p:spPr>
          <a:xfrm>
            <a:off x="2876550" y="6043295"/>
            <a:ext cx="4020820" cy="398780"/>
          </a:xfrm>
          <a:prstGeom prst="rect">
            <a:avLst/>
          </a:prstGeom>
          <a:noFill/>
        </p:spPr>
        <p:txBody>
          <a:bodyPr wrap="square" rtlCol="0">
            <a:spAutoFit/>
          </a:bodyPr>
          <a:p>
            <a:r>
              <a:rPr lang="zh-CN" altLang="en-US" sz="2000">
                <a:solidFill>
                  <a:schemeClr val="tx1">
                    <a:lumMod val="65000"/>
                    <a:lumOff val="35000"/>
                  </a:schemeClr>
                </a:solidFill>
                <a:latin typeface="微软雅黑" pitchFamily="34" charset="-122"/>
                <a:ea typeface="微软雅黑" pitchFamily="34" charset="-122"/>
              </a:rPr>
              <a:t>其他非生产消费的能源</a:t>
            </a:r>
            <a:endParaRPr lang="zh-CN" altLang="en-US" sz="2000">
              <a:solidFill>
                <a:schemeClr val="tx1">
                  <a:lumMod val="65000"/>
                  <a:lumOff val="35000"/>
                </a:schemeClr>
              </a:solidFill>
              <a:latin typeface="微软雅黑" pitchFamily="34" charset="-122"/>
              <a:ea typeface="微软雅黑" pitchFamily="34" charset="-122"/>
            </a:endParaRPr>
          </a:p>
        </p:txBody>
      </p:sp>
      <p:sp>
        <p:nvSpPr>
          <p:cNvPr id="30" name="椭圆 29"/>
          <p:cNvSpPr/>
          <p:nvPr/>
        </p:nvSpPr>
        <p:spPr>
          <a:xfrm>
            <a:off x="174671" y="1771015"/>
            <a:ext cx="2100087" cy="1695450"/>
          </a:xfrm>
          <a:prstGeom prst="ellipse">
            <a:avLst/>
          </a:prstGeom>
          <a:solidFill>
            <a:schemeClr val="bg1">
              <a:lumMod val="9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微软雅黑" pitchFamily="34" charset="-122"/>
                <a:ea typeface="微软雅黑" pitchFamily="34" charset="-122"/>
                <a:cs typeface="+mn-cs"/>
              </a:rPr>
              <a:t>非工业</a:t>
            </a:r>
            <a:endParaRPr kumimoji="0" lang="en-US" altLang="zh-CN" sz="2400" b="1" i="0" u="none" strike="noStrike" kern="1200" cap="none" spc="0" normalizeH="0" baseline="0" noProof="0" dirty="0">
              <a:ln>
                <a:noFill/>
              </a:ln>
              <a:solidFill>
                <a:schemeClr val="accent1"/>
              </a:solidFill>
              <a:effectLst/>
              <a:uLnTx/>
              <a:uFillTx/>
              <a:latin typeface="微软雅黑" pitchFamily="34" charset="-122"/>
              <a:ea typeface="微软雅黑"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微软雅黑" pitchFamily="34" charset="-122"/>
                <a:ea typeface="微软雅黑" pitchFamily="34" charset="-122"/>
                <a:cs typeface="+mn-cs"/>
              </a:rPr>
              <a:t>企业能源消费量</a:t>
            </a:r>
            <a:endParaRPr kumimoji="0" lang="zh-CN" altLang="en-US" sz="2400" b="1" i="0" u="none" strike="noStrike" kern="120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482" name="文本框 16"/>
          <p:cNvSpPr txBox="true"/>
          <p:nvPr/>
        </p:nvSpPr>
        <p:spPr>
          <a:xfrm>
            <a:off x="412591" y="1006475"/>
            <a:ext cx="1249680"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05</a:t>
            </a:r>
            <a:r>
              <a:rPr lang="en-US" altLang="zh-CN" sz="2400" dirty="0">
                <a:solidFill>
                  <a:schemeClr val="bg1"/>
                </a:solidFill>
                <a:latin typeface="微软雅黑" pitchFamily="34" charset="-122"/>
                <a:ea typeface="微软雅黑" pitchFamily="34" charset="-122"/>
                <a:sym typeface="微软雅黑" pitchFamily="34" charset="-122"/>
              </a:rPr>
              <a:t>-4</a:t>
            </a:r>
            <a:r>
              <a:rPr lang="zh-CN" altLang="zh-CN" sz="2400" dirty="0">
                <a:solidFill>
                  <a:schemeClr val="bg1"/>
                </a:solidFill>
                <a:latin typeface="微软雅黑" pitchFamily="34" charset="-122"/>
                <a:ea typeface="微软雅黑" pitchFamily="34" charset="-122"/>
                <a:sym typeface="微软雅黑" pitchFamily="34" charset="-122"/>
              </a:rPr>
              <a:t>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6" name="文本框 5"/>
          <p:cNvSpPr txBox="true"/>
          <p:nvPr/>
        </p:nvSpPr>
        <p:spPr>
          <a:xfrm>
            <a:off x="1789113" y="1768475"/>
            <a:ext cx="8405813" cy="2676525"/>
          </a:xfrm>
          <a:prstGeom prst="rect">
            <a:avLst/>
          </a:prstGeom>
          <a:noFill/>
        </p:spPr>
        <p:txBody>
          <a:bodyPr wrap="square" rtlCol="0">
            <a:spAutoFit/>
          </a:bodyPr>
          <a:p>
            <a:pPr algn="just" fontAlgn="auto">
              <a:lnSpc>
                <a:spcPct val="150000"/>
              </a:lnSpc>
            </a:pPr>
            <a:r>
              <a:rPr lang="zh-CN" altLang="en-US" sz="2800" noProof="1" dirty="0" smtClean="0">
                <a:solidFill>
                  <a:srgbClr val="336699"/>
                </a:solidFill>
                <a:latin typeface="微软雅黑" pitchFamily="34" charset="-122"/>
                <a:ea typeface="微软雅黑" pitchFamily="34" charset="-122"/>
                <a:cs typeface="+mn-cs"/>
              </a:rPr>
              <a:t>统计范围：</a:t>
            </a:r>
            <a:endParaRPr lang="zh-CN" altLang="en-US" sz="2800" noProof="1" dirty="0" smtClean="0">
              <a:solidFill>
                <a:srgbClr val="336699"/>
              </a:solidFill>
              <a:latin typeface="微软雅黑" pitchFamily="34" charset="-122"/>
              <a:ea typeface="微软雅黑" pitchFamily="34" charset="-122"/>
            </a:endParaRPr>
          </a:p>
          <a:p>
            <a:pPr marL="285750" algn="just" fontAlgn="auto">
              <a:lnSpc>
                <a:spcPct val="150000"/>
              </a:lnSpc>
              <a:buFont typeface="Arial" panose="02080604020202020204" pitchFamily="34" charset="0"/>
              <a:buNone/>
            </a:pPr>
            <a:r>
              <a:rPr lang="zh-CN" altLang="en-US" sz="2800" noProof="1" dirty="0" smtClean="0">
                <a:solidFill>
                  <a:srgbClr val="336699"/>
                </a:solidFill>
                <a:latin typeface="微软雅黑" pitchFamily="34" charset="-122"/>
                <a:ea typeface="微软雅黑" pitchFamily="34" charset="-122"/>
                <a:cs typeface="+mn-cs"/>
              </a:rPr>
              <a:t>辖区内有资质的建筑业、限额以上批发和零售业、限额以上住宿和餐饮业、有开发经营活动的全部房地产开发经营业和规模以上服务业法人单位。</a:t>
            </a:r>
            <a:endParaRPr lang="zh-CN" altLang="en-US" sz="2800" noProof="1" dirty="0" smtClean="0">
              <a:solidFill>
                <a:srgbClr val="336699"/>
              </a:solidFill>
              <a:latin typeface="微软雅黑" pitchFamily="34" charset="-122"/>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506" name="文本框 16"/>
          <p:cNvSpPr txBox="true"/>
          <p:nvPr/>
        </p:nvSpPr>
        <p:spPr>
          <a:xfrm>
            <a:off x="412750" y="1006475"/>
            <a:ext cx="1249363"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05</a:t>
            </a:r>
            <a:r>
              <a:rPr lang="en-US" altLang="zh-CN" sz="2400" dirty="0">
                <a:solidFill>
                  <a:schemeClr val="bg1"/>
                </a:solidFill>
                <a:latin typeface="微软雅黑" pitchFamily="34" charset="-122"/>
                <a:ea typeface="微软雅黑" pitchFamily="34" charset="-122"/>
                <a:sym typeface="微软雅黑" pitchFamily="34" charset="-122"/>
              </a:rPr>
              <a:t>-4</a:t>
            </a:r>
            <a:r>
              <a:rPr lang="zh-CN" altLang="zh-CN" sz="2400" dirty="0">
                <a:solidFill>
                  <a:schemeClr val="bg1"/>
                </a:solidFill>
                <a:latin typeface="微软雅黑" pitchFamily="34" charset="-122"/>
                <a:ea typeface="微软雅黑" pitchFamily="34" charset="-122"/>
                <a:sym typeface="微软雅黑" pitchFamily="34" charset="-122"/>
              </a:rPr>
              <a:t>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28" name="矩形 27"/>
          <p:cNvSpPr/>
          <p:nvPr/>
        </p:nvSpPr>
        <p:spPr>
          <a:xfrm>
            <a:off x="1943100" y="1752600"/>
            <a:ext cx="8315325" cy="1828800"/>
          </a:xfrm>
          <a:prstGeom prst="rect">
            <a:avLst/>
          </a:prstGeom>
          <a:noFill/>
          <a:ln w="12700">
            <a:solidFill>
              <a:schemeClr val="tx1">
                <a:lumMod val="75000"/>
                <a:lumOff val="25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微软雅黑" pitchFamily="34" charset="-122"/>
              <a:ea typeface="微软雅黑" pitchFamily="34" charset="-122"/>
              <a:cs typeface="+mn-cs"/>
            </a:endParaRPr>
          </a:p>
        </p:txBody>
      </p:sp>
      <p:sp>
        <p:nvSpPr>
          <p:cNvPr id="29" name="矩形 28"/>
          <p:cNvSpPr/>
          <p:nvPr/>
        </p:nvSpPr>
        <p:spPr>
          <a:xfrm>
            <a:off x="2317750" y="1249363"/>
            <a:ext cx="4687888" cy="85725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1.</a:t>
            </a:r>
            <a:r>
              <a:rPr kumimoji="0" lang="zh-CN" altLang="en-US" sz="24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谁消费谁统计</a:t>
            </a:r>
            <a:endParaRPr kumimoji="0" lang="zh-CN" altLang="en-US" sz="2400" b="1"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21513" name="TextBox 33"/>
          <p:cNvSpPr txBox="true"/>
          <p:nvPr/>
        </p:nvSpPr>
        <p:spPr>
          <a:xfrm>
            <a:off x="2495550" y="2343150"/>
            <a:ext cx="7543800" cy="1049338"/>
          </a:xfrm>
          <a:prstGeom prst="rect">
            <a:avLst/>
          </a:prstGeom>
          <a:noFill/>
          <a:ln w="9525">
            <a:noFill/>
          </a:ln>
        </p:spPr>
        <p:txBody>
          <a:bodyPr wrap="square" lIns="91445" tIns="45721" rIns="91445" bIns="45721" anchor="t" anchorCtr="false">
            <a:spAutoFit/>
          </a:bodyPr>
          <a:p>
            <a:pPr>
              <a:lnSpc>
                <a:spcPct val="130000"/>
              </a:lnSpc>
              <a:buFontTx/>
            </a:pPr>
            <a:r>
              <a:rPr lang="zh-CN" altLang="en-US" sz="2400" dirty="0">
                <a:solidFill>
                  <a:srgbClr val="404040"/>
                </a:solidFill>
                <a:latin typeface="微软雅黑" pitchFamily="34" charset="-122"/>
                <a:ea typeface="微软雅黑" pitchFamily="34" charset="-122"/>
              </a:rPr>
              <a:t>不论能源的来源如何，由哪个单位消费就由哪个单位统计，不包括对外销售的能源。</a:t>
            </a:r>
            <a:endParaRPr lang="zh-CN" altLang="en-US" sz="2400" dirty="0">
              <a:solidFill>
                <a:srgbClr val="404040"/>
              </a:solidFill>
              <a:latin typeface="微软雅黑" pitchFamily="34" charset="-122"/>
              <a:ea typeface="微软雅黑" pitchFamily="34" charset="-122"/>
            </a:endParaRPr>
          </a:p>
        </p:txBody>
      </p:sp>
      <p:sp>
        <p:nvSpPr>
          <p:cNvPr id="35" name="矩形 34"/>
          <p:cNvSpPr/>
          <p:nvPr/>
        </p:nvSpPr>
        <p:spPr>
          <a:xfrm>
            <a:off x="1941513" y="4248150"/>
            <a:ext cx="8313738" cy="2206625"/>
          </a:xfrm>
          <a:prstGeom prst="rect">
            <a:avLst/>
          </a:prstGeom>
          <a:noFill/>
          <a:ln w="12700">
            <a:solidFill>
              <a:schemeClr val="tx1">
                <a:lumMod val="75000"/>
                <a:lumOff val="25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微软雅黑" pitchFamily="34" charset="-122"/>
              <a:ea typeface="微软雅黑" pitchFamily="34" charset="-122"/>
              <a:cs typeface="+mn-cs"/>
            </a:endParaRPr>
          </a:p>
        </p:txBody>
      </p:sp>
      <p:sp>
        <p:nvSpPr>
          <p:cNvPr id="36" name="矩形 35"/>
          <p:cNvSpPr/>
          <p:nvPr/>
        </p:nvSpPr>
        <p:spPr>
          <a:xfrm>
            <a:off x="2317750" y="3895725"/>
            <a:ext cx="4687888" cy="76200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2.</a:t>
            </a:r>
            <a:r>
              <a:rPr kumimoji="0" lang="zh-CN" altLang="en-US" sz="2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何时投入使用，何时计算消费</a:t>
            </a:r>
            <a:endParaRPr kumimoji="0" lang="zh-CN" altLang="en-US" sz="2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21516" name="TextBox 36"/>
          <p:cNvSpPr txBox="true"/>
          <p:nvPr/>
        </p:nvSpPr>
        <p:spPr>
          <a:xfrm>
            <a:off x="2435225" y="4819650"/>
            <a:ext cx="7789863" cy="1528763"/>
          </a:xfrm>
          <a:prstGeom prst="rect">
            <a:avLst/>
          </a:prstGeom>
          <a:noFill/>
          <a:ln w="9525">
            <a:noFill/>
          </a:ln>
        </p:spPr>
        <p:txBody>
          <a:bodyPr wrap="square" lIns="91445" tIns="45721" rIns="91445" bIns="45721" anchor="t" anchorCtr="false">
            <a:spAutoFit/>
          </a:bodyPr>
          <a:p>
            <a:pPr>
              <a:lnSpc>
                <a:spcPct val="130000"/>
              </a:lnSpc>
              <a:buFontTx/>
            </a:pPr>
            <a:r>
              <a:rPr lang="zh-CN" altLang="en-US" sz="2400" dirty="0">
                <a:solidFill>
                  <a:srgbClr val="404040"/>
                </a:solidFill>
                <a:latin typeface="微软雅黑" pitchFamily="34" charset="-122"/>
                <a:ea typeface="微软雅黑" pitchFamily="34" charset="-122"/>
              </a:rPr>
              <a:t>统计能源消费量的时间界限，以实际消费时间为准。</a:t>
            </a:r>
            <a:endParaRPr lang="en-US" altLang="zh-CN" sz="2400" dirty="0">
              <a:solidFill>
                <a:srgbClr val="404040"/>
              </a:solidFill>
              <a:latin typeface="微软雅黑" pitchFamily="34" charset="-122"/>
              <a:ea typeface="微软雅黑" pitchFamily="34" charset="-122"/>
            </a:endParaRPr>
          </a:p>
          <a:p>
            <a:pPr>
              <a:lnSpc>
                <a:spcPct val="130000"/>
              </a:lnSpc>
              <a:buFontTx/>
            </a:pPr>
            <a:r>
              <a:rPr lang="zh-CN" altLang="en-US" sz="2400" dirty="0">
                <a:solidFill>
                  <a:srgbClr val="404040"/>
                </a:solidFill>
                <a:latin typeface="微软雅黑" pitchFamily="34" charset="-122"/>
                <a:ea typeface="微软雅黑" pitchFamily="34" charset="-122"/>
              </a:rPr>
              <a:t>消费金额应与消费量对应，不能包含以前拖欠现在补缴或为以后预付的部分。</a:t>
            </a:r>
            <a:endParaRPr lang="zh-CN" altLang="en-US" sz="2400" dirty="0">
              <a:solidFill>
                <a:srgbClr val="404040"/>
              </a:solidFill>
              <a:latin typeface="微软雅黑" pitchFamily="34" charset="-122"/>
              <a:ea typeface="微软雅黑"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530" name="文本框 16"/>
          <p:cNvSpPr txBox="true"/>
          <p:nvPr/>
        </p:nvSpPr>
        <p:spPr>
          <a:xfrm>
            <a:off x="412750" y="1006475"/>
            <a:ext cx="1249363"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05</a:t>
            </a:r>
            <a:r>
              <a:rPr lang="en-US" altLang="zh-CN" sz="2400" dirty="0">
                <a:solidFill>
                  <a:schemeClr val="bg1"/>
                </a:solidFill>
                <a:latin typeface="微软雅黑" pitchFamily="34" charset="-122"/>
                <a:ea typeface="微软雅黑" pitchFamily="34" charset="-122"/>
                <a:sym typeface="微软雅黑" pitchFamily="34" charset="-122"/>
              </a:rPr>
              <a:t>-4</a:t>
            </a:r>
            <a:r>
              <a:rPr lang="zh-CN" altLang="zh-CN" sz="2400" dirty="0">
                <a:solidFill>
                  <a:schemeClr val="bg1"/>
                </a:solidFill>
                <a:latin typeface="微软雅黑" pitchFamily="34" charset="-122"/>
                <a:ea typeface="微软雅黑" pitchFamily="34" charset="-122"/>
                <a:sym typeface="微软雅黑" pitchFamily="34" charset="-122"/>
              </a:rPr>
              <a:t>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31745" name="Shape 3883"/>
          <p:cNvSpPr/>
          <p:nvPr/>
        </p:nvSpPr>
        <p:spPr>
          <a:xfrm>
            <a:off x="2352675" y="1077913"/>
            <a:ext cx="7723188" cy="601663"/>
          </a:xfrm>
          <a:prstGeom prst="roundRect">
            <a:avLst>
              <a:gd name="adj" fmla="val 50000"/>
            </a:avLst>
          </a:prstGeom>
          <a:solidFill>
            <a:schemeClr val="accent1"/>
          </a:solidFill>
          <a:ln w="12700">
            <a:noFill/>
          </a:ln>
        </p:spPr>
        <p:txBody>
          <a:bodyPr lIns="19050" tIns="19050" rIns="19050" bIns="19050" anchor="ctr" anchorCtr="false"/>
          <a:p>
            <a:pPr fontAlgn="base">
              <a:buFontTx/>
            </a:pPr>
            <a:endParaRPr lang="zh-CN" altLang="zh-CN" sz="1735" strike="noStrike" noProof="1" dirty="0">
              <a:latin typeface="Calibri" pitchFamily="34" charset="0"/>
              <a:ea typeface="宋体" pitchFamily="2" charset="-122"/>
            </a:endParaRPr>
          </a:p>
        </p:txBody>
      </p:sp>
      <p:sp>
        <p:nvSpPr>
          <p:cNvPr id="22536" name="Text Placeholder 5"/>
          <p:cNvSpPr txBox="true"/>
          <p:nvPr/>
        </p:nvSpPr>
        <p:spPr>
          <a:xfrm>
            <a:off x="4157663" y="1174750"/>
            <a:ext cx="4035425" cy="407988"/>
          </a:xfrm>
          <a:prstGeom prst="rect">
            <a:avLst/>
          </a:prstGeom>
          <a:noFill/>
          <a:ln w="9525">
            <a:noFill/>
          </a:ln>
        </p:spPr>
        <p:txBody>
          <a:bodyPr lIns="0" tIns="0" rIns="0" bIns="0" anchor="ctr" anchorCtr="false"/>
          <a:p>
            <a:pPr algn="ctr">
              <a:lnSpc>
                <a:spcPct val="90000"/>
              </a:lnSpc>
              <a:spcBef>
                <a:spcPts val="1000"/>
              </a:spcBef>
              <a:buFont typeface="Arial" panose="02080604020202020204" pitchFamily="34" charset="0"/>
            </a:pPr>
            <a:r>
              <a:rPr lang="en-US" altLang="zh-CN" sz="2400" dirty="0">
                <a:solidFill>
                  <a:srgbClr val="FCFCFC"/>
                </a:solidFill>
                <a:latin typeface="微软雅黑" pitchFamily="34" charset="-122"/>
                <a:ea typeface="微软雅黑" pitchFamily="34" charset="-122"/>
              </a:rPr>
              <a:t>Q1       </a:t>
            </a:r>
            <a:r>
              <a:rPr lang="zh-CN" altLang="en-US" sz="2400" dirty="0">
                <a:solidFill>
                  <a:srgbClr val="FCFCFC"/>
                </a:solidFill>
                <a:latin typeface="微软雅黑" pitchFamily="34" charset="-122"/>
                <a:ea typeface="微软雅黑" pitchFamily="34" charset="-122"/>
              </a:rPr>
              <a:t>单位换算</a:t>
            </a:r>
            <a:endParaRPr lang="zh-CN" altLang="en-US" sz="2400" dirty="0">
              <a:solidFill>
                <a:srgbClr val="FCFCFC"/>
              </a:solidFill>
              <a:latin typeface="微软雅黑" pitchFamily="34" charset="-122"/>
              <a:ea typeface="微软雅黑" pitchFamily="34" charset="-122"/>
            </a:endParaRPr>
          </a:p>
        </p:txBody>
      </p:sp>
      <p:sp>
        <p:nvSpPr>
          <p:cNvPr id="22537" name="矩形 9"/>
          <p:cNvSpPr/>
          <p:nvPr/>
        </p:nvSpPr>
        <p:spPr>
          <a:xfrm>
            <a:off x="3136900" y="5384800"/>
            <a:ext cx="8229600" cy="1076325"/>
          </a:xfrm>
          <a:prstGeom prst="rect">
            <a:avLst/>
          </a:prstGeom>
          <a:noFill/>
          <a:ln w="9525">
            <a:noFill/>
          </a:ln>
        </p:spPr>
        <p:txBody>
          <a:bodyPr anchor="t" anchorCtr="false">
            <a:spAutoFit/>
          </a:bodyPr>
          <a:p>
            <a:pPr>
              <a:buFontTx/>
            </a:pPr>
            <a:r>
              <a:rPr lang="zh-CN" altLang="en-US" sz="1600" dirty="0">
                <a:solidFill>
                  <a:srgbClr val="404040"/>
                </a:solidFill>
                <a:latin typeface="微软雅黑" pitchFamily="34" charset="-122"/>
                <a:ea typeface="微软雅黑" pitchFamily="34" charset="-122"/>
              </a:rPr>
              <a:t>举例</a:t>
            </a:r>
            <a:r>
              <a:rPr lang="zh-CN" altLang="en-US" sz="1600" dirty="0">
                <a:solidFill>
                  <a:srgbClr val="404040"/>
                </a:solidFill>
                <a:latin typeface="微软雅黑" pitchFamily="34" charset="-122"/>
                <a:ea typeface="微软雅黑" pitchFamily="34" charset="-122"/>
                <a:sym typeface="Wingdings" panose="05000000000000000000" pitchFamily="2" charset="2"/>
              </a:rPr>
              <a:t>：（</a:t>
            </a:r>
            <a:r>
              <a:rPr lang="en-US" altLang="zh-CN" sz="1600" dirty="0">
                <a:solidFill>
                  <a:srgbClr val="404040"/>
                </a:solidFill>
                <a:latin typeface="微软雅黑" pitchFamily="34" charset="-122"/>
                <a:ea typeface="微软雅黑" pitchFamily="34" charset="-122"/>
                <a:sym typeface="Wingdings" panose="05000000000000000000" pitchFamily="2" charset="2"/>
              </a:rPr>
              <a:t>1</a:t>
            </a:r>
            <a:r>
              <a:rPr lang="zh-CN" altLang="en-US" sz="1600" dirty="0">
                <a:solidFill>
                  <a:srgbClr val="404040"/>
                </a:solidFill>
                <a:latin typeface="微软雅黑" pitchFamily="34" charset="-122"/>
                <a:ea typeface="微软雅黑" pitchFamily="34" charset="-122"/>
                <a:sym typeface="Wingdings" panose="05000000000000000000" pitchFamily="2" charset="2"/>
              </a:rPr>
              <a:t>）汽油消费量</a:t>
            </a:r>
            <a:r>
              <a:rPr lang="en-US" altLang="zh-CN" sz="1600" dirty="0">
                <a:solidFill>
                  <a:srgbClr val="404040"/>
                </a:solidFill>
                <a:latin typeface="微软雅黑" pitchFamily="34" charset="-122"/>
                <a:ea typeface="微软雅黑" pitchFamily="34" charset="-122"/>
                <a:sym typeface="Wingdings" panose="05000000000000000000" pitchFamily="2" charset="2"/>
              </a:rPr>
              <a:t>17716</a:t>
            </a:r>
            <a:r>
              <a:rPr lang="zh-CN" altLang="en-US" sz="1600" dirty="0">
                <a:solidFill>
                  <a:srgbClr val="404040"/>
                </a:solidFill>
                <a:latin typeface="微软雅黑" pitchFamily="34" charset="-122"/>
                <a:ea typeface="微软雅黑" pitchFamily="34" charset="-122"/>
                <a:sym typeface="Wingdings" panose="05000000000000000000" pitchFamily="2" charset="2"/>
              </a:rPr>
              <a:t>升</a:t>
            </a:r>
            <a:r>
              <a:rPr lang="en-US" altLang="zh-CN" sz="1600" dirty="0">
                <a:solidFill>
                  <a:srgbClr val="404040"/>
                </a:solidFill>
                <a:latin typeface="Arial" panose="02080604020202020204" pitchFamily="34" charset="0"/>
                <a:ea typeface="微软雅黑" pitchFamily="34" charset="-122"/>
                <a:sym typeface="Wingdings" panose="05000000000000000000" pitchFamily="2" charset="2"/>
              </a:rPr>
              <a:t>≈</a:t>
            </a:r>
            <a:r>
              <a:rPr lang="en-US" altLang="zh-CN" sz="1600" dirty="0">
                <a:solidFill>
                  <a:srgbClr val="404040"/>
                </a:solidFill>
                <a:latin typeface="微软雅黑" pitchFamily="34" charset="-122"/>
                <a:ea typeface="微软雅黑" pitchFamily="34" charset="-122"/>
                <a:sym typeface="Wingdings" panose="05000000000000000000" pitchFamily="2" charset="2"/>
              </a:rPr>
              <a:t>17716×0.73÷1000</a:t>
            </a:r>
            <a:r>
              <a:rPr lang="zh-CN" altLang="en-US" sz="1600" dirty="0">
                <a:solidFill>
                  <a:srgbClr val="404040"/>
                </a:solidFill>
                <a:latin typeface="微软雅黑" pitchFamily="34" charset="-122"/>
                <a:ea typeface="微软雅黑" pitchFamily="34" charset="-122"/>
                <a:sym typeface="Wingdings" panose="05000000000000000000" pitchFamily="2" charset="2"/>
              </a:rPr>
              <a:t>（吨）</a:t>
            </a:r>
            <a:r>
              <a:rPr lang="en-US" altLang="zh-CN" sz="1600" dirty="0">
                <a:solidFill>
                  <a:srgbClr val="404040"/>
                </a:solidFill>
                <a:latin typeface="Arial" panose="02080604020202020204" pitchFamily="34" charset="0"/>
                <a:ea typeface="微软雅黑" pitchFamily="34" charset="-122"/>
                <a:sym typeface="Wingdings" panose="05000000000000000000" pitchFamily="2" charset="2"/>
              </a:rPr>
              <a:t>≈</a:t>
            </a:r>
            <a:r>
              <a:rPr lang="en-US" altLang="zh-CN" sz="1600" dirty="0">
                <a:solidFill>
                  <a:srgbClr val="404040"/>
                </a:solidFill>
                <a:latin typeface="微软雅黑" pitchFamily="34" charset="-122"/>
                <a:ea typeface="微软雅黑" pitchFamily="34" charset="-122"/>
                <a:sym typeface="Wingdings" panose="05000000000000000000" pitchFamily="2" charset="2"/>
              </a:rPr>
              <a:t>12.93</a:t>
            </a:r>
            <a:r>
              <a:rPr lang="zh-CN" altLang="en-US" sz="1600" dirty="0">
                <a:solidFill>
                  <a:srgbClr val="404040"/>
                </a:solidFill>
                <a:latin typeface="微软雅黑" pitchFamily="34" charset="-122"/>
                <a:ea typeface="微软雅黑" pitchFamily="34" charset="-122"/>
                <a:sym typeface="Wingdings" panose="05000000000000000000" pitchFamily="2" charset="2"/>
              </a:rPr>
              <a:t>吨。</a:t>
            </a:r>
            <a:endParaRPr lang="zh-CN" altLang="en-US" sz="1600" dirty="0">
              <a:solidFill>
                <a:srgbClr val="404040"/>
              </a:solidFill>
              <a:latin typeface="微软雅黑" pitchFamily="34" charset="-122"/>
              <a:ea typeface="微软雅黑" pitchFamily="34" charset="-122"/>
              <a:sym typeface="Wingdings" panose="05000000000000000000" pitchFamily="2" charset="2"/>
            </a:endParaRPr>
          </a:p>
          <a:p>
            <a:pPr>
              <a:buFontTx/>
            </a:pPr>
            <a:r>
              <a:rPr lang="zh-CN" altLang="en-US" sz="1600" dirty="0">
                <a:solidFill>
                  <a:srgbClr val="404040"/>
                </a:solidFill>
                <a:latin typeface="微软雅黑" pitchFamily="34" charset="-122"/>
                <a:ea typeface="微软雅黑" pitchFamily="34" charset="-122"/>
                <a:sym typeface="Wingdings" panose="05000000000000000000" pitchFamily="2" charset="2"/>
              </a:rPr>
              <a:t>      （</a:t>
            </a:r>
            <a:r>
              <a:rPr lang="en-US" altLang="zh-CN" sz="1600" dirty="0">
                <a:solidFill>
                  <a:srgbClr val="404040"/>
                </a:solidFill>
                <a:latin typeface="微软雅黑" pitchFamily="34" charset="-122"/>
                <a:ea typeface="微软雅黑" pitchFamily="34" charset="-122"/>
                <a:sym typeface="Wingdings" panose="05000000000000000000" pitchFamily="2" charset="2"/>
              </a:rPr>
              <a:t>2</a:t>
            </a:r>
            <a:r>
              <a:rPr lang="zh-CN" altLang="en-US" sz="1600" dirty="0">
                <a:solidFill>
                  <a:srgbClr val="404040"/>
                </a:solidFill>
                <a:latin typeface="微软雅黑" pitchFamily="34" charset="-122"/>
                <a:ea typeface="微软雅黑" pitchFamily="34" charset="-122"/>
                <a:sym typeface="Wingdings" panose="05000000000000000000" pitchFamily="2" charset="2"/>
              </a:rPr>
              <a:t>）柴油消费量</a:t>
            </a:r>
            <a:r>
              <a:rPr lang="en-US" altLang="zh-CN" sz="1600" dirty="0">
                <a:solidFill>
                  <a:srgbClr val="404040"/>
                </a:solidFill>
                <a:latin typeface="微软雅黑" pitchFamily="34" charset="-122"/>
                <a:ea typeface="微软雅黑" pitchFamily="34" charset="-122"/>
                <a:sym typeface="Wingdings" panose="05000000000000000000" pitchFamily="2" charset="2"/>
              </a:rPr>
              <a:t>100</a:t>
            </a:r>
            <a:r>
              <a:rPr lang="zh-CN" altLang="en-US" sz="1600" dirty="0">
                <a:solidFill>
                  <a:srgbClr val="404040"/>
                </a:solidFill>
                <a:latin typeface="微软雅黑" pitchFamily="34" charset="-122"/>
                <a:ea typeface="微软雅黑" pitchFamily="34" charset="-122"/>
                <a:sym typeface="Wingdings" panose="05000000000000000000" pitchFamily="2" charset="2"/>
              </a:rPr>
              <a:t>升</a:t>
            </a:r>
            <a:r>
              <a:rPr lang="en-US" altLang="zh-CN" sz="1600" dirty="0">
                <a:solidFill>
                  <a:srgbClr val="404040"/>
                </a:solidFill>
                <a:latin typeface="Arial" panose="02080604020202020204" pitchFamily="34" charset="0"/>
                <a:ea typeface="微软雅黑" pitchFamily="34" charset="-122"/>
                <a:sym typeface="Wingdings" panose="05000000000000000000" pitchFamily="2" charset="2"/>
              </a:rPr>
              <a:t>≈</a:t>
            </a:r>
            <a:r>
              <a:rPr lang="en-US" altLang="zh-CN" sz="1600" dirty="0">
                <a:solidFill>
                  <a:srgbClr val="404040"/>
                </a:solidFill>
                <a:latin typeface="微软雅黑" pitchFamily="34" charset="-122"/>
                <a:ea typeface="微软雅黑" pitchFamily="34" charset="-122"/>
                <a:sym typeface="Wingdings" panose="05000000000000000000" pitchFamily="2" charset="2"/>
              </a:rPr>
              <a:t>100×0.86÷1000</a:t>
            </a:r>
            <a:r>
              <a:rPr lang="zh-CN" altLang="en-US" sz="1600" dirty="0">
                <a:solidFill>
                  <a:srgbClr val="404040"/>
                </a:solidFill>
                <a:latin typeface="微软雅黑" pitchFamily="34" charset="-122"/>
                <a:ea typeface="微软雅黑" pitchFamily="34" charset="-122"/>
                <a:sym typeface="Wingdings" panose="05000000000000000000" pitchFamily="2" charset="2"/>
              </a:rPr>
              <a:t> （吨） </a:t>
            </a:r>
            <a:r>
              <a:rPr lang="en-US" altLang="zh-CN" sz="1600" dirty="0">
                <a:solidFill>
                  <a:srgbClr val="404040"/>
                </a:solidFill>
                <a:latin typeface="Arial" panose="02080604020202020204" pitchFamily="34" charset="0"/>
                <a:ea typeface="微软雅黑" pitchFamily="34" charset="-122"/>
                <a:sym typeface="Wingdings" panose="05000000000000000000" pitchFamily="2" charset="2"/>
              </a:rPr>
              <a:t>≈</a:t>
            </a:r>
            <a:r>
              <a:rPr lang="en-US" altLang="zh-CN" sz="1600" dirty="0">
                <a:solidFill>
                  <a:srgbClr val="404040"/>
                </a:solidFill>
                <a:latin typeface="微软雅黑" pitchFamily="34" charset="-122"/>
                <a:ea typeface="微软雅黑" pitchFamily="34" charset="-122"/>
                <a:sym typeface="Wingdings" panose="05000000000000000000" pitchFamily="2" charset="2"/>
              </a:rPr>
              <a:t>0.09</a:t>
            </a:r>
            <a:r>
              <a:rPr lang="zh-CN" altLang="en-US" sz="1600" dirty="0">
                <a:solidFill>
                  <a:srgbClr val="404040"/>
                </a:solidFill>
                <a:latin typeface="微软雅黑" pitchFamily="34" charset="-122"/>
                <a:ea typeface="微软雅黑" pitchFamily="34" charset="-122"/>
                <a:sym typeface="Wingdings" panose="05000000000000000000" pitchFamily="2" charset="2"/>
              </a:rPr>
              <a:t>吨，不能取整填</a:t>
            </a:r>
            <a:r>
              <a:rPr lang="en-US" altLang="zh-CN" sz="1600" dirty="0">
                <a:solidFill>
                  <a:srgbClr val="404040"/>
                </a:solidFill>
                <a:latin typeface="微软雅黑" pitchFamily="34" charset="-122"/>
                <a:ea typeface="微软雅黑" pitchFamily="34" charset="-122"/>
                <a:sym typeface="Wingdings" panose="05000000000000000000" pitchFamily="2" charset="2"/>
              </a:rPr>
              <a:t>0</a:t>
            </a:r>
            <a:r>
              <a:rPr lang="zh-CN" altLang="en-US" sz="1600" dirty="0">
                <a:solidFill>
                  <a:srgbClr val="404040"/>
                </a:solidFill>
                <a:latin typeface="微软雅黑" pitchFamily="34" charset="-122"/>
                <a:ea typeface="微软雅黑" pitchFamily="34" charset="-122"/>
                <a:sym typeface="Wingdings" panose="05000000000000000000" pitchFamily="2" charset="2"/>
              </a:rPr>
              <a:t>。</a:t>
            </a:r>
            <a:endParaRPr lang="en-US" altLang="zh-CN" sz="1600" dirty="0">
              <a:solidFill>
                <a:srgbClr val="404040"/>
              </a:solidFill>
              <a:latin typeface="微软雅黑" pitchFamily="34" charset="-122"/>
              <a:ea typeface="微软雅黑" pitchFamily="34" charset="-122"/>
              <a:sym typeface="Wingdings" panose="05000000000000000000" pitchFamily="2" charset="2"/>
            </a:endParaRPr>
          </a:p>
          <a:p>
            <a:pPr>
              <a:buFontTx/>
            </a:pPr>
            <a:r>
              <a:rPr lang="en-US" altLang="zh-CN" sz="1600" dirty="0">
                <a:solidFill>
                  <a:srgbClr val="404040"/>
                </a:solidFill>
                <a:latin typeface="微软雅黑" pitchFamily="34" charset="-122"/>
                <a:ea typeface="微软雅黑" pitchFamily="34" charset="-122"/>
                <a:sym typeface="Wingdings" panose="05000000000000000000" pitchFamily="2" charset="2"/>
              </a:rPr>
              <a:t>      </a:t>
            </a:r>
            <a:r>
              <a:rPr lang="zh-CN" altLang="en-US" sz="1600" dirty="0">
                <a:solidFill>
                  <a:srgbClr val="404040"/>
                </a:solidFill>
                <a:latin typeface="微软雅黑" pitchFamily="34" charset="-122"/>
                <a:ea typeface="微软雅黑" pitchFamily="34" charset="-122"/>
                <a:sym typeface="Wingdings" panose="05000000000000000000" pitchFamily="2" charset="2"/>
              </a:rPr>
              <a:t>（</a:t>
            </a:r>
            <a:r>
              <a:rPr lang="en-US" altLang="zh-CN" sz="1600" dirty="0">
                <a:solidFill>
                  <a:srgbClr val="404040"/>
                </a:solidFill>
                <a:latin typeface="微软雅黑" pitchFamily="34" charset="-122"/>
                <a:ea typeface="微软雅黑" pitchFamily="34" charset="-122"/>
                <a:sym typeface="Wingdings" panose="05000000000000000000" pitchFamily="2" charset="2"/>
              </a:rPr>
              <a:t>3</a:t>
            </a:r>
            <a:r>
              <a:rPr lang="zh-CN" altLang="en-US" sz="1600" dirty="0">
                <a:solidFill>
                  <a:srgbClr val="404040"/>
                </a:solidFill>
                <a:latin typeface="微软雅黑" pitchFamily="34" charset="-122"/>
                <a:ea typeface="微软雅黑" pitchFamily="34" charset="-122"/>
                <a:sym typeface="Wingdings" panose="05000000000000000000" pitchFamily="2" charset="2"/>
              </a:rPr>
              <a:t>）液化石油气使用一个大罐、两个中罐</a:t>
            </a:r>
            <a:endParaRPr lang="zh-CN" altLang="en-US" sz="1600" dirty="0">
              <a:solidFill>
                <a:srgbClr val="404040"/>
              </a:solidFill>
              <a:latin typeface="微软雅黑" pitchFamily="34" charset="-122"/>
              <a:ea typeface="微软雅黑" pitchFamily="34" charset="-122"/>
              <a:sym typeface="Wingdings" panose="05000000000000000000" pitchFamily="2" charset="2"/>
            </a:endParaRPr>
          </a:p>
          <a:p>
            <a:pPr>
              <a:buFontTx/>
            </a:pPr>
            <a:r>
              <a:rPr lang="zh-CN" altLang="en-US" sz="1600" dirty="0">
                <a:solidFill>
                  <a:srgbClr val="404040"/>
                </a:solidFill>
                <a:latin typeface="微软雅黑" pitchFamily="34" charset="-122"/>
                <a:ea typeface="微软雅黑" pitchFamily="34" charset="-122"/>
                <a:sym typeface="Wingdings" panose="05000000000000000000" pitchFamily="2" charset="2"/>
              </a:rPr>
              <a:t>           液化石油气消费量</a:t>
            </a:r>
            <a:r>
              <a:rPr lang="en-US" altLang="zh-CN" sz="1600" dirty="0">
                <a:solidFill>
                  <a:srgbClr val="404040"/>
                </a:solidFill>
                <a:latin typeface="Arial" panose="02080604020202020204" pitchFamily="34" charset="0"/>
                <a:ea typeface="宋体" pitchFamily="2" charset="-122"/>
                <a:sym typeface="微软雅黑" pitchFamily="34" charset="-122"/>
              </a:rPr>
              <a:t>≈</a:t>
            </a:r>
            <a:r>
              <a:rPr lang="en-US" altLang="zh-CN" sz="1600" dirty="0">
                <a:solidFill>
                  <a:srgbClr val="404040"/>
                </a:solidFill>
                <a:latin typeface="微软雅黑" pitchFamily="34" charset="-122"/>
                <a:ea typeface="微软雅黑" pitchFamily="34" charset="-122"/>
                <a:sym typeface="Wingdings" panose="05000000000000000000" pitchFamily="2" charset="2"/>
              </a:rPr>
              <a:t>50+2×15</a:t>
            </a:r>
            <a:r>
              <a:rPr lang="en-US" altLang="zh-CN" sz="1600" dirty="0">
                <a:solidFill>
                  <a:srgbClr val="404040"/>
                </a:solidFill>
                <a:latin typeface="Arial" panose="02080604020202020204" pitchFamily="34" charset="0"/>
                <a:ea typeface="宋体" pitchFamily="2" charset="-122"/>
                <a:sym typeface="微软雅黑" pitchFamily="34" charset="-122"/>
              </a:rPr>
              <a:t>≈</a:t>
            </a:r>
            <a:r>
              <a:rPr lang="en-US" altLang="zh-CN" sz="1600" dirty="0">
                <a:solidFill>
                  <a:srgbClr val="404040"/>
                </a:solidFill>
                <a:latin typeface="微软雅黑" pitchFamily="34" charset="-122"/>
                <a:ea typeface="微软雅黑" pitchFamily="34" charset="-122"/>
                <a:sym typeface="Wingdings" panose="05000000000000000000" pitchFamily="2" charset="2"/>
              </a:rPr>
              <a:t>80</a:t>
            </a:r>
            <a:r>
              <a:rPr lang="zh-CN" altLang="en-US" sz="1600" dirty="0">
                <a:solidFill>
                  <a:srgbClr val="404040"/>
                </a:solidFill>
                <a:latin typeface="微软雅黑" pitchFamily="34" charset="-122"/>
                <a:ea typeface="微软雅黑" pitchFamily="34" charset="-122"/>
                <a:sym typeface="Wingdings" panose="05000000000000000000" pitchFamily="2" charset="2"/>
              </a:rPr>
              <a:t>千克</a:t>
            </a:r>
            <a:r>
              <a:rPr lang="en-US" altLang="zh-CN" sz="1600" dirty="0">
                <a:solidFill>
                  <a:srgbClr val="404040"/>
                </a:solidFill>
                <a:latin typeface="楷体" panose="02010609060101010101" charset="-122"/>
                <a:ea typeface="楷体" panose="02010609060101010101" charset="-122"/>
                <a:sym typeface="微软雅黑" pitchFamily="34" charset="-122"/>
              </a:rPr>
              <a:t>=</a:t>
            </a:r>
            <a:r>
              <a:rPr lang="en-US" altLang="zh-CN" sz="1600" dirty="0">
                <a:solidFill>
                  <a:srgbClr val="404040"/>
                </a:solidFill>
                <a:latin typeface="微软雅黑" pitchFamily="34" charset="-122"/>
                <a:ea typeface="微软雅黑" pitchFamily="34" charset="-122"/>
                <a:sym typeface="Wingdings" panose="05000000000000000000" pitchFamily="2" charset="2"/>
              </a:rPr>
              <a:t>0.08</a:t>
            </a:r>
            <a:r>
              <a:rPr lang="zh-CN" altLang="en-US" sz="1600" dirty="0">
                <a:solidFill>
                  <a:srgbClr val="404040"/>
                </a:solidFill>
                <a:latin typeface="微软雅黑" pitchFamily="34" charset="-122"/>
                <a:ea typeface="微软雅黑" pitchFamily="34" charset="-122"/>
                <a:sym typeface="Wingdings" panose="05000000000000000000" pitchFamily="2" charset="2"/>
              </a:rPr>
              <a:t>吨，不能取整填</a:t>
            </a:r>
            <a:r>
              <a:rPr lang="en-US" altLang="zh-CN" sz="1600" dirty="0">
                <a:solidFill>
                  <a:srgbClr val="404040"/>
                </a:solidFill>
                <a:latin typeface="微软雅黑" pitchFamily="34" charset="-122"/>
                <a:ea typeface="微软雅黑" pitchFamily="34" charset="-122"/>
                <a:sym typeface="Wingdings" panose="05000000000000000000" pitchFamily="2" charset="2"/>
              </a:rPr>
              <a:t>0</a:t>
            </a:r>
            <a:r>
              <a:rPr lang="zh-CN" altLang="en-US" sz="1600" dirty="0">
                <a:solidFill>
                  <a:srgbClr val="404040"/>
                </a:solidFill>
                <a:latin typeface="微软雅黑" pitchFamily="34" charset="-122"/>
                <a:ea typeface="微软雅黑" pitchFamily="34" charset="-122"/>
                <a:sym typeface="Wingdings" panose="05000000000000000000" pitchFamily="2" charset="2"/>
              </a:rPr>
              <a:t>。</a:t>
            </a:r>
            <a:endParaRPr lang="zh-CN" altLang="en-US" sz="1600" dirty="0">
              <a:solidFill>
                <a:srgbClr val="404040"/>
              </a:solidFill>
              <a:latin typeface="微软雅黑" pitchFamily="34" charset="-122"/>
              <a:ea typeface="微软雅黑" pitchFamily="34" charset="-122"/>
              <a:sym typeface="Wingdings" panose="05000000000000000000" pitchFamily="2" charset="2"/>
            </a:endParaRPr>
          </a:p>
        </p:txBody>
      </p:sp>
      <p:graphicFrame>
        <p:nvGraphicFramePr>
          <p:cNvPr id="10" name="表格 9"/>
          <p:cNvGraphicFramePr>
            <a:graphicFrameLocks noGrp="true"/>
          </p:cNvGraphicFramePr>
          <p:nvPr/>
        </p:nvGraphicFramePr>
        <p:xfrm>
          <a:off x="2474913" y="1909763"/>
          <a:ext cx="7905750" cy="3146425"/>
        </p:xfrm>
        <a:graphic>
          <a:graphicData uri="http://schemas.openxmlformats.org/drawingml/2006/table">
            <a:tbl>
              <a:tblPr/>
              <a:tblGrid>
                <a:gridCol w="1712595"/>
                <a:gridCol w="1337945"/>
                <a:gridCol w="4855210"/>
              </a:tblGrid>
              <a:tr h="316230">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lumMod val="75000"/>
                              <a:lumOff val="25000"/>
                            </a:schemeClr>
                          </a:solidFill>
                          <a:effectLst/>
                          <a:latin typeface="宋体" pitchFamily="2" charset="-122"/>
                          <a:ea typeface="宋体" pitchFamily="2" charset="-122"/>
                        </a:rPr>
                        <a:t>能源品种</a:t>
                      </a:r>
                      <a:endParaRPr kumimoji="0" lang="zh-CN" altLang="en-US" sz="1600" b="1"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lumMod val="75000"/>
                              <a:lumOff val="25000"/>
                            </a:schemeClr>
                          </a:solidFill>
                          <a:effectLst/>
                          <a:latin typeface="宋体" pitchFamily="2" charset="-122"/>
                          <a:ea typeface="宋体" pitchFamily="2" charset="-122"/>
                        </a:rPr>
                        <a:t>计量单位</a:t>
                      </a:r>
                      <a:endParaRPr kumimoji="0" lang="zh-CN" altLang="en-US" sz="1600" b="1"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lumMod val="75000"/>
                              <a:lumOff val="25000"/>
                            </a:schemeClr>
                          </a:solidFill>
                          <a:effectLst/>
                          <a:latin typeface="宋体" pitchFamily="2" charset="-122"/>
                          <a:ea typeface="宋体" pitchFamily="2" charset="-122"/>
                        </a:rPr>
                        <a:t>计量单位换算</a:t>
                      </a:r>
                      <a:endParaRPr kumimoji="0" lang="zh-CN" altLang="en-US" sz="1600" b="1"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559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汽  油</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1</a:t>
                      </a:r>
                      <a:r>
                        <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升</a:t>
                      </a:r>
                      <a:r>
                        <a:rPr kumimoji="0" lang="en-US" altLang="zh-CN" sz="1600" b="0" i="0" u="none" strike="noStrike" cap="none" normalizeH="0" baseline="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rPr>
                        <a:t>≈</a:t>
                      </a:r>
                      <a:r>
                        <a:rPr kumimoji="0" lang="en-US" altLang="zh-CN"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0.73</a:t>
                      </a:r>
                      <a:r>
                        <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千克</a:t>
                      </a:r>
                      <a:r>
                        <a:rPr kumimoji="0" lang="en-US" altLang="zh-CN" sz="1600" b="0" i="0" u="none" strike="noStrike" cap="none" normalizeH="0" baseline="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rPr>
                        <a:t>≈</a:t>
                      </a:r>
                      <a:r>
                        <a:rPr kumimoji="0" lang="en-US" altLang="zh-CN"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0.00073</a:t>
                      </a:r>
                      <a:r>
                        <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吨</a:t>
                      </a:r>
                      <a:endPar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6230">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轻柴油</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吨</a:t>
                      </a:r>
                      <a:endPar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1</a:t>
                      </a:r>
                      <a:r>
                        <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升</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0.86</a:t>
                      </a:r>
                      <a:r>
                        <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千克</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0.00086</a:t>
                      </a:r>
                      <a:r>
                        <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吨</a:t>
                      </a:r>
                      <a:endPar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6230">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重柴油</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1</a:t>
                      </a:r>
                      <a:r>
                        <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升</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0.92</a:t>
                      </a:r>
                      <a:r>
                        <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千克</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0.00092</a:t>
                      </a:r>
                      <a:r>
                        <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吨</a:t>
                      </a:r>
                      <a:endPar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6230">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煤  油</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升</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0.82</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千克</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0.00082</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559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燃料油</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升</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0.91</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千克</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0.00091</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1658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液化石油气</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吨</a:t>
                      </a: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=1000</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千克  </a:t>
                      </a: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大罐</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50</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千克  </a:t>
                      </a:r>
                      <a:b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b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中罐</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15</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千克  </a:t>
                      </a: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小罐</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5</a:t>
                      </a: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千克</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6230">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天然气</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rPr>
                        <a:t>立方米</a:t>
                      </a:r>
                      <a:endParaRPr kumimoji="0" lang="zh-CN" altLang="en-US" sz="1600" b="0" i="0" u="none" strike="noStrike" cap="none" normalizeH="0" baseline="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1</a:t>
                      </a:r>
                      <a:r>
                        <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千克液化天然气</a:t>
                      </a:r>
                      <a:r>
                        <a:rPr lang="en-US" altLang="zh-CN" sz="1600" dirty="0" smtClean="0">
                          <a:ln>
                            <a:noFill/>
                          </a:ln>
                          <a:solidFill>
                            <a:schemeClr val="tx1">
                              <a:lumMod val="75000"/>
                              <a:lumOff val="25000"/>
                            </a:schemeClr>
                          </a:solidFill>
                          <a:effectLst/>
                          <a:latin typeface="Arial" panose="02080604020202020204" pitchFamily="34" charset="0"/>
                          <a:ea typeface="宋体" pitchFamily="2" charset="-122"/>
                          <a:cs typeface="Arial" panose="02080604020202020204" pitchFamily="34" charset="0"/>
                          <a:sym typeface="+mn-ea"/>
                        </a:rPr>
                        <a:t>≈</a:t>
                      </a:r>
                      <a:r>
                        <a:rPr kumimoji="0" lang="en-US" altLang="zh-CN"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1.38</a:t>
                      </a:r>
                      <a:r>
                        <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rPr>
                        <a:t>立方米天然气</a:t>
                      </a:r>
                      <a:endParaRPr kumimoji="0" lang="zh-CN" altLang="en-US" sz="1600" b="0" i="0" u="none" strike="noStrike" cap="none" normalizeH="0" baseline="0" dirty="0" smtClean="0">
                        <a:ln>
                          <a:noFill/>
                        </a:ln>
                        <a:solidFill>
                          <a:schemeClr val="tx1">
                            <a:lumMod val="75000"/>
                            <a:lumOff val="25000"/>
                          </a:schemeClr>
                        </a:solidFill>
                        <a:effectLst/>
                        <a:latin typeface="宋体" pitchFamily="2" charset="-122"/>
                        <a:ea typeface="宋体"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Text Placeholder 5"/>
          <p:cNvSpPr txBox="true"/>
          <p:nvPr/>
        </p:nvSpPr>
        <p:spPr>
          <a:xfrm>
            <a:off x="703580" y="1687830"/>
            <a:ext cx="1993900" cy="408305"/>
          </a:xfrm>
          <a:prstGeom prst="rect">
            <a:avLst/>
          </a:prstGeom>
          <a:noFill/>
          <a:ln w="9525">
            <a:noFill/>
          </a:ln>
        </p:spPr>
        <p:txBody>
          <a:bodyPr lIns="0" tIns="0" rIns="0" bIns="0" anchor="ctr" anchorCtr="false"/>
          <a:p>
            <a:pPr algn="ctr">
              <a:lnSpc>
                <a:spcPct val="90000"/>
              </a:lnSpc>
              <a:spcBef>
                <a:spcPts val="1000"/>
              </a:spcBef>
              <a:buFont typeface="Arial" panose="02080604020202020204" pitchFamily="34" charset="0"/>
            </a:pPr>
            <a:r>
              <a:rPr lang="zh-CN" altLang="en-US" sz="2400" dirty="0">
                <a:solidFill>
                  <a:srgbClr val="FCFCFC"/>
                </a:solidFill>
                <a:latin typeface="微软雅黑" pitchFamily="34" charset="-122"/>
                <a:ea typeface="微软雅黑" pitchFamily="34" charset="-122"/>
              </a:rPr>
              <a:t>名录基础</a:t>
            </a:r>
            <a:endParaRPr lang="zh-CN" altLang="en-US" sz="2400" dirty="0">
              <a:solidFill>
                <a:srgbClr val="FCFCFC"/>
              </a:solidFill>
              <a:latin typeface="微软雅黑" pitchFamily="34" charset="-122"/>
              <a:ea typeface="微软雅黑" pitchFamily="34" charset="-122"/>
            </a:endParaRPr>
          </a:p>
        </p:txBody>
      </p:sp>
      <p:grpSp>
        <p:nvGrpSpPr>
          <p:cNvPr id="3" name="组合 2"/>
          <p:cNvGrpSpPr/>
          <p:nvPr/>
        </p:nvGrpSpPr>
        <p:grpSpPr>
          <a:xfrm>
            <a:off x="703580" y="4732020"/>
            <a:ext cx="1993900" cy="947420"/>
            <a:chOff x="1073" y="6926"/>
            <a:chExt cx="3140" cy="1492"/>
          </a:xfrm>
        </p:grpSpPr>
        <p:sp>
          <p:nvSpPr>
            <p:cNvPr id="4" name="流程图: 库存数据 3"/>
            <p:cNvSpPr/>
            <p:nvPr/>
          </p:nvSpPr>
          <p:spPr>
            <a:xfrm>
              <a:off x="1496" y="6926"/>
              <a:ext cx="2635" cy="1492"/>
            </a:xfrm>
            <a:prstGeom prst="flowChartOnlineStorag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Text Placeholder 5"/>
            <p:cNvSpPr txBox="true"/>
            <p:nvPr/>
          </p:nvSpPr>
          <p:spPr>
            <a:xfrm>
              <a:off x="1073" y="7351"/>
              <a:ext cx="3140" cy="643"/>
            </a:xfrm>
            <a:prstGeom prst="rect">
              <a:avLst/>
            </a:prstGeom>
            <a:noFill/>
            <a:ln w="9525">
              <a:noFill/>
            </a:ln>
          </p:spPr>
          <p:txBody>
            <a:bodyPr lIns="0" tIns="0" rIns="0" bIns="0" anchor="ctr" anchorCtr="false"/>
            <a:p>
              <a:pPr algn="ctr">
                <a:lnSpc>
                  <a:spcPct val="90000"/>
                </a:lnSpc>
                <a:spcBef>
                  <a:spcPts val="1000"/>
                </a:spcBef>
                <a:buFont typeface="Arial" panose="02080604020202020204" pitchFamily="34" charset="0"/>
              </a:pPr>
              <a:r>
                <a:rPr lang="zh-CN" sz="2400" dirty="0">
                  <a:solidFill>
                    <a:srgbClr val="FCFCFC"/>
                  </a:solidFill>
                  <a:latin typeface="微软雅黑" pitchFamily="34" charset="-122"/>
                  <a:ea typeface="微软雅黑" pitchFamily="34" charset="-122"/>
                </a:rPr>
                <a:t>数据填报</a:t>
              </a:r>
              <a:endParaRPr lang="zh-CN" sz="2400" dirty="0">
                <a:solidFill>
                  <a:srgbClr val="FCFCFC"/>
                </a:solidFill>
                <a:latin typeface="微软雅黑" pitchFamily="34" charset="-122"/>
                <a:ea typeface="微软雅黑" pitchFamily="34" charset="-122"/>
              </a:endParaRPr>
            </a:p>
          </p:txBody>
        </p:sp>
      </p:grpSp>
      <p:grpSp>
        <p:nvGrpSpPr>
          <p:cNvPr id="6" name="组合 5"/>
          <p:cNvGrpSpPr/>
          <p:nvPr/>
        </p:nvGrpSpPr>
        <p:grpSpPr>
          <a:xfrm>
            <a:off x="703580" y="3075305"/>
            <a:ext cx="1993900" cy="947420"/>
            <a:chOff x="1043" y="4465"/>
            <a:chExt cx="3140" cy="1492"/>
          </a:xfrm>
        </p:grpSpPr>
        <p:sp>
          <p:nvSpPr>
            <p:cNvPr id="9" name="流程图: 库存数据 8"/>
            <p:cNvSpPr/>
            <p:nvPr/>
          </p:nvSpPr>
          <p:spPr>
            <a:xfrm>
              <a:off x="1496" y="4465"/>
              <a:ext cx="2635" cy="1492"/>
            </a:xfrm>
            <a:prstGeom prst="flowChartOnlineStorag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Text Placeholder 5"/>
            <p:cNvSpPr txBox="true"/>
            <p:nvPr/>
          </p:nvSpPr>
          <p:spPr>
            <a:xfrm>
              <a:off x="1043" y="4889"/>
              <a:ext cx="3140" cy="643"/>
            </a:xfrm>
            <a:prstGeom prst="rect">
              <a:avLst/>
            </a:prstGeom>
            <a:noFill/>
            <a:ln w="9525">
              <a:noFill/>
            </a:ln>
          </p:spPr>
          <p:txBody>
            <a:bodyPr lIns="0" tIns="0" rIns="0" bIns="0" anchor="ctr" anchorCtr="false"/>
            <a:p>
              <a:pPr algn="ctr">
                <a:lnSpc>
                  <a:spcPct val="90000"/>
                </a:lnSpc>
                <a:spcBef>
                  <a:spcPts val="1000"/>
                </a:spcBef>
                <a:buFont typeface="Arial" panose="02080604020202020204" pitchFamily="34" charset="0"/>
              </a:pPr>
              <a:r>
                <a:rPr lang="zh-CN" altLang="en-US" sz="2400" dirty="0">
                  <a:solidFill>
                    <a:srgbClr val="FCFCFC"/>
                  </a:solidFill>
                  <a:latin typeface="微软雅黑" pitchFamily="34" charset="-122"/>
                  <a:ea typeface="微软雅黑" pitchFamily="34" charset="-122"/>
                </a:rPr>
                <a:t>数据摘抄</a:t>
              </a:r>
              <a:endParaRPr lang="zh-CN" altLang="en-US" sz="2400" dirty="0">
                <a:solidFill>
                  <a:srgbClr val="FCFCFC"/>
                </a:solidFill>
                <a:latin typeface="微软雅黑" pitchFamily="34" charset="-122"/>
                <a:ea typeface="微软雅黑" pitchFamily="34" charset="-122"/>
              </a:endParaRPr>
            </a:p>
          </p:txBody>
        </p:sp>
      </p:grpSp>
      <p:sp>
        <p:nvSpPr>
          <p:cNvPr id="23" name="TextBox 17"/>
          <p:cNvSpPr txBox="true"/>
          <p:nvPr/>
        </p:nvSpPr>
        <p:spPr>
          <a:xfrm>
            <a:off x="1268730" y="1598930"/>
            <a:ext cx="6621780" cy="586105"/>
          </a:xfrm>
          <a:prstGeom prst="rect">
            <a:avLst/>
          </a:prstGeom>
          <a:noFill/>
          <a:ln w="9525">
            <a:noFill/>
          </a:ln>
        </p:spPr>
        <p:txBody>
          <a:bodyPr wrap="square" lIns="94085" tIns="47042" rIns="94085" bIns="47042" anchor="t" anchorCtr="false">
            <a:spAutoFit/>
          </a:bodyPr>
          <a:p>
            <a:pPr marL="0" lvl="1">
              <a:lnSpc>
                <a:spcPct val="100000"/>
              </a:lnSpc>
              <a:spcBef>
                <a:spcPct val="0"/>
              </a:spcBef>
              <a:spcAft>
                <a:spcPct val="15000"/>
              </a:spcAft>
              <a:buFont typeface="Wingdings" panose="05000000000000000000" charset="0"/>
            </a:pPr>
            <a:r>
              <a:rPr lang="zh-CN" altLang="en-US" sz="3200"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cs typeface="Lato Regular"/>
                <a:sym typeface="STIXGeneral-Bold"/>
              </a:rPr>
              <a:t>能源专业普查内容分为两部分：</a:t>
            </a:r>
            <a:endParaRPr lang="zh-CN" altLang="en-US" sz="3200" dirty="0" smtClean="0">
              <a:solidFill>
                <a:schemeClr val="accent1"/>
              </a:solidFill>
              <a:effectLst>
                <a:outerShdw blurRad="38100" dist="25400" dir="5400000" algn="ctr" rotWithShape="0">
                  <a:srgbClr val="6E747A">
                    <a:alpha val="43000"/>
                  </a:srgbClr>
                </a:outerShdw>
              </a:effectLst>
              <a:latin typeface="微软雅黑" pitchFamily="34" charset="-122"/>
              <a:ea typeface="微软雅黑" pitchFamily="34" charset="-122"/>
              <a:cs typeface="Lato Regular"/>
              <a:sym typeface="STIXGeneral-Bold"/>
            </a:endParaRPr>
          </a:p>
        </p:txBody>
      </p:sp>
      <p:sp>
        <p:nvSpPr>
          <p:cNvPr id="24" name="TextBox 17"/>
          <p:cNvSpPr txBox="true"/>
          <p:nvPr/>
        </p:nvSpPr>
        <p:spPr>
          <a:xfrm>
            <a:off x="2900045" y="2958465"/>
            <a:ext cx="6894830" cy="1282700"/>
          </a:xfrm>
          <a:prstGeom prst="rect">
            <a:avLst/>
          </a:prstGeom>
          <a:noFill/>
          <a:ln w="9525">
            <a:noFill/>
          </a:ln>
        </p:spPr>
        <p:txBody>
          <a:bodyPr wrap="square" lIns="94085" tIns="47042" rIns="94085" bIns="47042" anchor="t" anchorCtr="false">
            <a:spAutoFit/>
          </a:bodyPr>
          <a:p>
            <a:pPr marL="342900" lvl="1" indent="-342900">
              <a:lnSpc>
                <a:spcPct val="120000"/>
              </a:lnSpc>
              <a:spcBef>
                <a:spcPts val="0"/>
              </a:spcBef>
              <a:spcAft>
                <a:spcPts val="15"/>
              </a:spcAft>
              <a:buFont typeface="Wingdings" panose="05000000000000000000" charset="0"/>
              <a:buChar char="n"/>
            </a:pPr>
            <a:r>
              <a:rPr lang="en-US" sz="2135" dirty="0" smtClean="0">
                <a:solidFill>
                  <a:schemeClr val="tx1">
                    <a:lumMod val="75000"/>
                    <a:lumOff val="25000"/>
                  </a:schemeClr>
                </a:solidFill>
                <a:latin typeface="微软雅黑" pitchFamily="34" charset="-122"/>
                <a:ea typeface="微软雅黑" pitchFamily="34" charset="-122"/>
                <a:cs typeface="Lato Regular"/>
                <a:sym typeface="STIXGeneral-Bold"/>
              </a:rPr>
              <a:t>705-1</a:t>
            </a:r>
            <a:r>
              <a:rPr lang="zh-CN" altLang="en-US" sz="2135" dirty="0" smtClean="0">
                <a:solidFill>
                  <a:schemeClr val="tx1">
                    <a:lumMod val="75000"/>
                    <a:lumOff val="25000"/>
                  </a:schemeClr>
                </a:solidFill>
                <a:latin typeface="微软雅黑" pitchFamily="34" charset="-122"/>
                <a:ea typeface="微软雅黑" pitchFamily="34" charset="-122"/>
                <a:cs typeface="Lato Regular"/>
                <a:sym typeface="STIXGeneral-Bold"/>
              </a:rPr>
              <a:t>表</a:t>
            </a:r>
            <a:r>
              <a:rPr lang="en-US" altLang="zh-CN" sz="2135" dirty="0" smtClean="0">
                <a:solidFill>
                  <a:schemeClr val="tx1">
                    <a:lumMod val="75000"/>
                    <a:lumOff val="25000"/>
                  </a:schemeClr>
                </a:solidFill>
                <a:latin typeface="微软雅黑" pitchFamily="34" charset="-122"/>
                <a:ea typeface="微软雅黑" pitchFamily="34" charset="-122"/>
                <a:cs typeface="Lato Regular"/>
                <a:sym typeface="STIXGeneral-Bold"/>
              </a:rPr>
              <a:t> </a:t>
            </a:r>
            <a:r>
              <a:rPr sz="2135" dirty="0" smtClean="0">
                <a:solidFill>
                  <a:schemeClr val="tx1">
                    <a:lumMod val="75000"/>
                    <a:lumOff val="25000"/>
                  </a:schemeClr>
                </a:solidFill>
                <a:latin typeface="微软雅黑" pitchFamily="34" charset="-122"/>
                <a:ea typeface="微软雅黑" pitchFamily="34" charset="-122"/>
                <a:cs typeface="Lato Regular"/>
                <a:sym typeface="STIXGeneral-Bold"/>
              </a:rPr>
              <a:t>能源购进、消费与库存</a:t>
            </a:r>
            <a:endParaRPr sz="2135" dirty="0" smtClean="0">
              <a:solidFill>
                <a:schemeClr val="tx1">
                  <a:lumMod val="75000"/>
                  <a:lumOff val="25000"/>
                </a:schemeClr>
              </a:solidFill>
              <a:latin typeface="微软雅黑" pitchFamily="34" charset="-122"/>
              <a:ea typeface="微软雅黑" pitchFamily="34" charset="-122"/>
              <a:cs typeface="Lato Regular"/>
              <a:sym typeface="STIXGeneral-Bold"/>
            </a:endParaRPr>
          </a:p>
          <a:p>
            <a:pPr marL="342900" lvl="1" indent="-342900">
              <a:lnSpc>
                <a:spcPct val="120000"/>
              </a:lnSpc>
              <a:spcBef>
                <a:spcPts val="0"/>
              </a:spcBef>
              <a:spcAft>
                <a:spcPts val="15"/>
              </a:spcAft>
              <a:buFont typeface="Wingdings" panose="05000000000000000000" charset="0"/>
              <a:buChar char="n"/>
            </a:pPr>
            <a:r>
              <a:rPr lang="en-US" sz="2135" dirty="0" smtClean="0">
                <a:solidFill>
                  <a:schemeClr val="tx1">
                    <a:lumMod val="75000"/>
                    <a:lumOff val="25000"/>
                  </a:schemeClr>
                </a:solidFill>
                <a:latin typeface="微软雅黑" pitchFamily="34" charset="-122"/>
                <a:ea typeface="微软雅黑" pitchFamily="34" charset="-122"/>
                <a:cs typeface="Lato Regular"/>
                <a:sym typeface="STIXGeneral-Bold"/>
              </a:rPr>
              <a:t>705-2</a:t>
            </a:r>
            <a:r>
              <a:rPr lang="zh-CN" altLang="en-US" sz="2135" dirty="0" smtClean="0">
                <a:solidFill>
                  <a:schemeClr val="tx1">
                    <a:lumMod val="75000"/>
                    <a:lumOff val="25000"/>
                  </a:schemeClr>
                </a:solidFill>
                <a:latin typeface="微软雅黑" pitchFamily="34" charset="-122"/>
                <a:ea typeface="微软雅黑" pitchFamily="34" charset="-122"/>
                <a:cs typeface="Lato Regular"/>
                <a:sym typeface="STIXGeneral-Bold"/>
              </a:rPr>
              <a:t>表</a:t>
            </a:r>
            <a:r>
              <a:rPr lang="en-US" altLang="zh-CN" sz="2135" dirty="0" smtClean="0">
                <a:solidFill>
                  <a:schemeClr val="tx1">
                    <a:lumMod val="75000"/>
                    <a:lumOff val="25000"/>
                  </a:schemeClr>
                </a:solidFill>
                <a:latin typeface="微软雅黑" pitchFamily="34" charset="-122"/>
                <a:ea typeface="微软雅黑" pitchFamily="34" charset="-122"/>
                <a:cs typeface="Lato Regular"/>
                <a:sym typeface="STIXGeneral-Bold"/>
              </a:rPr>
              <a:t> 能源加工转换与回收利用</a:t>
            </a:r>
            <a:endParaRPr lang="en-US" altLang="zh-CN" sz="2135" dirty="0" smtClean="0">
              <a:solidFill>
                <a:schemeClr val="tx1">
                  <a:lumMod val="75000"/>
                  <a:lumOff val="25000"/>
                </a:schemeClr>
              </a:solidFill>
              <a:latin typeface="微软雅黑" pitchFamily="34" charset="-122"/>
              <a:ea typeface="微软雅黑" pitchFamily="34" charset="-122"/>
              <a:cs typeface="Lato Regular"/>
              <a:sym typeface="STIXGeneral-Bold"/>
            </a:endParaRPr>
          </a:p>
          <a:p>
            <a:pPr marL="342900" lvl="1" indent="-342900">
              <a:lnSpc>
                <a:spcPct val="120000"/>
              </a:lnSpc>
              <a:spcBef>
                <a:spcPts val="0"/>
              </a:spcBef>
              <a:spcAft>
                <a:spcPts val="15"/>
              </a:spcAft>
              <a:buFont typeface="Wingdings" panose="05000000000000000000" charset="0"/>
              <a:buChar char="n"/>
            </a:pPr>
            <a:r>
              <a:rPr lang="en-US" sz="2135" dirty="0" smtClean="0">
                <a:solidFill>
                  <a:schemeClr val="tx1">
                    <a:lumMod val="75000"/>
                    <a:lumOff val="25000"/>
                  </a:schemeClr>
                </a:solidFill>
                <a:latin typeface="微软雅黑" pitchFamily="34" charset="-122"/>
                <a:ea typeface="微软雅黑" pitchFamily="34" charset="-122"/>
                <a:cs typeface="Lato Regular"/>
                <a:sym typeface="STIXGeneral-Bold"/>
              </a:rPr>
              <a:t>705-3</a:t>
            </a:r>
            <a:r>
              <a:rPr lang="zh-CN" altLang="en-US" sz="2135" dirty="0" smtClean="0">
                <a:solidFill>
                  <a:schemeClr val="tx1">
                    <a:lumMod val="75000"/>
                    <a:lumOff val="25000"/>
                  </a:schemeClr>
                </a:solidFill>
                <a:latin typeface="微软雅黑" pitchFamily="34" charset="-122"/>
                <a:ea typeface="微软雅黑" pitchFamily="34" charset="-122"/>
                <a:cs typeface="Lato Regular"/>
                <a:sym typeface="STIXGeneral-Bold"/>
              </a:rPr>
              <a:t>表</a:t>
            </a:r>
            <a:r>
              <a:rPr lang="en-US" altLang="zh-CN" sz="2135" dirty="0" smtClean="0">
                <a:solidFill>
                  <a:schemeClr val="tx1">
                    <a:lumMod val="75000"/>
                    <a:lumOff val="25000"/>
                  </a:schemeClr>
                </a:solidFill>
                <a:latin typeface="微软雅黑" pitchFamily="34" charset="-122"/>
                <a:ea typeface="微软雅黑" pitchFamily="34" charset="-122"/>
                <a:cs typeface="Lato Regular"/>
                <a:sym typeface="STIXGeneral-Bold"/>
              </a:rPr>
              <a:t> </a:t>
            </a:r>
            <a:r>
              <a:rPr sz="2135" dirty="0" smtClean="0">
                <a:solidFill>
                  <a:schemeClr val="tx1">
                    <a:lumMod val="75000"/>
                    <a:lumOff val="25000"/>
                  </a:schemeClr>
                </a:solidFill>
                <a:latin typeface="微软雅黑" pitchFamily="34" charset="-122"/>
                <a:ea typeface="微软雅黑" pitchFamily="34" charset="-122"/>
                <a:cs typeface="Lato Regular"/>
                <a:sym typeface="STIXGeneral-Bold"/>
              </a:rPr>
              <a:t>能源生产、销售与库存</a:t>
            </a:r>
            <a:endParaRPr sz="2135" dirty="0" smtClean="0">
              <a:solidFill>
                <a:schemeClr val="tx1">
                  <a:lumMod val="75000"/>
                  <a:lumOff val="25000"/>
                </a:schemeClr>
              </a:solidFill>
              <a:latin typeface="微软雅黑" pitchFamily="34" charset="-122"/>
              <a:ea typeface="微软雅黑" pitchFamily="34" charset="-122"/>
              <a:cs typeface="Lato Regular"/>
              <a:sym typeface="STIXGeneral-Bold"/>
            </a:endParaRPr>
          </a:p>
        </p:txBody>
      </p:sp>
      <p:sp>
        <p:nvSpPr>
          <p:cNvPr id="25" name="TextBox 17"/>
          <p:cNvSpPr txBox="true"/>
          <p:nvPr/>
        </p:nvSpPr>
        <p:spPr>
          <a:xfrm>
            <a:off x="2900045" y="4777740"/>
            <a:ext cx="6621780" cy="802005"/>
          </a:xfrm>
          <a:prstGeom prst="rect">
            <a:avLst/>
          </a:prstGeom>
          <a:noFill/>
          <a:ln w="9525">
            <a:noFill/>
          </a:ln>
        </p:spPr>
        <p:txBody>
          <a:bodyPr wrap="square" lIns="94085" tIns="47042" rIns="94085" bIns="47042" anchor="t" anchorCtr="false">
            <a:spAutoFit/>
          </a:bodyPr>
          <a:p>
            <a:pPr marL="342900" lvl="1" indent="-342900">
              <a:lnSpc>
                <a:spcPct val="100000"/>
              </a:lnSpc>
              <a:spcBef>
                <a:spcPct val="0"/>
              </a:spcBef>
              <a:spcAft>
                <a:spcPct val="15000"/>
              </a:spcAft>
              <a:buFont typeface="Wingdings" panose="05000000000000000000" charset="0"/>
              <a:buChar char="n"/>
            </a:pPr>
            <a:r>
              <a:rPr lang="en-US" sz="2135" dirty="0" smtClean="0">
                <a:solidFill>
                  <a:schemeClr val="tx1">
                    <a:lumMod val="75000"/>
                    <a:lumOff val="25000"/>
                  </a:schemeClr>
                </a:solidFill>
                <a:latin typeface="微软雅黑" pitchFamily="34" charset="-122"/>
                <a:ea typeface="微软雅黑" pitchFamily="34" charset="-122"/>
                <a:cs typeface="Lato Regular"/>
                <a:sym typeface="STIXGeneral-Bold"/>
              </a:rPr>
              <a:t>705-4</a:t>
            </a:r>
            <a:r>
              <a:rPr lang="zh-CN" altLang="en-US" sz="2135" dirty="0" smtClean="0">
                <a:solidFill>
                  <a:schemeClr val="tx1">
                    <a:lumMod val="75000"/>
                    <a:lumOff val="25000"/>
                  </a:schemeClr>
                </a:solidFill>
                <a:latin typeface="微软雅黑" pitchFamily="34" charset="-122"/>
                <a:ea typeface="微软雅黑" pitchFamily="34" charset="-122"/>
                <a:cs typeface="Lato Regular"/>
                <a:sym typeface="STIXGeneral-Bold"/>
              </a:rPr>
              <a:t>表</a:t>
            </a:r>
            <a:r>
              <a:rPr lang="en-US" altLang="zh-CN" sz="2135" dirty="0" smtClean="0">
                <a:solidFill>
                  <a:schemeClr val="tx1">
                    <a:lumMod val="75000"/>
                    <a:lumOff val="25000"/>
                  </a:schemeClr>
                </a:solidFill>
                <a:latin typeface="微软雅黑" pitchFamily="34" charset="-122"/>
                <a:ea typeface="微软雅黑" pitchFamily="34" charset="-122"/>
                <a:cs typeface="Lato Regular"/>
                <a:sym typeface="STIXGeneral-Bold"/>
              </a:rPr>
              <a:t> </a:t>
            </a:r>
            <a:r>
              <a:rPr sz="2135" dirty="0" smtClean="0">
                <a:solidFill>
                  <a:schemeClr val="tx1">
                    <a:lumMod val="75000"/>
                    <a:lumOff val="25000"/>
                  </a:schemeClr>
                </a:solidFill>
                <a:latin typeface="微软雅黑" pitchFamily="34" charset="-122"/>
                <a:ea typeface="微软雅黑" pitchFamily="34" charset="-122"/>
                <a:cs typeface="Lato Regular"/>
                <a:sym typeface="STIXGeneral-Bold"/>
              </a:rPr>
              <a:t>非工业企业主要能源品种消费情况</a:t>
            </a:r>
            <a:endParaRPr sz="2135" dirty="0" smtClean="0">
              <a:solidFill>
                <a:schemeClr val="tx1">
                  <a:lumMod val="75000"/>
                  <a:lumOff val="25000"/>
                </a:schemeClr>
              </a:solidFill>
              <a:latin typeface="微软雅黑" pitchFamily="34" charset="-122"/>
              <a:ea typeface="微软雅黑" pitchFamily="34" charset="-122"/>
              <a:cs typeface="Lato Regular"/>
              <a:sym typeface="STIXGeneral-Bold"/>
            </a:endParaRPr>
          </a:p>
          <a:p>
            <a:pPr marL="342900" lvl="1" indent="-342900">
              <a:lnSpc>
                <a:spcPct val="100000"/>
              </a:lnSpc>
              <a:spcBef>
                <a:spcPct val="0"/>
              </a:spcBef>
              <a:spcAft>
                <a:spcPct val="15000"/>
              </a:spcAft>
              <a:buFont typeface="Wingdings" panose="05000000000000000000" charset="0"/>
              <a:buChar char="n"/>
            </a:pPr>
            <a:r>
              <a:rPr lang="en-US" sz="2135" dirty="0" smtClean="0">
                <a:solidFill>
                  <a:schemeClr val="tx1">
                    <a:lumMod val="75000"/>
                    <a:lumOff val="25000"/>
                  </a:schemeClr>
                </a:solidFill>
                <a:latin typeface="微软雅黑" pitchFamily="34" charset="-122"/>
                <a:ea typeface="微软雅黑" pitchFamily="34" charset="-122"/>
                <a:cs typeface="Lato Regular"/>
                <a:sym typeface="STIXGeneral-Bold"/>
              </a:rPr>
              <a:t>711-3</a:t>
            </a:r>
            <a:r>
              <a:rPr lang="zh-CN" altLang="en-US" sz="2135" dirty="0" smtClean="0">
                <a:solidFill>
                  <a:schemeClr val="tx1">
                    <a:lumMod val="75000"/>
                    <a:lumOff val="25000"/>
                  </a:schemeClr>
                </a:solidFill>
                <a:latin typeface="微软雅黑" pitchFamily="34" charset="-122"/>
                <a:ea typeface="微软雅黑" pitchFamily="34" charset="-122"/>
                <a:cs typeface="Lato Regular"/>
                <a:sym typeface="STIXGeneral-Bold"/>
              </a:rPr>
              <a:t>表</a:t>
            </a:r>
            <a:r>
              <a:rPr lang="en-US" altLang="zh-CN" sz="2135" dirty="0" smtClean="0">
                <a:solidFill>
                  <a:schemeClr val="tx1">
                    <a:lumMod val="75000"/>
                    <a:lumOff val="25000"/>
                  </a:schemeClr>
                </a:solidFill>
                <a:latin typeface="微软雅黑" pitchFamily="34" charset="-122"/>
                <a:ea typeface="微软雅黑" pitchFamily="34" charset="-122"/>
                <a:cs typeface="Lato Regular"/>
                <a:sym typeface="STIXGeneral-Bold"/>
              </a:rPr>
              <a:t> 能源及生石灰生产情况（仅工业单位填报）</a:t>
            </a:r>
            <a:endParaRPr lang="en-US" altLang="zh-CN" sz="2135" dirty="0" smtClean="0">
              <a:solidFill>
                <a:schemeClr val="tx1">
                  <a:lumMod val="75000"/>
                  <a:lumOff val="25000"/>
                </a:schemeClr>
              </a:solidFill>
              <a:latin typeface="微软雅黑" pitchFamily="34" charset="-122"/>
              <a:ea typeface="微软雅黑" pitchFamily="34" charset="-122"/>
              <a:cs typeface="Lato Regular"/>
              <a:sym typeface="STIXGeneral-Bold"/>
            </a:endParaRPr>
          </a:p>
        </p:txBody>
      </p:sp>
      <p:cxnSp>
        <p:nvCxnSpPr>
          <p:cNvPr id="26" name="直接连接符 25"/>
          <p:cNvCxnSpPr/>
          <p:nvPr/>
        </p:nvCxnSpPr>
        <p:spPr>
          <a:xfrm>
            <a:off x="1076325" y="2720340"/>
            <a:ext cx="862838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075055" y="4486275"/>
            <a:ext cx="862838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554" name="文本框 16"/>
          <p:cNvSpPr txBox="true"/>
          <p:nvPr/>
        </p:nvSpPr>
        <p:spPr>
          <a:xfrm>
            <a:off x="412750" y="1006475"/>
            <a:ext cx="1249363"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05</a:t>
            </a:r>
            <a:r>
              <a:rPr lang="en-US" altLang="zh-CN" sz="2400" dirty="0">
                <a:solidFill>
                  <a:schemeClr val="bg1"/>
                </a:solidFill>
                <a:latin typeface="微软雅黑" pitchFamily="34" charset="-122"/>
                <a:ea typeface="微软雅黑" pitchFamily="34" charset="-122"/>
                <a:sym typeface="微软雅黑" pitchFamily="34" charset="-122"/>
              </a:rPr>
              <a:t>-4</a:t>
            </a:r>
            <a:r>
              <a:rPr lang="zh-CN" altLang="zh-CN" sz="2400" dirty="0">
                <a:solidFill>
                  <a:schemeClr val="bg1"/>
                </a:solidFill>
                <a:latin typeface="微软雅黑" pitchFamily="34" charset="-122"/>
                <a:ea typeface="微软雅黑" pitchFamily="34" charset="-122"/>
                <a:sym typeface="微软雅黑" pitchFamily="34" charset="-122"/>
              </a:rPr>
              <a:t>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33793" name="Shape 3883"/>
          <p:cNvSpPr/>
          <p:nvPr/>
        </p:nvSpPr>
        <p:spPr>
          <a:xfrm>
            <a:off x="1508125" y="2046288"/>
            <a:ext cx="8115300" cy="609600"/>
          </a:xfrm>
          <a:prstGeom prst="roundRect">
            <a:avLst>
              <a:gd name="adj" fmla="val 50000"/>
            </a:avLst>
          </a:prstGeom>
          <a:solidFill>
            <a:schemeClr val="accent1"/>
          </a:solidFill>
          <a:ln w="12700">
            <a:noFill/>
          </a:ln>
        </p:spPr>
        <p:txBody>
          <a:bodyPr lIns="19050" tIns="19050" rIns="19050" bIns="19050" anchor="ctr" anchorCtr="false"/>
          <a:p>
            <a:pPr fontAlgn="base">
              <a:buFontTx/>
            </a:pPr>
            <a:endParaRPr lang="zh-CN" altLang="zh-CN" sz="1735" strike="noStrike" noProof="1" dirty="0">
              <a:latin typeface="Calibri" pitchFamily="34" charset="0"/>
              <a:ea typeface="宋体" pitchFamily="2" charset="-122"/>
            </a:endParaRPr>
          </a:p>
        </p:txBody>
      </p:sp>
      <p:sp>
        <p:nvSpPr>
          <p:cNvPr id="10" name="文本框 9"/>
          <p:cNvSpPr txBox="true"/>
          <p:nvPr/>
        </p:nvSpPr>
        <p:spPr>
          <a:xfrm>
            <a:off x="1565275" y="3213100"/>
            <a:ext cx="9775825" cy="2122488"/>
          </a:xfrm>
          <a:prstGeom prst="rect">
            <a:avLst/>
          </a:prstGeom>
          <a:noFill/>
        </p:spPr>
        <p:txBody>
          <a:bodyPr wrap="square" rtlCol="0">
            <a:spAutoFit/>
          </a:bodyPr>
          <a:p>
            <a:pPr>
              <a:lnSpc>
                <a:spcPct val="150000"/>
              </a:lnSpc>
              <a:buFont typeface="Wingdings" panose="05000000000000000000" charset="0"/>
              <a:buNone/>
            </a:pPr>
            <a:r>
              <a:rPr lang="zh-CN" sz="2400" noProof="1" dirty="0" smtClean="0">
                <a:solidFill>
                  <a:schemeClr val="tx1">
                    <a:lumMod val="75000"/>
                    <a:lumOff val="25000"/>
                  </a:schemeClr>
                </a:solidFill>
                <a:latin typeface="微软雅黑" pitchFamily="34" charset="-122"/>
                <a:ea typeface="微软雅黑" pitchFamily="34" charset="-122"/>
                <a:cs typeface="+mn-cs"/>
                <a:sym typeface="+mn-ea"/>
              </a:rPr>
              <a:t>有加工转换的非工业耗能单位（极少情况），只统计</a:t>
            </a:r>
            <a:r>
              <a:rPr lang="zh-CN" sz="2400" b="1" noProof="1" dirty="0" smtClean="0">
                <a:solidFill>
                  <a:schemeClr val="tx1">
                    <a:lumMod val="75000"/>
                    <a:lumOff val="25000"/>
                  </a:schemeClr>
                </a:solidFill>
                <a:latin typeface="微软雅黑" pitchFamily="34" charset="-122"/>
                <a:ea typeface="微软雅黑" pitchFamily="34" charset="-122"/>
                <a:cs typeface="+mn-cs"/>
                <a:sym typeface="+mn-ea"/>
              </a:rPr>
              <a:t>首次投入使用</a:t>
            </a:r>
            <a:r>
              <a:rPr lang="zh-CN" sz="2400" noProof="1" dirty="0" smtClean="0">
                <a:solidFill>
                  <a:schemeClr val="tx1">
                    <a:lumMod val="75000"/>
                    <a:lumOff val="25000"/>
                  </a:schemeClr>
                </a:solidFill>
                <a:latin typeface="微软雅黑" pitchFamily="34" charset="-122"/>
                <a:ea typeface="微软雅黑" pitchFamily="34" charset="-122"/>
                <a:cs typeface="+mn-cs"/>
                <a:sym typeface="+mn-ea"/>
              </a:rPr>
              <a:t>的能源消费量。</a:t>
            </a:r>
            <a:endParaRPr lang="zh-CN" sz="2400" noProof="1" dirty="0" smtClean="0">
              <a:solidFill>
                <a:schemeClr val="tx1">
                  <a:lumMod val="75000"/>
                  <a:lumOff val="25000"/>
                </a:schemeClr>
              </a:solidFill>
              <a:latin typeface="微软雅黑" pitchFamily="34" charset="-122"/>
              <a:ea typeface="微软雅黑" pitchFamily="34" charset="-122"/>
              <a:sym typeface="+mn-ea"/>
            </a:endParaRPr>
          </a:p>
          <a:p>
            <a:pPr>
              <a:lnSpc>
                <a:spcPct val="150000"/>
              </a:lnSpc>
              <a:buFont typeface="Wingdings" panose="05000000000000000000" charset="0"/>
              <a:buNone/>
            </a:pPr>
            <a:endParaRPr lang="zh-CN" sz="2400" noProof="1" dirty="0">
              <a:solidFill>
                <a:schemeClr val="tx1">
                  <a:lumMod val="75000"/>
                  <a:lumOff val="25000"/>
                </a:schemeClr>
              </a:solidFill>
              <a:latin typeface="微软雅黑" pitchFamily="34" charset="-122"/>
              <a:ea typeface="微软雅黑" pitchFamily="34" charset="-122"/>
            </a:endParaRPr>
          </a:p>
          <a:p>
            <a:pPr marL="342900" indent="-342900"/>
            <a:endParaRPr lang="zh-CN" altLang="en-US" sz="2400" noProof="1" dirty="0">
              <a:solidFill>
                <a:schemeClr val="tx1">
                  <a:lumMod val="75000"/>
                  <a:lumOff val="25000"/>
                </a:schemeClr>
              </a:solidFill>
              <a:latin typeface="微软雅黑" pitchFamily="34" charset="-122"/>
              <a:ea typeface="微软雅黑" pitchFamily="34" charset="-122"/>
            </a:endParaRPr>
          </a:p>
        </p:txBody>
      </p:sp>
      <p:sp>
        <p:nvSpPr>
          <p:cNvPr id="23561" name="Text Placeholder 5"/>
          <p:cNvSpPr txBox="true"/>
          <p:nvPr/>
        </p:nvSpPr>
        <p:spPr>
          <a:xfrm>
            <a:off x="2519363" y="2146300"/>
            <a:ext cx="4033837" cy="409575"/>
          </a:xfrm>
          <a:prstGeom prst="rect">
            <a:avLst/>
          </a:prstGeom>
          <a:noFill/>
          <a:ln w="9525">
            <a:noFill/>
          </a:ln>
        </p:spPr>
        <p:txBody>
          <a:bodyPr lIns="0" tIns="0" rIns="0" bIns="0" anchor="ctr" anchorCtr="false"/>
          <a:p>
            <a:pPr algn="ctr">
              <a:lnSpc>
                <a:spcPct val="90000"/>
              </a:lnSpc>
              <a:spcBef>
                <a:spcPts val="1000"/>
              </a:spcBef>
              <a:buFont typeface="Arial" panose="02080604020202020204" pitchFamily="34" charset="0"/>
            </a:pPr>
            <a:r>
              <a:rPr lang="en-US" altLang="zh-CN" sz="2400" dirty="0">
                <a:solidFill>
                  <a:srgbClr val="FCFCFC"/>
                </a:solidFill>
                <a:latin typeface="微软雅黑" pitchFamily="34" charset="-122"/>
                <a:ea typeface="微软雅黑" pitchFamily="34" charset="-122"/>
              </a:rPr>
              <a:t>Q2       </a:t>
            </a:r>
            <a:r>
              <a:rPr lang="zh-CN" altLang="en-US" sz="2400" dirty="0">
                <a:solidFill>
                  <a:srgbClr val="FCFCFC"/>
                </a:solidFill>
                <a:latin typeface="微软雅黑" pitchFamily="34" charset="-122"/>
                <a:ea typeface="微软雅黑" pitchFamily="34" charset="-122"/>
              </a:rPr>
              <a:t>有加工转换单位</a:t>
            </a:r>
            <a:endParaRPr lang="zh-CN" altLang="en-US" sz="2400" dirty="0">
              <a:solidFill>
                <a:srgbClr val="FCFCFC"/>
              </a:solidFill>
              <a:latin typeface="微软雅黑" pitchFamily="34" charset="-122"/>
              <a:ea typeface="微软雅黑"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578" name="文本框 16"/>
          <p:cNvSpPr txBox="true"/>
          <p:nvPr/>
        </p:nvSpPr>
        <p:spPr>
          <a:xfrm>
            <a:off x="412750" y="1006475"/>
            <a:ext cx="1249363"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05</a:t>
            </a:r>
            <a:r>
              <a:rPr lang="en-US" altLang="zh-CN" sz="2400" dirty="0">
                <a:solidFill>
                  <a:schemeClr val="bg1"/>
                </a:solidFill>
                <a:latin typeface="微软雅黑" pitchFamily="34" charset="-122"/>
                <a:ea typeface="微软雅黑" pitchFamily="34" charset="-122"/>
                <a:sym typeface="微软雅黑" pitchFamily="34" charset="-122"/>
              </a:rPr>
              <a:t>-4</a:t>
            </a:r>
            <a:r>
              <a:rPr lang="zh-CN" altLang="zh-CN" sz="2400" dirty="0">
                <a:solidFill>
                  <a:schemeClr val="bg1"/>
                </a:solidFill>
                <a:latin typeface="微软雅黑" pitchFamily="34" charset="-122"/>
                <a:ea typeface="微软雅黑" pitchFamily="34" charset="-122"/>
                <a:sym typeface="微软雅黑" pitchFamily="34" charset="-122"/>
              </a:rPr>
              <a:t>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35841" name="Shape 3883"/>
          <p:cNvSpPr/>
          <p:nvPr/>
        </p:nvSpPr>
        <p:spPr>
          <a:xfrm>
            <a:off x="1811338" y="1192213"/>
            <a:ext cx="8759825" cy="601663"/>
          </a:xfrm>
          <a:prstGeom prst="roundRect">
            <a:avLst>
              <a:gd name="adj" fmla="val 50000"/>
            </a:avLst>
          </a:prstGeom>
          <a:solidFill>
            <a:schemeClr val="accent1"/>
          </a:solidFill>
          <a:ln w="12700">
            <a:noFill/>
          </a:ln>
        </p:spPr>
        <p:txBody>
          <a:bodyPr lIns="19050" tIns="19050" rIns="19050" bIns="19050" anchor="ctr" anchorCtr="false"/>
          <a:p>
            <a:pPr fontAlgn="base">
              <a:buFontTx/>
            </a:pPr>
            <a:endParaRPr lang="zh-CN" altLang="zh-CN" sz="1735" strike="noStrike" noProof="1" dirty="0">
              <a:latin typeface="Calibri" pitchFamily="34" charset="0"/>
              <a:ea typeface="宋体" pitchFamily="2" charset="-122"/>
            </a:endParaRPr>
          </a:p>
        </p:txBody>
      </p:sp>
      <p:sp>
        <p:nvSpPr>
          <p:cNvPr id="24585" name="Text Placeholder 5"/>
          <p:cNvSpPr txBox="true"/>
          <p:nvPr/>
        </p:nvSpPr>
        <p:spPr>
          <a:xfrm>
            <a:off x="3273425" y="1289050"/>
            <a:ext cx="4033838" cy="407988"/>
          </a:xfrm>
          <a:prstGeom prst="rect">
            <a:avLst/>
          </a:prstGeom>
          <a:noFill/>
          <a:ln w="9525">
            <a:noFill/>
          </a:ln>
        </p:spPr>
        <p:txBody>
          <a:bodyPr lIns="0" tIns="0" rIns="0" bIns="0" anchor="ctr" anchorCtr="false"/>
          <a:p>
            <a:pPr algn="ctr">
              <a:lnSpc>
                <a:spcPct val="90000"/>
              </a:lnSpc>
              <a:spcBef>
                <a:spcPts val="1000"/>
              </a:spcBef>
              <a:buFont typeface="Arial" panose="02080604020202020204" pitchFamily="34" charset="0"/>
            </a:pPr>
            <a:r>
              <a:rPr lang="en-US" altLang="zh-CN" sz="2400" dirty="0">
                <a:solidFill>
                  <a:srgbClr val="FCFCFC"/>
                </a:solidFill>
                <a:latin typeface="微软雅黑" pitchFamily="34" charset="-122"/>
                <a:ea typeface="微软雅黑" pitchFamily="34" charset="-122"/>
              </a:rPr>
              <a:t>Q3       </a:t>
            </a:r>
            <a:r>
              <a:rPr lang="zh-CN" altLang="en-US" sz="2400" dirty="0">
                <a:solidFill>
                  <a:srgbClr val="FCFCFC"/>
                </a:solidFill>
                <a:latin typeface="微软雅黑" pitchFamily="34" charset="-122"/>
                <a:ea typeface="微软雅黑" pitchFamily="34" charset="-122"/>
              </a:rPr>
              <a:t>能耗不在本地区</a:t>
            </a:r>
            <a:endParaRPr lang="zh-CN" altLang="en-US" sz="2400" dirty="0">
              <a:solidFill>
                <a:srgbClr val="FCFCFC"/>
              </a:solidFill>
              <a:latin typeface="微软雅黑" pitchFamily="34" charset="-122"/>
              <a:ea typeface="微软雅黑" pitchFamily="34" charset="-122"/>
            </a:endParaRPr>
          </a:p>
        </p:txBody>
      </p:sp>
      <p:sp>
        <p:nvSpPr>
          <p:cNvPr id="24586" name="文本框 9"/>
          <p:cNvSpPr txBox="true"/>
          <p:nvPr/>
        </p:nvSpPr>
        <p:spPr>
          <a:xfrm>
            <a:off x="1412875" y="1909763"/>
            <a:ext cx="10544175" cy="3963670"/>
          </a:xfrm>
          <a:prstGeom prst="rect">
            <a:avLst/>
          </a:prstGeom>
          <a:noFill/>
          <a:ln w="9525">
            <a:noFill/>
          </a:ln>
        </p:spPr>
        <p:txBody>
          <a:bodyPr wrap="square" anchor="t" anchorCtr="false">
            <a:spAutoFit/>
          </a:bodyPr>
          <a:p>
            <a:pPr marL="342900" indent="-342900" algn="just">
              <a:lnSpc>
                <a:spcPct val="150000"/>
              </a:lnSpc>
              <a:spcAft>
                <a:spcPct val="35000"/>
              </a:spcAft>
              <a:buFont typeface="Wingdings" panose="05000000000000000000" charset="0"/>
              <a:buChar char="n"/>
            </a:pPr>
            <a:r>
              <a:rPr lang="zh-CN" altLang="en-US" sz="2000" dirty="0">
                <a:solidFill>
                  <a:srgbClr val="404040"/>
                </a:solidFill>
                <a:latin typeface="微软雅黑" pitchFamily="34" charset="-122"/>
                <a:ea typeface="微软雅黑" pitchFamily="34" charset="-122"/>
                <a:sym typeface="微软雅黑" pitchFamily="34" charset="-122"/>
              </a:rPr>
              <a:t>建筑业、交通运输业、批发零售业、住宿餐饮业、通信、银行等相关行业，出现能耗不在本地区消费情况。如大型建筑业企业，在全国各地都有工地；大型连锁企业，在外地有连锁企业分部；银行、移动公司在分地市有分行、分公司、子公司等，能耗统计方法：</a:t>
            </a:r>
            <a:endParaRPr lang="zh-CN" altLang="en-US" sz="2000" dirty="0">
              <a:solidFill>
                <a:srgbClr val="404040"/>
              </a:solidFill>
              <a:latin typeface="微软雅黑" pitchFamily="34" charset="-122"/>
              <a:ea typeface="微软雅黑" pitchFamily="34" charset="-122"/>
            </a:endParaRPr>
          </a:p>
          <a:p>
            <a:pPr algn="just">
              <a:lnSpc>
                <a:spcPct val="150000"/>
              </a:lnSpc>
              <a:spcAft>
                <a:spcPct val="35000"/>
              </a:spcAft>
              <a:buFont typeface="Wingdings" panose="05000000000000000000" charset="0"/>
            </a:pPr>
            <a:r>
              <a:rPr lang="en-US" altLang="zh-CN" sz="2000" dirty="0">
                <a:solidFill>
                  <a:srgbClr val="404040"/>
                </a:solidFill>
                <a:latin typeface="微软雅黑" pitchFamily="34" charset="-122"/>
                <a:ea typeface="微软雅黑" pitchFamily="34" charset="-122"/>
                <a:sym typeface="微软雅黑" pitchFamily="34" charset="-122"/>
              </a:rPr>
              <a:t>1.</a:t>
            </a:r>
            <a:r>
              <a:rPr lang="zh-CN" altLang="en-US" sz="2000" dirty="0">
                <a:solidFill>
                  <a:srgbClr val="404040"/>
                </a:solidFill>
                <a:latin typeface="微软雅黑" pitchFamily="34" charset="-122"/>
                <a:ea typeface="微软雅黑" pitchFamily="34" charset="-122"/>
                <a:sym typeface="微软雅黑" pitchFamily="34" charset="-122"/>
              </a:rPr>
              <a:t>若外地单位为法人单位或视同法人单位，则能耗遵循在地统计原则，不应在总公司进行统计；</a:t>
            </a:r>
            <a:r>
              <a:rPr lang="zh-CN" altLang="en-US" sz="2000" dirty="0">
                <a:solidFill>
                  <a:srgbClr val="404040"/>
                </a:solidFill>
                <a:latin typeface="微软雅黑" pitchFamily="34" charset="-122"/>
                <a:ea typeface="微软雅黑" pitchFamily="34" charset="-122"/>
                <a:sym typeface="Verdana" pitchFamily="34" charset="0"/>
              </a:rPr>
              <a:t>统计时不能包括</a:t>
            </a:r>
            <a:r>
              <a:rPr lang="zh-CN" altLang="en-US" sz="2000" b="1" dirty="0">
                <a:solidFill>
                  <a:srgbClr val="E34D4D"/>
                </a:solidFill>
                <a:latin typeface="微软雅黑" pitchFamily="34" charset="-122"/>
                <a:ea typeface="微软雅黑" pitchFamily="34" charset="-122"/>
                <a:sym typeface="Verdana" pitchFamily="34" charset="0"/>
              </a:rPr>
              <a:t>同级或下属法人及其他</a:t>
            </a:r>
            <a:r>
              <a:rPr lang="zh-CN" altLang="en-US" sz="2000" dirty="0">
                <a:solidFill>
                  <a:srgbClr val="404040"/>
                </a:solidFill>
                <a:latin typeface="微软雅黑" pitchFamily="34" charset="-122"/>
                <a:ea typeface="微软雅黑" pitchFamily="34" charset="-122"/>
                <a:sym typeface="Verdana" pitchFamily="34" charset="0"/>
              </a:rPr>
              <a:t>任何单位的消费量。</a:t>
            </a:r>
            <a:endParaRPr lang="zh-CN" altLang="en-US" sz="2000" dirty="0">
              <a:solidFill>
                <a:srgbClr val="404040"/>
              </a:solidFill>
              <a:latin typeface="微软雅黑" pitchFamily="34" charset="-122"/>
              <a:ea typeface="微软雅黑" pitchFamily="34" charset="-122"/>
            </a:endParaRPr>
          </a:p>
          <a:p>
            <a:pPr>
              <a:lnSpc>
                <a:spcPct val="150000"/>
              </a:lnSpc>
              <a:spcAft>
                <a:spcPct val="35000"/>
              </a:spcAft>
              <a:buFont typeface="Wingdings" panose="05000000000000000000" charset="0"/>
            </a:pPr>
            <a:r>
              <a:rPr lang="en-US" altLang="zh-CN" sz="2000" dirty="0">
                <a:solidFill>
                  <a:srgbClr val="404040"/>
                </a:solidFill>
                <a:latin typeface="微软雅黑" pitchFamily="34" charset="-122"/>
                <a:ea typeface="微软雅黑" pitchFamily="34" charset="-122"/>
                <a:sym typeface="微软雅黑" pitchFamily="34" charset="-122"/>
              </a:rPr>
              <a:t>2.</a:t>
            </a:r>
            <a:r>
              <a:rPr lang="zh-CN" altLang="en-US" sz="2000" dirty="0">
                <a:solidFill>
                  <a:srgbClr val="404040"/>
                </a:solidFill>
                <a:latin typeface="微软雅黑" pitchFamily="34" charset="-122"/>
                <a:ea typeface="微软雅黑" pitchFamily="34" charset="-122"/>
                <a:sym typeface="微软雅黑" pitchFamily="34" charset="-122"/>
              </a:rPr>
              <a:t>若外地单位为产业活动单位，由其</a:t>
            </a:r>
            <a:r>
              <a:rPr lang="zh-CN" altLang="en-US" sz="2000" b="1" dirty="0">
                <a:solidFill>
                  <a:srgbClr val="E34D4D"/>
                </a:solidFill>
                <a:latin typeface="微软雅黑" pitchFamily="34" charset="-122"/>
                <a:ea typeface="微软雅黑" pitchFamily="34" charset="-122"/>
                <a:sym typeface="微软雅黑" pitchFamily="34" charset="-122"/>
              </a:rPr>
              <a:t>归属法人单位</a:t>
            </a:r>
            <a:r>
              <a:rPr lang="zh-CN" altLang="en-US" sz="2000" dirty="0">
                <a:solidFill>
                  <a:srgbClr val="404040"/>
                </a:solidFill>
                <a:latin typeface="微软雅黑" pitchFamily="34" charset="-122"/>
                <a:ea typeface="微软雅黑" pitchFamily="34" charset="-122"/>
                <a:sym typeface="微软雅黑" pitchFamily="34" charset="-122"/>
              </a:rPr>
              <a:t>进行统计，能耗统计口径与产值统计口径一致。</a:t>
            </a:r>
            <a:endParaRPr lang="zh-CN" altLang="zh-CN" sz="2000" dirty="0">
              <a:solidFill>
                <a:srgbClr val="404040"/>
              </a:solidFill>
              <a:latin typeface="微软雅黑" pitchFamily="34" charset="-122"/>
              <a:ea typeface="微软雅黑" pitchFamily="34" charset="-122"/>
            </a:endParaRPr>
          </a:p>
          <a:p>
            <a:pPr marL="342900" indent="-342900"/>
            <a:endParaRPr lang="zh-CN" altLang="en-US" sz="2000" b="1" dirty="0">
              <a:solidFill>
                <a:srgbClr val="404040"/>
              </a:solidFill>
              <a:latin typeface="微软雅黑" pitchFamily="34" charset="-122"/>
              <a:ea typeface="微软雅黑"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5602" name="文本框 16"/>
          <p:cNvSpPr txBox="true"/>
          <p:nvPr/>
        </p:nvSpPr>
        <p:spPr>
          <a:xfrm>
            <a:off x="412750" y="1006475"/>
            <a:ext cx="1249363"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05</a:t>
            </a:r>
            <a:r>
              <a:rPr lang="en-US" altLang="zh-CN" sz="2400" dirty="0">
                <a:solidFill>
                  <a:schemeClr val="bg1"/>
                </a:solidFill>
                <a:latin typeface="微软雅黑" pitchFamily="34" charset="-122"/>
                <a:ea typeface="微软雅黑" pitchFamily="34" charset="-122"/>
                <a:sym typeface="微软雅黑" pitchFamily="34" charset="-122"/>
              </a:rPr>
              <a:t>-4</a:t>
            </a:r>
            <a:r>
              <a:rPr lang="zh-CN" altLang="zh-CN" sz="2400" dirty="0">
                <a:solidFill>
                  <a:schemeClr val="bg1"/>
                </a:solidFill>
                <a:latin typeface="微软雅黑" pitchFamily="34" charset="-122"/>
                <a:ea typeface="微软雅黑" pitchFamily="34" charset="-122"/>
                <a:sym typeface="微软雅黑" pitchFamily="34" charset="-122"/>
              </a:rPr>
              <a:t>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37889" name="Shape 3883"/>
          <p:cNvSpPr/>
          <p:nvPr/>
        </p:nvSpPr>
        <p:spPr>
          <a:xfrm>
            <a:off x="1298575" y="2119313"/>
            <a:ext cx="8145463" cy="601663"/>
          </a:xfrm>
          <a:prstGeom prst="roundRect">
            <a:avLst>
              <a:gd name="adj" fmla="val 50000"/>
            </a:avLst>
          </a:prstGeom>
          <a:solidFill>
            <a:schemeClr val="accent1"/>
          </a:solidFill>
          <a:ln w="12700">
            <a:noFill/>
          </a:ln>
        </p:spPr>
        <p:txBody>
          <a:bodyPr lIns="19050" tIns="19050" rIns="19050" bIns="19050" anchor="ctr" anchorCtr="false"/>
          <a:p>
            <a:pPr fontAlgn="base">
              <a:buFontTx/>
            </a:pPr>
            <a:endParaRPr lang="zh-CN" altLang="zh-CN" sz="1735" strike="noStrike" noProof="1" dirty="0">
              <a:latin typeface="Calibri" pitchFamily="34" charset="0"/>
              <a:ea typeface="宋体" pitchFamily="2" charset="-122"/>
            </a:endParaRPr>
          </a:p>
        </p:txBody>
      </p:sp>
      <p:sp>
        <p:nvSpPr>
          <p:cNvPr id="25608" name="Text Placeholder 5"/>
          <p:cNvSpPr txBox="true"/>
          <p:nvPr/>
        </p:nvSpPr>
        <p:spPr>
          <a:xfrm>
            <a:off x="3452813" y="2216150"/>
            <a:ext cx="3748087" cy="407988"/>
          </a:xfrm>
          <a:prstGeom prst="rect">
            <a:avLst/>
          </a:prstGeom>
          <a:noFill/>
          <a:ln w="9525">
            <a:noFill/>
          </a:ln>
        </p:spPr>
        <p:txBody>
          <a:bodyPr lIns="0" tIns="0" rIns="0" bIns="0" anchor="ctr" anchorCtr="false"/>
          <a:p>
            <a:pPr algn="ctr">
              <a:lnSpc>
                <a:spcPct val="90000"/>
              </a:lnSpc>
              <a:spcBef>
                <a:spcPts val="1000"/>
              </a:spcBef>
              <a:buFont typeface="Arial" panose="02080604020202020204" pitchFamily="34" charset="0"/>
            </a:pPr>
            <a:r>
              <a:rPr lang="en-US" altLang="zh-CN" sz="2400" dirty="0">
                <a:solidFill>
                  <a:srgbClr val="FCFCFC"/>
                </a:solidFill>
                <a:latin typeface="微软雅黑" pitchFamily="34" charset="-122"/>
                <a:ea typeface="微软雅黑" pitchFamily="34" charset="-122"/>
              </a:rPr>
              <a:t>Q4       </a:t>
            </a:r>
            <a:r>
              <a:rPr lang="zh-CN" altLang="en-US" sz="2400" dirty="0">
                <a:solidFill>
                  <a:srgbClr val="FCFCFC"/>
                </a:solidFill>
                <a:latin typeface="微软雅黑" pitchFamily="34" charset="-122"/>
                <a:ea typeface="微软雅黑" pitchFamily="34" charset="-122"/>
              </a:rPr>
              <a:t>外包工程能耗</a:t>
            </a:r>
            <a:endParaRPr lang="zh-CN" altLang="en-US" sz="2400" dirty="0">
              <a:solidFill>
                <a:srgbClr val="FCFCFC"/>
              </a:solidFill>
              <a:latin typeface="微软雅黑" pitchFamily="34" charset="-122"/>
              <a:ea typeface="微软雅黑" pitchFamily="34" charset="-122"/>
            </a:endParaRPr>
          </a:p>
        </p:txBody>
      </p:sp>
      <p:sp>
        <p:nvSpPr>
          <p:cNvPr id="25609" name="文本框 9"/>
          <p:cNvSpPr txBox="true"/>
          <p:nvPr/>
        </p:nvSpPr>
        <p:spPr>
          <a:xfrm>
            <a:off x="1393825" y="3400425"/>
            <a:ext cx="9404350" cy="1568450"/>
          </a:xfrm>
          <a:prstGeom prst="rect">
            <a:avLst/>
          </a:prstGeom>
          <a:noFill/>
          <a:ln w="9525">
            <a:noFill/>
          </a:ln>
        </p:spPr>
        <p:txBody>
          <a:bodyPr wrap="square" anchor="t" anchorCtr="false">
            <a:spAutoFit/>
          </a:bodyPr>
          <a:p>
            <a:pPr marL="342900" indent="-342900">
              <a:lnSpc>
                <a:spcPct val="150000"/>
              </a:lnSpc>
              <a:buFont typeface="Wingdings" panose="05000000000000000000" charset="0"/>
              <a:buChar char="n"/>
            </a:pPr>
            <a:r>
              <a:rPr lang="zh-CN" altLang="en-US" sz="2400" dirty="0">
                <a:solidFill>
                  <a:srgbClr val="404040"/>
                </a:solidFill>
                <a:latin typeface="微软雅黑" pitchFamily="34" charset="-122"/>
                <a:ea typeface="微软雅黑" pitchFamily="34" charset="-122"/>
                <a:sym typeface="微软雅黑" pitchFamily="34" charset="-122"/>
              </a:rPr>
              <a:t>关于外包工程能耗统计原则，如某单位将某项工程外包给别的单位，按照</a:t>
            </a:r>
            <a:r>
              <a:rPr lang="zh-CN" altLang="en-US" sz="2400" b="1" dirty="0">
                <a:solidFill>
                  <a:srgbClr val="404040"/>
                </a:solidFill>
                <a:latin typeface="微软雅黑" pitchFamily="34" charset="-122"/>
                <a:ea typeface="微软雅黑" pitchFamily="34" charset="-122"/>
                <a:sym typeface="微软雅黑" pitchFamily="34" charset="-122"/>
              </a:rPr>
              <a:t>谁消费谁统计</a:t>
            </a:r>
            <a:r>
              <a:rPr lang="zh-CN" altLang="en-US" sz="2400" dirty="0">
                <a:solidFill>
                  <a:srgbClr val="404040"/>
                </a:solidFill>
                <a:latin typeface="微软雅黑" pitchFamily="34" charset="-122"/>
                <a:ea typeface="微软雅黑" pitchFamily="34" charset="-122"/>
                <a:sym typeface="微软雅黑" pitchFamily="34" charset="-122"/>
              </a:rPr>
              <a:t>的原则，能耗应由外单位统计。</a:t>
            </a:r>
            <a:endParaRPr lang="zh-CN" altLang="zh-CN" sz="2400" dirty="0">
              <a:solidFill>
                <a:srgbClr val="404040"/>
              </a:solidFill>
              <a:latin typeface="微软雅黑" pitchFamily="34" charset="-122"/>
              <a:ea typeface="微软雅黑" pitchFamily="34" charset="-122"/>
            </a:endParaRPr>
          </a:p>
          <a:p>
            <a:pPr marL="342900" indent="-342900"/>
            <a:endParaRPr lang="zh-CN" altLang="en-US" sz="2400" dirty="0">
              <a:solidFill>
                <a:srgbClr val="404040"/>
              </a:solidFill>
              <a:latin typeface="微软雅黑" pitchFamily="34" charset="-122"/>
              <a:ea typeface="微软雅黑"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6626" name="文本框 16"/>
          <p:cNvSpPr txBox="true"/>
          <p:nvPr/>
        </p:nvSpPr>
        <p:spPr>
          <a:xfrm>
            <a:off x="412750" y="1006475"/>
            <a:ext cx="1249363"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05</a:t>
            </a:r>
            <a:r>
              <a:rPr lang="en-US" altLang="zh-CN" sz="2400" dirty="0">
                <a:solidFill>
                  <a:schemeClr val="bg1"/>
                </a:solidFill>
                <a:latin typeface="微软雅黑" pitchFamily="34" charset="-122"/>
                <a:ea typeface="微软雅黑" pitchFamily="34" charset="-122"/>
                <a:sym typeface="微软雅黑" pitchFamily="34" charset="-122"/>
              </a:rPr>
              <a:t>-4</a:t>
            </a:r>
            <a:r>
              <a:rPr lang="zh-CN" altLang="zh-CN" sz="2400" dirty="0">
                <a:solidFill>
                  <a:schemeClr val="bg1"/>
                </a:solidFill>
                <a:latin typeface="微软雅黑" pitchFamily="34" charset="-122"/>
                <a:ea typeface="微软雅黑" pitchFamily="34" charset="-122"/>
                <a:sym typeface="微软雅黑" pitchFamily="34" charset="-122"/>
              </a:rPr>
              <a:t>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39937" name="Shape 3883"/>
          <p:cNvSpPr/>
          <p:nvPr/>
        </p:nvSpPr>
        <p:spPr>
          <a:xfrm>
            <a:off x="1955800" y="1203325"/>
            <a:ext cx="9028113" cy="601663"/>
          </a:xfrm>
          <a:prstGeom prst="roundRect">
            <a:avLst>
              <a:gd name="adj" fmla="val 50000"/>
            </a:avLst>
          </a:prstGeom>
          <a:solidFill>
            <a:schemeClr val="accent1"/>
          </a:solidFill>
          <a:ln w="12700">
            <a:noFill/>
          </a:ln>
        </p:spPr>
        <p:txBody>
          <a:bodyPr lIns="19050" tIns="19050" rIns="19050" bIns="19050" anchor="ctr" anchorCtr="false"/>
          <a:p>
            <a:pPr fontAlgn="base">
              <a:buFontTx/>
            </a:pPr>
            <a:endParaRPr lang="zh-CN" altLang="zh-CN" sz="1735" strike="noStrike" noProof="1" dirty="0">
              <a:latin typeface="Calibri" pitchFamily="34" charset="0"/>
              <a:ea typeface="宋体" pitchFamily="2" charset="-122"/>
            </a:endParaRPr>
          </a:p>
        </p:txBody>
      </p:sp>
      <p:sp>
        <p:nvSpPr>
          <p:cNvPr id="26632" name="Text Placeholder 5"/>
          <p:cNvSpPr txBox="true"/>
          <p:nvPr/>
        </p:nvSpPr>
        <p:spPr>
          <a:xfrm>
            <a:off x="4618038" y="1301750"/>
            <a:ext cx="4033837" cy="407988"/>
          </a:xfrm>
          <a:prstGeom prst="rect">
            <a:avLst/>
          </a:prstGeom>
          <a:noFill/>
          <a:ln w="9525">
            <a:noFill/>
          </a:ln>
        </p:spPr>
        <p:txBody>
          <a:bodyPr lIns="0" tIns="0" rIns="0" bIns="0" anchor="ctr" anchorCtr="false"/>
          <a:p>
            <a:pPr algn="ctr">
              <a:lnSpc>
                <a:spcPct val="90000"/>
              </a:lnSpc>
              <a:spcBef>
                <a:spcPts val="1000"/>
              </a:spcBef>
              <a:buFont typeface="Arial" panose="02080604020202020204" pitchFamily="34" charset="0"/>
            </a:pPr>
            <a:r>
              <a:rPr lang="en-US" altLang="zh-CN" sz="2400" dirty="0">
                <a:solidFill>
                  <a:srgbClr val="FCFCFC"/>
                </a:solidFill>
                <a:latin typeface="微软雅黑" pitchFamily="34" charset="-122"/>
                <a:ea typeface="微软雅黑" pitchFamily="34" charset="-122"/>
              </a:rPr>
              <a:t>Q5       </a:t>
            </a:r>
            <a:r>
              <a:rPr lang="zh-CN" altLang="en-US" sz="2400" dirty="0">
                <a:solidFill>
                  <a:srgbClr val="FCFCFC"/>
                </a:solidFill>
                <a:latin typeface="微软雅黑" pitchFamily="34" charset="-122"/>
                <a:ea typeface="微软雅黑" pitchFamily="34" charset="-122"/>
              </a:rPr>
              <a:t>企事业单位用油</a:t>
            </a:r>
            <a:endParaRPr lang="zh-CN" altLang="en-US" sz="2400" dirty="0">
              <a:solidFill>
                <a:srgbClr val="FCFCFC"/>
              </a:solidFill>
              <a:latin typeface="微软雅黑" pitchFamily="34" charset="-122"/>
              <a:ea typeface="微软雅黑" pitchFamily="34" charset="-122"/>
            </a:endParaRPr>
          </a:p>
        </p:txBody>
      </p:sp>
      <p:sp>
        <p:nvSpPr>
          <p:cNvPr id="10" name="文本框 9"/>
          <p:cNvSpPr txBox="true"/>
          <p:nvPr/>
        </p:nvSpPr>
        <p:spPr>
          <a:xfrm>
            <a:off x="2087563" y="2214563"/>
            <a:ext cx="9705975" cy="4454525"/>
          </a:xfrm>
          <a:prstGeom prst="rect">
            <a:avLst/>
          </a:prstGeom>
          <a:noFill/>
        </p:spPr>
        <p:txBody>
          <a:bodyPr wrap="square" rtlCol="0">
            <a:spAutoFit/>
          </a:bodyPr>
          <a:p>
            <a:pPr marL="342900" indent="-342900" algn="just">
              <a:lnSpc>
                <a:spcPct val="150000"/>
              </a:lnSpc>
              <a:spcAft>
                <a:spcPct val="35000"/>
              </a:spcAft>
              <a:buFont typeface="Wingdings" panose="05000000000000000000" charset="0"/>
              <a:buChar char="n"/>
            </a:pPr>
            <a:r>
              <a:rPr lang="zh-CN" altLang="en-US" sz="2400" noProof="1" dirty="0" smtClean="0">
                <a:solidFill>
                  <a:schemeClr val="tx1">
                    <a:lumMod val="75000"/>
                    <a:lumOff val="25000"/>
                  </a:schemeClr>
                </a:solidFill>
                <a:latin typeface="微软雅黑" pitchFamily="34" charset="-122"/>
                <a:ea typeface="微软雅黑" pitchFamily="34" charset="-122"/>
                <a:cs typeface="+mn-cs"/>
                <a:sym typeface="+mn-ea"/>
              </a:rPr>
              <a:t>若车辆属于企事业单位，用于维持企事业单位正常生产运转的用油，则计算在企事业单位能源消费中。</a:t>
            </a:r>
            <a:endParaRPr lang="en-US" altLang="zh-CN" sz="2400" noProof="1" dirty="0" smtClean="0">
              <a:solidFill>
                <a:schemeClr val="tx1">
                  <a:lumMod val="75000"/>
                  <a:lumOff val="25000"/>
                </a:schemeClr>
              </a:solidFill>
              <a:latin typeface="微软雅黑" pitchFamily="34" charset="-122"/>
              <a:ea typeface="微软雅黑" pitchFamily="34" charset="-122"/>
            </a:endParaRPr>
          </a:p>
          <a:p>
            <a:pPr marL="342900" indent="-342900" algn="just">
              <a:lnSpc>
                <a:spcPct val="150000"/>
              </a:lnSpc>
              <a:spcAft>
                <a:spcPct val="35000"/>
              </a:spcAft>
              <a:buFont typeface="Wingdings" panose="05000000000000000000" charset="0"/>
              <a:buChar char="n"/>
            </a:pPr>
            <a:r>
              <a:rPr lang="zh-CN" altLang="en-US" sz="2400" noProof="1" dirty="0" smtClean="0">
                <a:solidFill>
                  <a:schemeClr val="tx1">
                    <a:lumMod val="75000"/>
                    <a:lumOff val="25000"/>
                  </a:schemeClr>
                </a:solidFill>
                <a:latin typeface="微软雅黑" pitchFamily="34" charset="-122"/>
                <a:ea typeface="微软雅黑" pitchFamily="34" charset="-122"/>
                <a:cs typeface="+mn-cs"/>
                <a:sym typeface="+mn-ea"/>
              </a:rPr>
              <a:t>以下三种情况应不予计算在企事业单位的能源消费内：</a:t>
            </a:r>
            <a:endParaRPr lang="zh-CN" altLang="en-US" sz="2400" noProof="1" dirty="0" smtClean="0">
              <a:solidFill>
                <a:schemeClr val="tx1">
                  <a:lumMod val="75000"/>
                  <a:lumOff val="25000"/>
                </a:schemeClr>
              </a:solidFill>
              <a:latin typeface="微软雅黑" pitchFamily="34" charset="-122"/>
              <a:ea typeface="微软雅黑" pitchFamily="34" charset="-122"/>
            </a:endParaRPr>
          </a:p>
          <a:p>
            <a:pPr algn="just">
              <a:lnSpc>
                <a:spcPct val="150000"/>
              </a:lnSpc>
              <a:spcAft>
                <a:spcPct val="35000"/>
              </a:spcAft>
            </a:pPr>
            <a:r>
              <a:rPr lang="zh-CN" altLang="en-US" sz="2400" noProof="1" dirty="0" smtClean="0">
                <a:solidFill>
                  <a:schemeClr val="tx1">
                    <a:lumMod val="75000"/>
                    <a:lumOff val="25000"/>
                  </a:schemeClr>
                </a:solidFill>
                <a:latin typeface="微软雅黑" pitchFamily="34" charset="-122"/>
                <a:ea typeface="微软雅黑" pitchFamily="34" charset="-122"/>
                <a:cs typeface="+mn-cs"/>
                <a:sym typeface="+mn-ea"/>
              </a:rPr>
              <a:t>（</a:t>
            </a:r>
            <a:r>
              <a:rPr lang="en-US" altLang="zh-CN" sz="2400" noProof="1" dirty="0" smtClean="0">
                <a:solidFill>
                  <a:schemeClr val="tx1">
                    <a:lumMod val="75000"/>
                    <a:lumOff val="25000"/>
                  </a:schemeClr>
                </a:solidFill>
                <a:latin typeface="微软雅黑" pitchFamily="34" charset="-122"/>
                <a:ea typeface="微软雅黑" pitchFamily="34" charset="-122"/>
                <a:cs typeface="+mn-cs"/>
                <a:sym typeface="+mn-ea"/>
              </a:rPr>
              <a:t>1</a:t>
            </a:r>
            <a:r>
              <a:rPr lang="zh-CN" altLang="en-US" sz="2400" noProof="1" dirty="0" smtClean="0">
                <a:solidFill>
                  <a:schemeClr val="tx1">
                    <a:lumMod val="75000"/>
                    <a:lumOff val="25000"/>
                  </a:schemeClr>
                </a:solidFill>
                <a:latin typeface="微软雅黑" pitchFamily="34" charset="-122"/>
                <a:ea typeface="微软雅黑" pitchFamily="34" charset="-122"/>
                <a:cs typeface="+mn-cs"/>
                <a:sym typeface="+mn-ea"/>
              </a:rPr>
              <a:t>）企事业单位购买加油卡发给员工相应油量；</a:t>
            </a:r>
            <a:endParaRPr lang="en-US" altLang="zh-CN" sz="2400" noProof="1" dirty="0" smtClean="0">
              <a:solidFill>
                <a:schemeClr val="tx1">
                  <a:lumMod val="75000"/>
                  <a:lumOff val="25000"/>
                </a:schemeClr>
              </a:solidFill>
              <a:latin typeface="微软雅黑" pitchFamily="34" charset="-122"/>
              <a:ea typeface="微软雅黑" pitchFamily="34" charset="-122"/>
            </a:endParaRPr>
          </a:p>
          <a:p>
            <a:pPr algn="just">
              <a:lnSpc>
                <a:spcPct val="150000"/>
              </a:lnSpc>
              <a:spcAft>
                <a:spcPct val="35000"/>
              </a:spcAft>
            </a:pPr>
            <a:r>
              <a:rPr lang="zh-CN" altLang="en-US" sz="2400" noProof="1" dirty="0" smtClean="0">
                <a:solidFill>
                  <a:schemeClr val="tx1">
                    <a:lumMod val="75000"/>
                    <a:lumOff val="25000"/>
                  </a:schemeClr>
                </a:solidFill>
                <a:latin typeface="微软雅黑" pitchFamily="34" charset="-122"/>
                <a:ea typeface="微软雅黑" pitchFamily="34" charset="-122"/>
                <a:cs typeface="+mn-cs"/>
                <a:sym typeface="+mn-ea"/>
              </a:rPr>
              <a:t>（</a:t>
            </a:r>
            <a:r>
              <a:rPr lang="en-US" altLang="zh-CN" sz="2400" noProof="1" dirty="0" smtClean="0">
                <a:solidFill>
                  <a:schemeClr val="tx1">
                    <a:lumMod val="75000"/>
                    <a:lumOff val="25000"/>
                  </a:schemeClr>
                </a:solidFill>
                <a:latin typeface="微软雅黑" pitchFamily="34" charset="-122"/>
                <a:ea typeface="微软雅黑" pitchFamily="34" charset="-122"/>
                <a:cs typeface="+mn-cs"/>
                <a:sym typeface="+mn-ea"/>
              </a:rPr>
              <a:t>2</a:t>
            </a:r>
            <a:r>
              <a:rPr lang="zh-CN" altLang="en-US" sz="2400" noProof="1" dirty="0" smtClean="0">
                <a:solidFill>
                  <a:schemeClr val="tx1">
                    <a:lumMod val="75000"/>
                    <a:lumOff val="25000"/>
                  </a:schemeClr>
                </a:solidFill>
                <a:latin typeface="微软雅黑" pitchFamily="34" charset="-122"/>
                <a:ea typeface="微软雅黑" pitchFamily="34" charset="-122"/>
                <a:cs typeface="+mn-cs"/>
                <a:sym typeface="+mn-ea"/>
              </a:rPr>
              <a:t>）员工打车报销车费相应用油量；</a:t>
            </a:r>
            <a:endParaRPr lang="zh-CN" altLang="en-US" sz="2400" noProof="1" dirty="0" smtClean="0">
              <a:solidFill>
                <a:schemeClr val="tx1">
                  <a:lumMod val="75000"/>
                  <a:lumOff val="25000"/>
                </a:schemeClr>
              </a:solidFill>
              <a:latin typeface="微软雅黑" pitchFamily="34" charset="-122"/>
              <a:ea typeface="微软雅黑" pitchFamily="34" charset="-122"/>
            </a:endParaRPr>
          </a:p>
          <a:p>
            <a:pPr algn="just">
              <a:lnSpc>
                <a:spcPct val="150000"/>
              </a:lnSpc>
              <a:spcAft>
                <a:spcPct val="35000"/>
              </a:spcAft>
            </a:pPr>
            <a:r>
              <a:rPr lang="zh-CN" altLang="en-US" sz="2400" noProof="1" dirty="0" smtClean="0">
                <a:solidFill>
                  <a:schemeClr val="tx1">
                    <a:lumMod val="75000"/>
                    <a:lumOff val="25000"/>
                  </a:schemeClr>
                </a:solidFill>
                <a:latin typeface="微软雅黑" pitchFamily="34" charset="-122"/>
                <a:ea typeface="微软雅黑" pitchFamily="34" charset="-122"/>
                <a:cs typeface="+mn-cs"/>
                <a:sym typeface="+mn-ea"/>
              </a:rPr>
              <a:t>（</a:t>
            </a:r>
            <a:r>
              <a:rPr lang="en-US" altLang="zh-CN" sz="2400" noProof="1" dirty="0" smtClean="0">
                <a:solidFill>
                  <a:schemeClr val="tx1">
                    <a:lumMod val="75000"/>
                    <a:lumOff val="25000"/>
                  </a:schemeClr>
                </a:solidFill>
                <a:latin typeface="微软雅黑" pitchFamily="34" charset="-122"/>
                <a:ea typeface="微软雅黑" pitchFamily="34" charset="-122"/>
                <a:cs typeface="+mn-cs"/>
                <a:sym typeface="+mn-ea"/>
              </a:rPr>
              <a:t>3</a:t>
            </a:r>
            <a:r>
              <a:rPr lang="zh-CN" altLang="en-US" sz="2400" noProof="1" dirty="0" smtClean="0">
                <a:solidFill>
                  <a:schemeClr val="tx1">
                    <a:lumMod val="75000"/>
                    <a:lumOff val="25000"/>
                  </a:schemeClr>
                </a:solidFill>
                <a:latin typeface="微软雅黑" pitchFamily="34" charset="-122"/>
                <a:ea typeface="微软雅黑" pitchFamily="34" charset="-122"/>
                <a:cs typeface="+mn-cs"/>
                <a:sym typeface="+mn-ea"/>
              </a:rPr>
              <a:t>）企事业单位给员工发的固定用油金额相应油量。</a:t>
            </a:r>
            <a:endParaRPr lang="zh-CN" sz="2400" noProof="1" dirty="0">
              <a:solidFill>
                <a:schemeClr val="tx1">
                  <a:lumMod val="75000"/>
                  <a:lumOff val="25000"/>
                </a:schemeClr>
              </a:solidFill>
              <a:latin typeface="微软雅黑" pitchFamily="34" charset="-122"/>
              <a:ea typeface="微软雅黑" pitchFamily="34" charset="-122"/>
            </a:endParaRPr>
          </a:p>
          <a:p>
            <a:endParaRPr lang="zh-CN" altLang="en-US" sz="2400" noProof="1" dirty="0">
              <a:solidFill>
                <a:schemeClr val="tx1">
                  <a:lumMod val="75000"/>
                  <a:lumOff val="25000"/>
                </a:schemeClr>
              </a:solidFill>
              <a:latin typeface="微软雅黑" pitchFamily="34" charset="-122"/>
              <a:ea typeface="微软雅黑"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50" name="文本框 16"/>
          <p:cNvSpPr txBox="true"/>
          <p:nvPr/>
        </p:nvSpPr>
        <p:spPr>
          <a:xfrm>
            <a:off x="412750" y="1006475"/>
            <a:ext cx="1249363"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05</a:t>
            </a:r>
            <a:r>
              <a:rPr lang="en-US" altLang="zh-CN" sz="2400" dirty="0">
                <a:solidFill>
                  <a:schemeClr val="bg1"/>
                </a:solidFill>
                <a:latin typeface="微软雅黑" pitchFamily="34" charset="-122"/>
                <a:ea typeface="微软雅黑" pitchFamily="34" charset="-122"/>
                <a:sym typeface="微软雅黑" pitchFamily="34" charset="-122"/>
              </a:rPr>
              <a:t>-4</a:t>
            </a:r>
            <a:r>
              <a:rPr lang="zh-CN" altLang="zh-CN" sz="2400" dirty="0">
                <a:solidFill>
                  <a:schemeClr val="bg1"/>
                </a:solidFill>
                <a:latin typeface="微软雅黑" pitchFamily="34" charset="-122"/>
                <a:ea typeface="微软雅黑" pitchFamily="34" charset="-122"/>
                <a:sym typeface="微软雅黑" pitchFamily="34" charset="-122"/>
              </a:rPr>
              <a:t>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41985" name="Shape 3883"/>
          <p:cNvSpPr/>
          <p:nvPr/>
        </p:nvSpPr>
        <p:spPr>
          <a:xfrm>
            <a:off x="1120775" y="1811338"/>
            <a:ext cx="9123363" cy="601663"/>
          </a:xfrm>
          <a:prstGeom prst="roundRect">
            <a:avLst>
              <a:gd name="adj" fmla="val 50000"/>
            </a:avLst>
          </a:prstGeom>
          <a:solidFill>
            <a:schemeClr val="accent1"/>
          </a:solidFill>
          <a:ln w="12700">
            <a:noFill/>
          </a:ln>
        </p:spPr>
        <p:txBody>
          <a:bodyPr lIns="19050" tIns="19050" rIns="19050" bIns="19050" anchor="ctr" anchorCtr="false"/>
          <a:p>
            <a:pPr fontAlgn="base">
              <a:buFontTx/>
            </a:pPr>
            <a:endParaRPr lang="zh-CN" altLang="zh-CN" sz="1735" strike="noStrike" noProof="1" dirty="0">
              <a:latin typeface="Calibri" pitchFamily="34" charset="0"/>
              <a:ea typeface="宋体" pitchFamily="2" charset="-122"/>
            </a:endParaRPr>
          </a:p>
        </p:txBody>
      </p:sp>
      <p:sp>
        <p:nvSpPr>
          <p:cNvPr id="27656" name="Text Placeholder 5"/>
          <p:cNvSpPr txBox="true"/>
          <p:nvPr/>
        </p:nvSpPr>
        <p:spPr>
          <a:xfrm>
            <a:off x="3783013" y="1908175"/>
            <a:ext cx="4035425" cy="409575"/>
          </a:xfrm>
          <a:prstGeom prst="rect">
            <a:avLst/>
          </a:prstGeom>
          <a:noFill/>
          <a:ln w="9525">
            <a:noFill/>
          </a:ln>
        </p:spPr>
        <p:txBody>
          <a:bodyPr lIns="0" tIns="0" rIns="0" bIns="0" anchor="ctr" anchorCtr="false"/>
          <a:p>
            <a:pPr algn="ctr">
              <a:lnSpc>
                <a:spcPct val="90000"/>
              </a:lnSpc>
              <a:spcBef>
                <a:spcPts val="1000"/>
              </a:spcBef>
              <a:buFont typeface="Arial" panose="02080604020202020204" pitchFamily="34" charset="0"/>
            </a:pPr>
            <a:r>
              <a:rPr lang="en-US" altLang="zh-CN" sz="2400" dirty="0">
                <a:solidFill>
                  <a:srgbClr val="FCFCFC"/>
                </a:solidFill>
                <a:latin typeface="微软雅黑" pitchFamily="34" charset="-122"/>
                <a:ea typeface="微软雅黑" pitchFamily="34" charset="-122"/>
              </a:rPr>
              <a:t>Q6       </a:t>
            </a:r>
            <a:r>
              <a:rPr lang="zh-CN" altLang="en-US" sz="2400" dirty="0">
                <a:solidFill>
                  <a:srgbClr val="FCFCFC"/>
                </a:solidFill>
                <a:latin typeface="微软雅黑" pitchFamily="34" charset="-122"/>
                <a:ea typeface="微软雅黑" pitchFamily="34" charset="-122"/>
              </a:rPr>
              <a:t>水上运输企业</a:t>
            </a:r>
            <a:endParaRPr lang="zh-CN" altLang="en-US" sz="2400" dirty="0">
              <a:solidFill>
                <a:srgbClr val="FCFCFC"/>
              </a:solidFill>
              <a:latin typeface="微软雅黑" pitchFamily="34" charset="-122"/>
              <a:ea typeface="微软雅黑" pitchFamily="34" charset="-122"/>
            </a:endParaRPr>
          </a:p>
        </p:txBody>
      </p:sp>
      <p:sp>
        <p:nvSpPr>
          <p:cNvPr id="27657" name="文本框 9"/>
          <p:cNvSpPr txBox="true"/>
          <p:nvPr/>
        </p:nvSpPr>
        <p:spPr>
          <a:xfrm>
            <a:off x="1333500" y="2884488"/>
            <a:ext cx="9683750" cy="2306637"/>
          </a:xfrm>
          <a:prstGeom prst="rect">
            <a:avLst/>
          </a:prstGeom>
          <a:noFill/>
          <a:ln w="9525">
            <a:noFill/>
          </a:ln>
        </p:spPr>
        <p:txBody>
          <a:bodyPr wrap="square" anchor="t" anchorCtr="false">
            <a:spAutoFit/>
          </a:bodyPr>
          <a:p>
            <a:pPr marL="342900" indent="-342900">
              <a:lnSpc>
                <a:spcPct val="150000"/>
              </a:lnSpc>
              <a:buFont typeface="Wingdings" panose="05000000000000000000" charset="0"/>
              <a:buChar char="n"/>
            </a:pPr>
            <a:r>
              <a:rPr lang="zh-CN" altLang="en-US" sz="2400" dirty="0">
                <a:solidFill>
                  <a:srgbClr val="404040"/>
                </a:solidFill>
                <a:latin typeface="微软雅黑" pitchFamily="34" charset="-122"/>
                <a:ea typeface="微软雅黑" pitchFamily="34" charset="-122"/>
                <a:sym typeface="微软雅黑" pitchFamily="34" charset="-122"/>
              </a:rPr>
              <a:t>水上运输企业将船舶租给承租方，相关船舶的能源消费应按照谁消费谁统计的原则来统计。</a:t>
            </a:r>
            <a:endParaRPr lang="zh-CN" altLang="en-US" sz="2400" dirty="0">
              <a:solidFill>
                <a:srgbClr val="404040"/>
              </a:solidFill>
              <a:latin typeface="微软雅黑" pitchFamily="34" charset="-122"/>
              <a:ea typeface="微软雅黑" pitchFamily="34" charset="-122"/>
              <a:sym typeface="微软雅黑" pitchFamily="34" charset="-122"/>
            </a:endParaRPr>
          </a:p>
          <a:p>
            <a:pPr marL="342900" indent="-342900">
              <a:lnSpc>
                <a:spcPct val="150000"/>
              </a:lnSpc>
              <a:buFont typeface="Wingdings" panose="05000000000000000000" charset="0"/>
              <a:buChar char="n"/>
            </a:pPr>
            <a:r>
              <a:rPr lang="zh-CN" altLang="en-US" sz="2400" dirty="0">
                <a:solidFill>
                  <a:srgbClr val="404040"/>
                </a:solidFill>
                <a:latin typeface="微软雅黑" pitchFamily="34" charset="-122"/>
                <a:ea typeface="微软雅黑" pitchFamily="34" charset="-122"/>
                <a:sym typeface="微软雅黑" pitchFamily="34" charset="-122"/>
              </a:rPr>
              <a:t>简单而言，</a:t>
            </a:r>
            <a:r>
              <a:rPr lang="zh-CN" altLang="en-US" sz="2400" b="1" dirty="0">
                <a:solidFill>
                  <a:srgbClr val="404040"/>
                </a:solidFill>
                <a:latin typeface="微软雅黑" pitchFamily="34" charset="-122"/>
                <a:ea typeface="微软雅黑" pitchFamily="34" charset="-122"/>
                <a:sym typeface="微软雅黑" pitchFamily="34" charset="-122"/>
              </a:rPr>
              <a:t>光租</a:t>
            </a:r>
            <a:r>
              <a:rPr lang="zh-CN" altLang="en-US" sz="2400" dirty="0">
                <a:solidFill>
                  <a:srgbClr val="404040"/>
                </a:solidFill>
                <a:latin typeface="微软雅黑" pitchFamily="34" charset="-122"/>
                <a:ea typeface="微软雅黑" pitchFamily="34" charset="-122"/>
                <a:sym typeface="微软雅黑" pitchFamily="34" charset="-122"/>
              </a:rPr>
              <a:t>和</a:t>
            </a:r>
            <a:r>
              <a:rPr lang="zh-CN" altLang="en-US" sz="2400" b="1" dirty="0">
                <a:solidFill>
                  <a:srgbClr val="404040"/>
                </a:solidFill>
                <a:latin typeface="微软雅黑" pitchFamily="34" charset="-122"/>
                <a:ea typeface="微软雅黑" pitchFamily="34" charset="-122"/>
                <a:sym typeface="微软雅黑" pitchFamily="34" charset="-122"/>
              </a:rPr>
              <a:t>期租</a:t>
            </a:r>
            <a:r>
              <a:rPr lang="zh-CN" altLang="en-US" sz="2400" dirty="0">
                <a:solidFill>
                  <a:srgbClr val="404040"/>
                </a:solidFill>
                <a:latin typeface="微软雅黑" pitchFamily="34" charset="-122"/>
                <a:ea typeface="微软雅黑" pitchFamily="34" charset="-122"/>
                <a:sym typeface="微软雅黑" pitchFamily="34" charset="-122"/>
              </a:rPr>
              <a:t>两种形式的能源消费统计在承租方，</a:t>
            </a:r>
            <a:r>
              <a:rPr lang="zh-CN" altLang="en-US" sz="2400" b="1" dirty="0">
                <a:solidFill>
                  <a:srgbClr val="404040"/>
                </a:solidFill>
                <a:latin typeface="微软雅黑" pitchFamily="34" charset="-122"/>
                <a:ea typeface="微软雅黑" pitchFamily="34" charset="-122"/>
                <a:sym typeface="微软雅黑" pitchFamily="34" charset="-122"/>
              </a:rPr>
              <a:t>程租</a:t>
            </a:r>
            <a:r>
              <a:rPr lang="zh-CN" altLang="en-US" sz="2400" dirty="0">
                <a:solidFill>
                  <a:srgbClr val="404040"/>
                </a:solidFill>
                <a:latin typeface="微软雅黑" pitchFamily="34" charset="-122"/>
                <a:ea typeface="微软雅黑" pitchFamily="34" charset="-122"/>
                <a:sym typeface="微软雅黑" pitchFamily="34" charset="-122"/>
              </a:rPr>
              <a:t>形式的能源消费统计在水上运输企业。</a:t>
            </a:r>
            <a:endParaRPr lang="zh-CN" altLang="en-US" sz="2400" dirty="0">
              <a:solidFill>
                <a:srgbClr val="404040"/>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50" name="文本框 16"/>
          <p:cNvSpPr txBox="true"/>
          <p:nvPr/>
        </p:nvSpPr>
        <p:spPr>
          <a:xfrm>
            <a:off x="412750" y="1006475"/>
            <a:ext cx="1249363" cy="460375"/>
          </a:xfrm>
          <a:prstGeom prst="rect">
            <a:avLst/>
          </a:prstGeom>
          <a:noFill/>
          <a:ln w="9525">
            <a:noFill/>
          </a:ln>
        </p:spPr>
        <p:txBody>
          <a:bodyPr wrap="none" anchor="t" anchorCtr="false">
            <a:spAutoFit/>
          </a:bodyPr>
          <a:p>
            <a:pPr algn="ct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05</a:t>
            </a:r>
            <a:r>
              <a:rPr lang="en-US" altLang="zh-CN" sz="2400" dirty="0">
                <a:solidFill>
                  <a:schemeClr val="bg1"/>
                </a:solidFill>
                <a:latin typeface="微软雅黑" pitchFamily="34" charset="-122"/>
                <a:ea typeface="微软雅黑" pitchFamily="34" charset="-122"/>
                <a:sym typeface="微软雅黑" pitchFamily="34" charset="-122"/>
              </a:rPr>
              <a:t>-4</a:t>
            </a:r>
            <a:r>
              <a:rPr lang="zh-CN" altLang="zh-CN" sz="2400" dirty="0">
                <a:solidFill>
                  <a:schemeClr val="bg1"/>
                </a:solidFill>
                <a:latin typeface="微软雅黑" pitchFamily="34" charset="-122"/>
                <a:ea typeface="微软雅黑" pitchFamily="34" charset="-122"/>
                <a:sym typeface="微软雅黑" pitchFamily="34" charset="-122"/>
              </a:rPr>
              <a:t>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41985" name="Shape 3883"/>
          <p:cNvSpPr/>
          <p:nvPr/>
        </p:nvSpPr>
        <p:spPr>
          <a:xfrm>
            <a:off x="1120775" y="1811338"/>
            <a:ext cx="9123363" cy="601663"/>
          </a:xfrm>
          <a:prstGeom prst="roundRect">
            <a:avLst>
              <a:gd name="adj" fmla="val 50000"/>
            </a:avLst>
          </a:prstGeom>
          <a:solidFill>
            <a:schemeClr val="accent1"/>
          </a:solidFill>
          <a:ln w="12700">
            <a:noFill/>
          </a:ln>
        </p:spPr>
        <p:txBody>
          <a:bodyPr lIns="19050" tIns="19050" rIns="19050" bIns="19050" anchor="ctr" anchorCtr="false"/>
          <a:p>
            <a:pPr fontAlgn="base">
              <a:buFontTx/>
            </a:pPr>
            <a:endParaRPr lang="zh-CN" altLang="zh-CN" sz="1735" strike="noStrike" noProof="1" dirty="0">
              <a:latin typeface="Calibri" pitchFamily="34" charset="0"/>
              <a:ea typeface="宋体" pitchFamily="2" charset="-122"/>
            </a:endParaRPr>
          </a:p>
        </p:txBody>
      </p:sp>
      <p:sp>
        <p:nvSpPr>
          <p:cNvPr id="27656" name="Text Placeholder 5"/>
          <p:cNvSpPr txBox="true"/>
          <p:nvPr/>
        </p:nvSpPr>
        <p:spPr>
          <a:xfrm>
            <a:off x="3783013" y="1908175"/>
            <a:ext cx="4035425" cy="409575"/>
          </a:xfrm>
          <a:prstGeom prst="rect">
            <a:avLst/>
          </a:prstGeom>
          <a:noFill/>
          <a:ln w="9525">
            <a:noFill/>
          </a:ln>
        </p:spPr>
        <p:txBody>
          <a:bodyPr lIns="0" tIns="0" rIns="0" bIns="0" anchor="ctr" anchorCtr="false"/>
          <a:p>
            <a:pPr algn="ctr">
              <a:lnSpc>
                <a:spcPct val="90000"/>
              </a:lnSpc>
              <a:spcBef>
                <a:spcPts val="1000"/>
              </a:spcBef>
              <a:buFont typeface="Arial" panose="02080604020202020204" pitchFamily="34" charset="0"/>
            </a:pPr>
            <a:r>
              <a:rPr lang="en-US" altLang="zh-CN" sz="2400" dirty="0">
                <a:solidFill>
                  <a:srgbClr val="FCFCFC"/>
                </a:solidFill>
                <a:latin typeface="微软雅黑" pitchFamily="34" charset="-122"/>
                <a:ea typeface="微软雅黑" pitchFamily="34" charset="-122"/>
              </a:rPr>
              <a:t>Q6       </a:t>
            </a:r>
            <a:r>
              <a:rPr lang="zh-CN" altLang="en-US" sz="2400" dirty="0">
                <a:solidFill>
                  <a:srgbClr val="FCFCFC"/>
                </a:solidFill>
                <a:latin typeface="微软雅黑" pitchFamily="34" charset="-122"/>
                <a:ea typeface="微软雅黑" pitchFamily="34" charset="-122"/>
              </a:rPr>
              <a:t>水上运输企业</a:t>
            </a:r>
            <a:endParaRPr lang="zh-CN" altLang="en-US" sz="2400" dirty="0">
              <a:solidFill>
                <a:srgbClr val="FCFCFC"/>
              </a:solidFill>
              <a:latin typeface="微软雅黑" pitchFamily="34" charset="-122"/>
              <a:ea typeface="微软雅黑" pitchFamily="34" charset="-122"/>
            </a:endParaRPr>
          </a:p>
        </p:txBody>
      </p:sp>
      <p:sp>
        <p:nvSpPr>
          <p:cNvPr id="27657" name="文本框 9"/>
          <p:cNvSpPr txBox="true"/>
          <p:nvPr/>
        </p:nvSpPr>
        <p:spPr>
          <a:xfrm>
            <a:off x="1333500" y="2884488"/>
            <a:ext cx="9683750" cy="3969385"/>
          </a:xfrm>
          <a:prstGeom prst="rect">
            <a:avLst/>
          </a:prstGeom>
          <a:noFill/>
          <a:ln w="9525">
            <a:noFill/>
          </a:ln>
        </p:spPr>
        <p:txBody>
          <a:bodyPr wrap="square" anchor="t" anchorCtr="false">
            <a:spAutoFit/>
          </a:bodyPr>
          <a:p>
            <a:pPr marL="342900" indent="-342900">
              <a:lnSpc>
                <a:spcPct val="150000"/>
              </a:lnSpc>
              <a:buFont typeface="Wingdings" panose="05000000000000000000" charset="0"/>
              <a:buChar char="n"/>
            </a:pPr>
            <a:r>
              <a:rPr lang="zh-CN" altLang="en-US" sz="2000" b="1" dirty="0">
                <a:solidFill>
                  <a:srgbClr val="404040"/>
                </a:solidFill>
                <a:latin typeface="微软雅黑" pitchFamily="34" charset="-122"/>
                <a:ea typeface="微软雅黑" pitchFamily="34" charset="-122"/>
                <a:sym typeface="微软雅黑" pitchFamily="34" charset="-122"/>
              </a:rPr>
              <a:t>期租</a:t>
            </a:r>
            <a:r>
              <a:rPr lang="zh-CN" altLang="en-US" sz="2000" dirty="0">
                <a:solidFill>
                  <a:srgbClr val="404040"/>
                </a:solidFill>
                <a:latin typeface="微软雅黑" pitchFamily="34" charset="-122"/>
                <a:ea typeface="微软雅黑" pitchFamily="34" charset="-122"/>
                <a:sym typeface="微软雅黑" pitchFamily="34" charset="-122"/>
              </a:rPr>
              <a:t>是指运输企业将配备有操作人员的船舶承租给他人使用一定期限，承租期内听候承租方调遣，不论是否经营，均按天向承租方收取租赁费，发生的固定费用均由承租人负担；</a:t>
            </a:r>
            <a:r>
              <a:rPr lang="zh-CN" altLang="en-US" sz="2000" b="1" dirty="0">
                <a:solidFill>
                  <a:srgbClr val="404040"/>
                </a:solidFill>
                <a:latin typeface="微软雅黑" pitchFamily="34" charset="-122"/>
                <a:sym typeface="微软雅黑" pitchFamily="34" charset="-122"/>
              </a:rPr>
              <a:t>光租</a:t>
            </a:r>
            <a:r>
              <a:rPr lang="zh-CN" altLang="en-US" sz="2000" dirty="0">
                <a:solidFill>
                  <a:srgbClr val="404040"/>
                </a:solidFill>
                <a:latin typeface="微软雅黑" pitchFamily="34" charset="-122"/>
                <a:sym typeface="微软雅黑" pitchFamily="34" charset="-122"/>
              </a:rPr>
              <a:t>是指运输企业将船舶在约定的时间内出租给他人使用，不配备操作人员，不承担运输过程中发生的各项费用，费用由光租租船人承担。</a:t>
            </a:r>
            <a:endParaRPr lang="zh-CN" altLang="en-US" sz="2000" dirty="0">
              <a:solidFill>
                <a:srgbClr val="404040"/>
              </a:solidFill>
              <a:latin typeface="微软雅黑" pitchFamily="34" charset="-122"/>
              <a:sym typeface="微软雅黑" pitchFamily="34" charset="-122"/>
            </a:endParaRPr>
          </a:p>
          <a:p>
            <a:pPr marL="342900" indent="-342900">
              <a:lnSpc>
                <a:spcPct val="150000"/>
              </a:lnSpc>
              <a:buFont typeface="Wingdings" panose="05000000000000000000" charset="0"/>
              <a:buChar char="n"/>
            </a:pPr>
            <a:r>
              <a:rPr lang="zh-CN" altLang="en-US" sz="2000" b="1" dirty="0">
                <a:solidFill>
                  <a:srgbClr val="404040"/>
                </a:solidFill>
                <a:latin typeface="微软雅黑" pitchFamily="34" charset="-122"/>
                <a:ea typeface="微软雅黑" pitchFamily="34" charset="-122"/>
                <a:sym typeface="微软雅黑" pitchFamily="34" charset="-122"/>
              </a:rPr>
              <a:t>程租</a:t>
            </a:r>
            <a:r>
              <a:rPr lang="zh-CN" altLang="en-US" sz="2000" dirty="0">
                <a:solidFill>
                  <a:srgbClr val="404040"/>
                </a:solidFill>
                <a:latin typeface="微软雅黑" pitchFamily="34" charset="-122"/>
                <a:ea typeface="微软雅黑" pitchFamily="34" charset="-122"/>
                <a:sym typeface="微软雅黑" pitchFamily="34" charset="-122"/>
              </a:rPr>
              <a:t>是指运输企业为租船人完成某一特定航次的运输任务并收取租赁费的业务。建造成本、营运成本和航次成本等</a:t>
            </a:r>
            <a:r>
              <a:rPr lang="zh-CN" altLang="en-US" sz="2000" dirty="0">
                <a:solidFill>
                  <a:srgbClr val="404040"/>
                </a:solidFill>
                <a:latin typeface="微软雅黑" pitchFamily="34" charset="-122"/>
                <a:sym typeface="微软雅黑" pitchFamily="34" charset="-122"/>
              </a:rPr>
              <a:t>费用</a:t>
            </a:r>
            <a:r>
              <a:rPr lang="zh-CN" altLang="en-US" sz="2000" dirty="0">
                <a:solidFill>
                  <a:srgbClr val="404040"/>
                </a:solidFill>
                <a:latin typeface="微软雅黑" pitchFamily="34" charset="-122"/>
                <a:ea typeface="微软雅黑" pitchFamily="34" charset="-122"/>
                <a:sym typeface="微软雅黑" pitchFamily="34" charset="-122"/>
              </a:rPr>
              <a:t>都是由运输企业承担。</a:t>
            </a:r>
            <a:endParaRPr lang="zh-CN" altLang="en-US" sz="2800" dirty="0">
              <a:solidFill>
                <a:srgbClr val="404040"/>
              </a:solidFill>
              <a:latin typeface="微软雅黑" pitchFamily="34" charset="-122"/>
              <a:ea typeface="微软雅黑" pitchFamily="34" charset="-122"/>
              <a:sym typeface="微软雅黑" pitchFamily="34" charset="-122"/>
            </a:endParaRPr>
          </a:p>
          <a:p>
            <a:pPr marL="342900" indent="-342900">
              <a:lnSpc>
                <a:spcPct val="150000"/>
              </a:lnSpc>
              <a:buFont typeface="Wingdings" panose="05000000000000000000" charset="0"/>
              <a:buChar char="n"/>
            </a:pPr>
            <a:endParaRPr lang="zh-CN" altLang="en-US" sz="2400" dirty="0">
              <a:solidFill>
                <a:srgbClr val="404040"/>
              </a:solidFill>
              <a:latin typeface="微软雅黑" pitchFamily="34" charset="-122"/>
              <a:ea typeface="微软雅黑" pitchFamily="34" charset="-122"/>
              <a:sym typeface="微软雅黑" pitchFamily="34" charset="-122"/>
            </a:endParaRPr>
          </a:p>
          <a:p>
            <a:pPr marL="342900" indent="-342900">
              <a:lnSpc>
                <a:spcPct val="150000"/>
              </a:lnSpc>
              <a:buFont typeface="Wingdings" panose="05000000000000000000" charset="0"/>
              <a:buChar char="n"/>
            </a:pPr>
            <a:endParaRPr lang="zh-CN" altLang="en-US" sz="2400" dirty="0">
              <a:solidFill>
                <a:srgbClr val="404040"/>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true"/>
          <p:nvPr/>
        </p:nvSpPr>
        <p:spPr>
          <a:xfrm>
            <a:off x="886619" y="974725"/>
            <a:ext cx="1200150" cy="460375"/>
          </a:xfrm>
          <a:prstGeom prst="rect">
            <a:avLst/>
          </a:prstGeom>
          <a:noFill/>
          <a:ln w="9525">
            <a:noFill/>
          </a:ln>
        </p:spPr>
        <p:txBody>
          <a:bodyPr wrap="none" anchor="t" anchorCtr="false">
            <a:spAutoFit/>
          </a:bodyPr>
          <a:p>
            <a:pPr algn="ctr"/>
            <a:r>
              <a:rPr lang="en-US" altLang="en-US" sz="2400" b="1" dirty="0">
                <a:solidFill>
                  <a:schemeClr val="bg1"/>
                </a:solidFill>
                <a:latin typeface="Arial" panose="02080604020202020204" pitchFamily="34" charset="0"/>
                <a:ea typeface="微软雅黑" pitchFamily="34" charset="-122"/>
              </a:rPr>
              <a:t>7</a:t>
            </a:r>
            <a:r>
              <a:rPr lang="en-US" altLang="zh-CN" sz="2400" b="1" dirty="0">
                <a:solidFill>
                  <a:schemeClr val="bg1"/>
                </a:solidFill>
                <a:latin typeface="Arial" panose="02080604020202020204" pitchFamily="34" charset="0"/>
                <a:ea typeface="微软雅黑" pitchFamily="34" charset="-122"/>
              </a:rPr>
              <a:t>11</a:t>
            </a:r>
            <a:r>
              <a:rPr lang="en-US" altLang="zh-CN" sz="2400" b="1" dirty="0">
                <a:solidFill>
                  <a:schemeClr val="bg1"/>
                </a:solidFill>
                <a:sym typeface="+mn-ea"/>
              </a:rPr>
              <a:t>-</a:t>
            </a:r>
            <a:r>
              <a:rPr lang="en-US" altLang="en-US" sz="2400" b="1" dirty="0">
                <a:solidFill>
                  <a:schemeClr val="bg1"/>
                </a:solidFill>
                <a:sym typeface="+mn-ea"/>
              </a:rPr>
              <a:t>3</a:t>
            </a:r>
            <a:r>
              <a:rPr lang="zh-CN" altLang="en-US" sz="2400" b="1" dirty="0">
                <a:solidFill>
                  <a:schemeClr val="bg1"/>
                </a:solidFill>
                <a:sym typeface="+mn-ea"/>
              </a:rPr>
              <a:t>表</a:t>
            </a:r>
            <a:endParaRPr lang="zh-CN" altLang="en-US" sz="2400" b="1" dirty="0">
              <a:solidFill>
                <a:schemeClr val="bg1"/>
              </a:solidFill>
              <a:latin typeface="Arial" panose="02080604020202020204" pitchFamily="34" charset="0"/>
              <a:ea typeface="微软雅黑" pitchFamily="34" charset="-122"/>
              <a:sym typeface="+mn-ea"/>
            </a:endParaRPr>
          </a:p>
        </p:txBody>
      </p:sp>
      <p:pic>
        <p:nvPicPr>
          <p:cNvPr id="4" name="图片 3" descr="截图-2023年3月20日 16时3分21秒"/>
          <p:cNvPicPr>
            <a:picLocks noChangeAspect="true"/>
          </p:cNvPicPr>
          <p:nvPr/>
        </p:nvPicPr>
        <p:blipFill>
          <a:blip r:embed="rId3"/>
          <a:stretch>
            <a:fillRect/>
          </a:stretch>
        </p:blipFill>
        <p:spPr>
          <a:xfrm>
            <a:off x="1356360" y="2573655"/>
            <a:ext cx="9636760" cy="21977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905"/>
            <a:ext cx="24714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74" name="文本框 16"/>
          <p:cNvSpPr txBox="true"/>
          <p:nvPr/>
        </p:nvSpPr>
        <p:spPr>
          <a:xfrm>
            <a:off x="338296" y="1006475"/>
            <a:ext cx="2316480" cy="460375"/>
          </a:xfrm>
          <a:prstGeom prst="rect">
            <a:avLst/>
          </a:prstGeom>
          <a:noFill/>
          <a:ln w="9525">
            <a:noFill/>
          </a:ln>
        </p:spPr>
        <p:txBody>
          <a:bodyPr wrap="none" anchor="t" anchorCtr="false">
            <a:spAutoFit/>
          </a:bodyPr>
          <a:p>
            <a:pPr algn="ctr"/>
            <a:r>
              <a:rPr lang="en-US" altLang="en-US" sz="2400" dirty="0">
                <a:solidFill>
                  <a:schemeClr val="bg1"/>
                </a:solidFill>
                <a:latin typeface="微软雅黑" pitchFamily="34" charset="-122"/>
                <a:ea typeface="微软雅黑" pitchFamily="34" charset="-122"/>
                <a:sym typeface="微软雅黑" pitchFamily="34" charset="-122"/>
              </a:rPr>
              <a:t>7</a:t>
            </a:r>
            <a:r>
              <a:rPr lang="en-US" altLang="zh-CN" sz="2400" dirty="0">
                <a:solidFill>
                  <a:schemeClr val="bg1"/>
                </a:solidFill>
                <a:latin typeface="微软雅黑" pitchFamily="34" charset="-122"/>
                <a:ea typeface="微软雅黑" pitchFamily="34" charset="-122"/>
                <a:sym typeface="微软雅黑" pitchFamily="34" charset="-122"/>
              </a:rPr>
              <a:t>11-3 </a:t>
            </a:r>
            <a:r>
              <a:rPr lang="zh-CN" altLang="zh-CN" sz="2400" dirty="0">
                <a:solidFill>
                  <a:schemeClr val="bg1"/>
                </a:solidFill>
                <a:latin typeface="微软雅黑" pitchFamily="34" charset="-122"/>
                <a:ea typeface="微软雅黑" pitchFamily="34" charset="-122"/>
                <a:sym typeface="微软雅黑" pitchFamily="34" charset="-122"/>
              </a:rPr>
              <a:t>指标解释</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2" name="文本框 1"/>
          <p:cNvSpPr txBox="true"/>
          <p:nvPr/>
        </p:nvSpPr>
        <p:spPr>
          <a:xfrm>
            <a:off x="1062355" y="1968500"/>
            <a:ext cx="9488805" cy="2676525"/>
          </a:xfrm>
          <a:prstGeom prst="rect">
            <a:avLst/>
          </a:prstGeom>
          <a:noFill/>
          <a:ln w="9525">
            <a:noFill/>
          </a:ln>
        </p:spPr>
        <p:txBody>
          <a:bodyPr wrap="square" anchor="t" anchorCtr="false">
            <a:spAutoFit/>
          </a:bodyPr>
          <a:p>
            <a:pPr marL="285750" indent="-285750">
              <a:lnSpc>
                <a:spcPct val="150000"/>
              </a:lnSpc>
              <a:buFont typeface="Arial" panose="02080604020202020204" pitchFamily="34" charset="0"/>
              <a:buChar char="•"/>
            </a:pPr>
            <a:r>
              <a:rPr lang="zh-CN" altLang="en-US" sz="2800" dirty="0">
                <a:solidFill>
                  <a:srgbClr val="336699"/>
                </a:solidFill>
                <a:latin typeface="微软雅黑" pitchFamily="34" charset="-122"/>
                <a:ea typeface="微软雅黑" pitchFamily="34" charset="-122"/>
                <a:sym typeface="微软雅黑" pitchFamily="34" charset="-122"/>
              </a:rPr>
              <a:t>能源产品主要包括煤炭及煤炭制品、天然气及天然气加工制品、石油及石油制品、生物质能、发电量、热力和氢能等。</a:t>
            </a:r>
            <a:endParaRPr lang="zh-CN" altLang="en-US" sz="2800" dirty="0">
              <a:solidFill>
                <a:srgbClr val="336699"/>
              </a:solidFill>
              <a:latin typeface="微软雅黑" pitchFamily="34" charset="-122"/>
              <a:ea typeface="微软雅黑" pitchFamily="34" charset="-122"/>
            </a:endParaRPr>
          </a:p>
          <a:p>
            <a:pPr marL="285750" indent="-285750">
              <a:lnSpc>
                <a:spcPct val="150000"/>
              </a:lnSpc>
              <a:buFont typeface="Arial" panose="02080604020202020204" pitchFamily="34" charset="0"/>
              <a:buChar char="•"/>
            </a:pPr>
            <a:r>
              <a:rPr lang="zh-CN" altLang="en-US" sz="2800" dirty="0">
                <a:solidFill>
                  <a:srgbClr val="336699"/>
                </a:solidFill>
                <a:latin typeface="微软雅黑" pitchFamily="34" charset="-122"/>
                <a:ea typeface="微软雅黑" pitchFamily="34" charset="-122"/>
              </a:rPr>
              <a:t>常见的能源产品如下图所示。</a:t>
            </a:r>
            <a:endParaRPr lang="zh-CN" altLang="en-US" sz="2800" dirty="0">
              <a:solidFill>
                <a:srgbClr val="336699"/>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905"/>
            <a:ext cx="24714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74" name="文本框 16"/>
          <p:cNvSpPr txBox="true"/>
          <p:nvPr/>
        </p:nvSpPr>
        <p:spPr>
          <a:xfrm>
            <a:off x="338296" y="1006475"/>
            <a:ext cx="2316480" cy="460375"/>
          </a:xfrm>
          <a:prstGeom prst="rect">
            <a:avLst/>
          </a:prstGeom>
          <a:noFill/>
          <a:ln w="9525">
            <a:noFill/>
          </a:ln>
        </p:spPr>
        <p:txBody>
          <a:bodyPr wrap="none" anchor="t" anchorCtr="false">
            <a:spAutoFit/>
          </a:bodyPr>
          <a:p>
            <a:pPr algn="ctr"/>
            <a:r>
              <a:rPr lang="en-US" altLang="en-US" sz="2400" dirty="0">
                <a:solidFill>
                  <a:schemeClr val="bg1"/>
                </a:solidFill>
                <a:latin typeface="微软雅黑" pitchFamily="34" charset="-122"/>
                <a:ea typeface="微软雅黑" pitchFamily="34" charset="-122"/>
                <a:sym typeface="微软雅黑" pitchFamily="34" charset="-122"/>
              </a:rPr>
              <a:t>7</a:t>
            </a:r>
            <a:r>
              <a:rPr lang="en-US" altLang="zh-CN" sz="2400" dirty="0">
                <a:solidFill>
                  <a:schemeClr val="bg1"/>
                </a:solidFill>
                <a:latin typeface="微软雅黑" pitchFamily="34" charset="-122"/>
                <a:ea typeface="微软雅黑" pitchFamily="34" charset="-122"/>
                <a:sym typeface="微软雅黑" pitchFamily="34" charset="-122"/>
              </a:rPr>
              <a:t>11-3 </a:t>
            </a:r>
            <a:r>
              <a:rPr lang="zh-CN" altLang="zh-CN" sz="2400" dirty="0">
                <a:solidFill>
                  <a:schemeClr val="bg1"/>
                </a:solidFill>
                <a:latin typeface="微软雅黑" pitchFamily="34" charset="-122"/>
                <a:ea typeface="微软雅黑" pitchFamily="34" charset="-122"/>
                <a:sym typeface="微软雅黑" pitchFamily="34" charset="-122"/>
              </a:rPr>
              <a:t>指标解释</a:t>
            </a:r>
            <a:endParaRPr lang="zh-CN" altLang="zh-CN" sz="2400" dirty="0">
              <a:solidFill>
                <a:schemeClr val="bg1"/>
              </a:solidFill>
              <a:latin typeface="微软雅黑" pitchFamily="34" charset="-122"/>
              <a:ea typeface="微软雅黑" pitchFamily="34" charset="-122"/>
              <a:sym typeface="微软雅黑" pitchFamily="34" charset="-122"/>
            </a:endParaRPr>
          </a:p>
        </p:txBody>
      </p:sp>
      <p:pic>
        <p:nvPicPr>
          <p:cNvPr id="3" name="图片 2" descr="截图-2023年3月23日 9时31分46秒"/>
          <p:cNvPicPr>
            <a:picLocks noChangeAspect="true"/>
          </p:cNvPicPr>
          <p:nvPr/>
        </p:nvPicPr>
        <p:blipFill>
          <a:blip r:embed="rId3"/>
          <a:stretch>
            <a:fillRect/>
          </a:stretch>
        </p:blipFill>
        <p:spPr>
          <a:xfrm>
            <a:off x="6407785" y="1583055"/>
            <a:ext cx="5627370" cy="4065270"/>
          </a:xfrm>
          <a:prstGeom prst="rect">
            <a:avLst/>
          </a:prstGeom>
        </p:spPr>
      </p:pic>
      <p:pic>
        <p:nvPicPr>
          <p:cNvPr id="4" name="图片 3" descr="截图-2023年3月23日 9时31分28秒"/>
          <p:cNvPicPr>
            <a:picLocks noChangeAspect="true"/>
          </p:cNvPicPr>
          <p:nvPr/>
        </p:nvPicPr>
        <p:blipFill>
          <a:blip r:embed="rId4"/>
          <a:stretch>
            <a:fillRect/>
          </a:stretch>
        </p:blipFill>
        <p:spPr>
          <a:xfrm>
            <a:off x="98425" y="1466850"/>
            <a:ext cx="6530975" cy="41808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346075" y="890588"/>
            <a:ext cx="4429125" cy="87788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9698" name="文本框 16"/>
          <p:cNvSpPr txBox="true"/>
          <p:nvPr/>
        </p:nvSpPr>
        <p:spPr>
          <a:xfrm>
            <a:off x="-530225" y="914400"/>
            <a:ext cx="6181725" cy="830263"/>
          </a:xfrm>
          <a:prstGeom prst="rect">
            <a:avLst/>
          </a:prstGeom>
          <a:noFill/>
          <a:ln w="9525">
            <a:noFill/>
          </a:ln>
        </p:spPr>
        <p:txBody>
          <a:bodyPr wrap="square" anchor="t" anchorCtr="false">
            <a:spAutoFit/>
          </a:bodyPr>
          <a:p>
            <a:pPr algn="ctr"/>
            <a:r>
              <a:rPr lang="en-US" altLang="en-US" sz="2400" dirty="0">
                <a:solidFill>
                  <a:schemeClr val="bg1"/>
                </a:solidFill>
                <a:latin typeface="微软雅黑" pitchFamily="34" charset="-122"/>
                <a:ea typeface="微软雅黑" pitchFamily="34" charset="-122"/>
                <a:sym typeface="微软雅黑" pitchFamily="34" charset="-122"/>
              </a:rPr>
              <a:t>7</a:t>
            </a:r>
            <a:r>
              <a:rPr lang="en-US" altLang="zh-CN" sz="2400" dirty="0">
                <a:solidFill>
                  <a:schemeClr val="bg1"/>
                </a:solidFill>
                <a:latin typeface="微软雅黑" pitchFamily="34" charset="-122"/>
                <a:ea typeface="微软雅黑" pitchFamily="34" charset="-122"/>
                <a:sym typeface="微软雅黑" pitchFamily="34" charset="-122"/>
              </a:rPr>
              <a:t>11-3</a:t>
            </a:r>
            <a:r>
              <a:rPr lang="zh-CN" altLang="en-US" sz="2400" dirty="0">
                <a:solidFill>
                  <a:schemeClr val="bg1"/>
                </a:solidFill>
                <a:latin typeface="微软雅黑" pitchFamily="34" charset="-122"/>
                <a:ea typeface="微软雅黑" pitchFamily="34" charset="-122"/>
              </a:rPr>
              <a:t>是否生产能源产品？</a:t>
            </a:r>
            <a:endParaRPr lang="zh-CN" altLang="en-US" sz="2400" dirty="0">
              <a:solidFill>
                <a:schemeClr val="bg1"/>
              </a:solidFill>
              <a:latin typeface="微软雅黑" pitchFamily="34" charset="-122"/>
              <a:ea typeface="微软雅黑" pitchFamily="34" charset="-122"/>
            </a:endParaRPr>
          </a:p>
          <a:p>
            <a:pPr algn="ctr"/>
            <a:r>
              <a:rPr lang="zh-CN" altLang="en-US" sz="2400" dirty="0">
                <a:solidFill>
                  <a:schemeClr val="bg1"/>
                </a:solidFill>
                <a:latin typeface="微软雅黑" pitchFamily="34" charset="-122"/>
                <a:ea typeface="微软雅黑" pitchFamily="34" charset="-122"/>
              </a:rPr>
              <a:t>（如原煤、天然气、火力发电等）</a:t>
            </a:r>
            <a:endParaRPr lang="en-US" altLang="zh-CN" sz="2400" dirty="0">
              <a:solidFill>
                <a:schemeClr val="bg1"/>
              </a:solidFill>
              <a:latin typeface="微软雅黑" pitchFamily="34" charset="-122"/>
              <a:ea typeface="微软雅黑" pitchFamily="34" charset="-122"/>
              <a:sym typeface="微软雅黑" pitchFamily="34" charset="-122"/>
            </a:endParaRPr>
          </a:p>
        </p:txBody>
      </p:sp>
      <p:sp>
        <p:nvSpPr>
          <p:cNvPr id="5" name="文本框 4"/>
          <p:cNvSpPr txBox="true"/>
          <p:nvPr/>
        </p:nvSpPr>
        <p:spPr>
          <a:xfrm>
            <a:off x="1892300" y="2413000"/>
            <a:ext cx="8405813" cy="2676525"/>
          </a:xfrm>
          <a:prstGeom prst="rect">
            <a:avLst/>
          </a:prstGeom>
          <a:noFill/>
        </p:spPr>
        <p:txBody>
          <a:bodyPr wrap="square" rtlCol="0">
            <a:spAutoFit/>
          </a:bodyPr>
          <a:p>
            <a:pPr algn="just" fontAlgn="auto">
              <a:lnSpc>
                <a:spcPct val="150000"/>
              </a:lnSpc>
            </a:pPr>
            <a:r>
              <a:rPr lang="zh-CN" altLang="en-US" sz="2800" noProof="1" dirty="0" smtClean="0">
                <a:solidFill>
                  <a:srgbClr val="336699"/>
                </a:solidFill>
                <a:latin typeface="微软雅黑" pitchFamily="34" charset="-122"/>
                <a:ea typeface="微软雅黑" pitchFamily="34" charset="-122"/>
                <a:cs typeface="+mn-cs"/>
                <a:sym typeface="+mn-ea"/>
              </a:rPr>
              <a:t>填报要求：</a:t>
            </a:r>
            <a:endParaRPr lang="zh-CN" altLang="en-US" sz="2800" noProof="1" dirty="0" smtClean="0">
              <a:solidFill>
                <a:srgbClr val="336699"/>
              </a:solidFill>
              <a:latin typeface="微软雅黑" pitchFamily="34" charset="-122"/>
              <a:ea typeface="微软雅黑" pitchFamily="34" charset="-122"/>
            </a:endParaRPr>
          </a:p>
          <a:p>
            <a:pPr marL="285750" algn="just" fontAlgn="auto">
              <a:lnSpc>
                <a:spcPct val="150000"/>
              </a:lnSpc>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sym typeface="+mn-ea"/>
              </a:rPr>
              <a:t>有能源产品生产的单位填是，没有填否。</a:t>
            </a:r>
            <a:endParaRPr lang="zh-CN" altLang="en-US" sz="2800" noProof="1" dirty="0" smtClean="0">
              <a:solidFill>
                <a:srgbClr val="336699"/>
              </a:solidFill>
              <a:latin typeface="微软雅黑" pitchFamily="34" charset="-122"/>
              <a:ea typeface="微软雅黑" pitchFamily="34" charset="-122"/>
            </a:endParaRPr>
          </a:p>
          <a:p>
            <a:pPr marL="285750" algn="just" fontAlgn="auto">
              <a:lnSpc>
                <a:spcPct val="150000"/>
              </a:lnSpc>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sym typeface="+mn-ea"/>
              </a:rPr>
              <a:t>实际无能源产品生产，仅购进、销售、消费能源产品的填否。</a:t>
            </a:r>
            <a:endParaRPr lang="zh-CN" altLang="en-US" sz="2800" noProof="1" dirty="0" smtClean="0">
              <a:solidFill>
                <a:srgbClr val="336699"/>
              </a:solidFill>
              <a:latin typeface="微软雅黑" pitchFamily="34" charset="-122"/>
              <a:ea typeface="微软雅黑"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grpSp>
        <p:nvGrpSpPr>
          <p:cNvPr id="9220" name="组合 36"/>
          <p:cNvGrpSpPr/>
          <p:nvPr/>
        </p:nvGrpSpPr>
        <p:grpSpPr>
          <a:xfrm>
            <a:off x="2727325" y="4049713"/>
            <a:ext cx="576263" cy="576262"/>
            <a:chOff x="5288161" y="2234042"/>
            <a:chExt cx="1607262" cy="1607262"/>
          </a:xfrm>
        </p:grpSpPr>
        <p:sp>
          <p:nvSpPr>
            <p:cNvPr id="2" name="椭圆 1"/>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椭圆 2"/>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23"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9224" name="组合 37"/>
          <p:cNvGrpSpPr/>
          <p:nvPr/>
        </p:nvGrpSpPr>
        <p:grpSpPr>
          <a:xfrm>
            <a:off x="2736850" y="5040313"/>
            <a:ext cx="576263" cy="576262"/>
            <a:chOff x="7366499" y="2234042"/>
            <a:chExt cx="1607262" cy="1607262"/>
          </a:xfrm>
        </p:grpSpPr>
        <p:sp>
          <p:nvSpPr>
            <p:cNvPr id="4" name="椭圆 3"/>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椭圆 4"/>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27"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p>
              <a:endParaRPr lang="zh-CN" altLang="en-US"/>
            </a:p>
          </p:txBody>
        </p:sp>
      </p:grpSp>
      <p:grpSp>
        <p:nvGrpSpPr>
          <p:cNvPr id="9228" name="组合 34"/>
          <p:cNvGrpSpPr/>
          <p:nvPr/>
        </p:nvGrpSpPr>
        <p:grpSpPr>
          <a:xfrm>
            <a:off x="2770188" y="2163763"/>
            <a:ext cx="576262" cy="576262"/>
            <a:chOff x="1131485" y="2234042"/>
            <a:chExt cx="1607262" cy="1607262"/>
          </a:xfrm>
        </p:grpSpPr>
        <p:sp>
          <p:nvSpPr>
            <p:cNvPr id="8" name="椭圆 7"/>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椭圆 8"/>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31"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9232" name="组合 35"/>
          <p:cNvGrpSpPr/>
          <p:nvPr/>
        </p:nvGrpSpPr>
        <p:grpSpPr>
          <a:xfrm>
            <a:off x="2735263" y="3092450"/>
            <a:ext cx="574675" cy="576263"/>
            <a:chOff x="3209823" y="2234042"/>
            <a:chExt cx="1607262" cy="1607262"/>
          </a:xfrm>
        </p:grpSpPr>
        <p:sp>
          <p:nvSpPr>
            <p:cNvPr id="10" name="椭圆 9"/>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椭圆 1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itchFamily="34" charset="0"/>
                <a:ea typeface="宋体" pitchFamily="2" charset="-122"/>
                <a:cs typeface="+mn-cs"/>
              </a:endParaRPr>
            </a:p>
          </p:txBody>
        </p:sp>
      </p:grpSp>
      <p:sp>
        <p:nvSpPr>
          <p:cNvPr id="9236" name="文本框 39"/>
          <p:cNvSpPr txBox="true"/>
          <p:nvPr/>
        </p:nvSpPr>
        <p:spPr>
          <a:xfrm>
            <a:off x="3525838" y="2278063"/>
            <a:ext cx="1416050" cy="461962"/>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第一部分</a:t>
            </a:r>
            <a:endParaRPr lang="zh-CN" altLang="en-US" sz="2400" b="1" dirty="0">
              <a:solidFill>
                <a:srgbClr val="4B649F"/>
              </a:solidFill>
              <a:latin typeface="Arial" panose="02080604020202020204" pitchFamily="34" charset="0"/>
              <a:ea typeface="微软雅黑" pitchFamily="34" charset="-122"/>
            </a:endParaRPr>
          </a:p>
        </p:txBody>
      </p:sp>
      <p:sp>
        <p:nvSpPr>
          <p:cNvPr id="9237" name="文本框 40"/>
          <p:cNvSpPr txBox="true"/>
          <p:nvPr/>
        </p:nvSpPr>
        <p:spPr>
          <a:xfrm>
            <a:off x="3535363" y="3197225"/>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第二部分</a:t>
            </a:r>
            <a:endParaRPr lang="zh-CN" altLang="en-US" sz="2400" b="1" dirty="0">
              <a:solidFill>
                <a:srgbClr val="4B649F"/>
              </a:solidFill>
              <a:latin typeface="Arial" panose="02080604020202020204" pitchFamily="34" charset="0"/>
              <a:ea typeface="微软雅黑" pitchFamily="34" charset="-122"/>
            </a:endParaRPr>
          </a:p>
        </p:txBody>
      </p:sp>
      <p:sp>
        <p:nvSpPr>
          <p:cNvPr id="9238" name="文本框 41"/>
          <p:cNvSpPr txBox="true"/>
          <p:nvPr/>
        </p:nvSpPr>
        <p:spPr>
          <a:xfrm>
            <a:off x="3529013" y="4162425"/>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第三部分</a:t>
            </a:r>
            <a:endParaRPr lang="zh-CN" altLang="en-US" sz="2400" b="1" dirty="0">
              <a:solidFill>
                <a:srgbClr val="4B649F"/>
              </a:solidFill>
              <a:latin typeface="Arial" panose="02080604020202020204" pitchFamily="34" charset="0"/>
              <a:ea typeface="微软雅黑" pitchFamily="34" charset="-122"/>
            </a:endParaRPr>
          </a:p>
        </p:txBody>
      </p:sp>
      <p:sp>
        <p:nvSpPr>
          <p:cNvPr id="9239" name="文本框 42"/>
          <p:cNvSpPr txBox="true"/>
          <p:nvPr/>
        </p:nvSpPr>
        <p:spPr>
          <a:xfrm>
            <a:off x="3535363" y="5153025"/>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第四部分</a:t>
            </a:r>
            <a:endParaRPr lang="zh-CN" altLang="en-US" sz="2400" b="1" dirty="0">
              <a:solidFill>
                <a:srgbClr val="4B649F"/>
              </a:solidFill>
              <a:latin typeface="Arial" panose="02080604020202020204" pitchFamily="34" charset="0"/>
              <a:ea typeface="微软雅黑" pitchFamily="34" charset="-122"/>
            </a:endParaRPr>
          </a:p>
        </p:txBody>
      </p:sp>
      <p:sp>
        <p:nvSpPr>
          <p:cNvPr id="9240" name="文本框 44"/>
          <p:cNvSpPr txBox="true"/>
          <p:nvPr/>
        </p:nvSpPr>
        <p:spPr>
          <a:xfrm>
            <a:off x="5151438" y="2128838"/>
            <a:ext cx="3871912" cy="646112"/>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itchFamily="34" charset="-122"/>
              </a:rPr>
              <a:t>一套表单位普查登记表</a:t>
            </a:r>
            <a:endParaRPr lang="zh-CN" altLang="en-US" sz="2400" b="1" dirty="0">
              <a:solidFill>
                <a:srgbClr val="4B649F"/>
              </a:solidFill>
              <a:latin typeface="Arial" panose="02080604020202020204" pitchFamily="34" charset="0"/>
              <a:ea typeface="微软雅黑" pitchFamily="34" charset="-122"/>
            </a:endParaRPr>
          </a:p>
        </p:txBody>
      </p:sp>
      <p:sp>
        <p:nvSpPr>
          <p:cNvPr id="9243" name="文本框 44"/>
          <p:cNvSpPr txBox="true"/>
          <p:nvPr/>
        </p:nvSpPr>
        <p:spPr>
          <a:xfrm>
            <a:off x="5162550" y="3048000"/>
            <a:ext cx="3871913" cy="646113"/>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itchFamily="34" charset="-122"/>
              </a:rPr>
              <a:t>非一套表单位调查指标</a:t>
            </a:r>
            <a:endParaRPr lang="zh-CN" altLang="en-US" sz="2400" b="1" dirty="0">
              <a:solidFill>
                <a:srgbClr val="4B649F"/>
              </a:solidFill>
              <a:latin typeface="Arial" panose="02080604020202020204" pitchFamily="34" charset="0"/>
              <a:ea typeface="微软雅黑" pitchFamily="34" charset="-122"/>
            </a:endParaRPr>
          </a:p>
        </p:txBody>
      </p:sp>
      <p:sp>
        <p:nvSpPr>
          <p:cNvPr id="9244" name="文本框 44"/>
          <p:cNvSpPr txBox="true"/>
          <p:nvPr/>
        </p:nvSpPr>
        <p:spPr>
          <a:xfrm>
            <a:off x="5162550" y="4070350"/>
            <a:ext cx="3871913" cy="646113"/>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itchFamily="34" charset="-122"/>
              </a:rPr>
              <a:t>填报说明</a:t>
            </a:r>
            <a:endParaRPr lang="zh-CN" altLang="en-US" sz="2400" b="1" dirty="0">
              <a:solidFill>
                <a:srgbClr val="4B649F"/>
              </a:solidFill>
              <a:latin typeface="Arial" panose="02080604020202020204" pitchFamily="34" charset="0"/>
              <a:ea typeface="微软雅黑" pitchFamily="34" charset="-122"/>
            </a:endParaRPr>
          </a:p>
        </p:txBody>
      </p:sp>
      <p:sp>
        <p:nvSpPr>
          <p:cNvPr id="9245" name="文本框 44"/>
          <p:cNvSpPr txBox="true"/>
          <p:nvPr/>
        </p:nvSpPr>
        <p:spPr>
          <a:xfrm>
            <a:off x="5162550" y="5005388"/>
            <a:ext cx="3871913" cy="646112"/>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itchFamily="34" charset="-122"/>
              </a:rPr>
              <a:t>审核要点</a:t>
            </a:r>
            <a:endParaRPr lang="zh-CN" altLang="en-US" sz="2400" b="1"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14300" y="890905"/>
            <a:ext cx="250761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722" name="文本框 16"/>
          <p:cNvSpPr txBox="true"/>
          <p:nvPr/>
        </p:nvSpPr>
        <p:spPr>
          <a:xfrm>
            <a:off x="114141" y="1006475"/>
            <a:ext cx="2316480" cy="460375"/>
          </a:xfrm>
          <a:prstGeom prst="rect">
            <a:avLst/>
          </a:prstGeom>
          <a:noFill/>
          <a:ln w="9525">
            <a:noFill/>
          </a:ln>
        </p:spPr>
        <p:txBody>
          <a:bodyPr wrap="none" anchor="t" anchorCtr="false">
            <a:spAutoFit/>
          </a:bodyPr>
          <a:p>
            <a:pPr algn="ctr"/>
            <a:r>
              <a:rPr lang="en-US" altLang="en-US" sz="2400" dirty="0">
                <a:solidFill>
                  <a:schemeClr val="bg1"/>
                </a:solidFill>
                <a:latin typeface="微软雅黑" pitchFamily="34" charset="-122"/>
                <a:ea typeface="微软雅黑" pitchFamily="34" charset="-122"/>
                <a:sym typeface="微软雅黑" pitchFamily="34" charset="-122"/>
              </a:rPr>
              <a:t>7</a:t>
            </a:r>
            <a:r>
              <a:rPr lang="en-US" altLang="zh-CN" sz="2400" dirty="0">
                <a:solidFill>
                  <a:schemeClr val="bg1"/>
                </a:solidFill>
                <a:latin typeface="微软雅黑" pitchFamily="34" charset="-122"/>
                <a:ea typeface="微软雅黑" pitchFamily="34" charset="-122"/>
                <a:sym typeface="微软雅黑" pitchFamily="34" charset="-122"/>
              </a:rPr>
              <a:t>11-3 </a:t>
            </a:r>
            <a:r>
              <a:rPr lang="zh-CN" altLang="zh-CN" sz="2400" dirty="0">
                <a:solidFill>
                  <a:schemeClr val="bg1"/>
                </a:solidFill>
                <a:latin typeface="微软雅黑" pitchFamily="34" charset="-122"/>
                <a:ea typeface="微软雅黑" pitchFamily="34" charset="-122"/>
                <a:sym typeface="微软雅黑" pitchFamily="34" charset="-122"/>
              </a:rPr>
              <a:t>指标解释</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30727" name="文本框 1"/>
          <p:cNvSpPr txBox="true"/>
          <p:nvPr/>
        </p:nvSpPr>
        <p:spPr>
          <a:xfrm>
            <a:off x="1989138" y="1811338"/>
            <a:ext cx="7997825" cy="4616450"/>
          </a:xfrm>
          <a:prstGeom prst="rect">
            <a:avLst/>
          </a:prstGeom>
          <a:noFill/>
          <a:ln w="9525">
            <a:noFill/>
          </a:ln>
        </p:spPr>
        <p:txBody>
          <a:bodyPr wrap="square" anchor="t" anchorCtr="false">
            <a:spAutoFit/>
          </a:bodyPr>
          <a:p>
            <a:pPr marL="342900" indent="-342900" algn="just">
              <a:lnSpc>
                <a:spcPct val="150000"/>
              </a:lnSpc>
              <a:buFont typeface="Arial" panose="02080604020202020204" pitchFamily="34" charset="0"/>
              <a:buChar char="•"/>
            </a:pPr>
            <a:r>
              <a:rPr lang="zh-CN" altLang="en-US" sz="2800" dirty="0">
                <a:solidFill>
                  <a:srgbClr val="FF0000"/>
                </a:solidFill>
                <a:latin typeface="微软雅黑" pitchFamily="34" charset="-122"/>
                <a:ea typeface="微软雅黑" pitchFamily="34" charset="-122"/>
              </a:rPr>
              <a:t>原煤</a:t>
            </a:r>
            <a:r>
              <a:rPr lang="zh-CN" altLang="en-US" sz="2800" dirty="0">
                <a:solidFill>
                  <a:srgbClr val="336699"/>
                </a:solidFill>
                <a:latin typeface="微软雅黑" pitchFamily="34" charset="-122"/>
                <a:ea typeface="微软雅黑" pitchFamily="34" charset="-122"/>
              </a:rPr>
              <a:t>指煤矿生产的、经过验收符合质量标准的原煤。即：从毛煤中选出规定粒度的矸石（包括黄铁矿等杂物）并且绝对干燥灰分在40%以下的原煤。</a:t>
            </a:r>
            <a:r>
              <a:rPr lang="zh-CN" altLang="en-US" sz="2800" dirty="0">
                <a:solidFill>
                  <a:srgbClr val="FF0000"/>
                </a:solidFill>
                <a:latin typeface="微软雅黑" pitchFamily="34" charset="-122"/>
                <a:ea typeface="微软雅黑" pitchFamily="34" charset="-122"/>
              </a:rPr>
              <a:t>不包括</a:t>
            </a:r>
            <a:r>
              <a:rPr lang="zh-CN" altLang="en-US" sz="2800" dirty="0">
                <a:solidFill>
                  <a:srgbClr val="336699"/>
                </a:solidFill>
                <a:latin typeface="微软雅黑" pitchFamily="34" charset="-122"/>
                <a:ea typeface="微软雅黑" pitchFamily="34" charset="-122"/>
              </a:rPr>
              <a:t>石煤、泥煤（泥炭）和伴随原煤生产过程而采出的煤矸石。</a:t>
            </a:r>
            <a:endParaRPr lang="zh-CN" altLang="en-US" sz="2800" dirty="0">
              <a:solidFill>
                <a:srgbClr val="336699"/>
              </a:solidFill>
              <a:latin typeface="微软雅黑" pitchFamily="34" charset="-122"/>
              <a:ea typeface="微软雅黑" pitchFamily="34" charset="-122"/>
            </a:endParaRPr>
          </a:p>
          <a:p>
            <a:pPr marL="342900" indent="-342900" algn="just">
              <a:lnSpc>
                <a:spcPct val="150000"/>
              </a:lnSpc>
              <a:buFont typeface="Arial" panose="02080604020202020204" pitchFamily="34" charset="0"/>
              <a:buChar char="•"/>
            </a:pPr>
            <a:r>
              <a:rPr lang="zh-CN" altLang="en-US" sz="2800" dirty="0">
                <a:solidFill>
                  <a:srgbClr val="336699"/>
                </a:solidFill>
                <a:latin typeface="微软雅黑" pitchFamily="34" charset="-122"/>
                <a:ea typeface="微软雅黑" pitchFamily="34" charset="-122"/>
              </a:rPr>
              <a:t>原煤</a:t>
            </a:r>
            <a:r>
              <a:rPr lang="zh-CN" altLang="en-US" sz="2800" dirty="0">
                <a:solidFill>
                  <a:srgbClr val="336699"/>
                </a:solidFill>
                <a:latin typeface="微软雅黑" pitchFamily="34" charset="-122"/>
                <a:ea typeface="微软雅黑" pitchFamily="34" charset="-122"/>
                <a:sym typeface="微软雅黑" pitchFamily="34" charset="-122"/>
              </a:rPr>
              <a:t>实行</a:t>
            </a:r>
            <a:r>
              <a:rPr lang="zh-CN" altLang="en-US" sz="2800" dirty="0">
                <a:solidFill>
                  <a:srgbClr val="FF0000"/>
                </a:solidFill>
                <a:latin typeface="微软雅黑" pitchFamily="34" charset="-122"/>
                <a:ea typeface="微软雅黑" pitchFamily="34" charset="-122"/>
                <a:sym typeface="微软雅黑" pitchFamily="34" charset="-122"/>
              </a:rPr>
              <a:t>选后计量</a:t>
            </a:r>
            <a:r>
              <a:rPr lang="zh-CN" altLang="en-US" sz="2800" dirty="0">
                <a:solidFill>
                  <a:srgbClr val="336699"/>
                </a:solidFill>
                <a:latin typeface="微软雅黑" pitchFamily="34" charset="-122"/>
                <a:ea typeface="微软雅黑" pitchFamily="34" charset="-122"/>
                <a:sym typeface="微软雅黑" pitchFamily="34" charset="-122"/>
              </a:rPr>
              <a:t>，即拣出粒度大于50毫米以上矸石后，经验收合格的，方可计算原煤产量。</a:t>
            </a:r>
            <a:endParaRPr lang="zh-CN" altLang="en-US" sz="28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39465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746" name="文本框 16"/>
          <p:cNvSpPr txBox="true"/>
          <p:nvPr/>
        </p:nvSpPr>
        <p:spPr>
          <a:xfrm>
            <a:off x="290513" y="1004888"/>
            <a:ext cx="3840162" cy="460375"/>
          </a:xfrm>
          <a:prstGeom prst="rect">
            <a:avLst/>
          </a:prstGeom>
          <a:noFill/>
          <a:ln w="9525">
            <a:noFill/>
          </a:ln>
        </p:spPr>
        <p:txBody>
          <a:bodyPr wrap="none" anchor="t" anchorCtr="false">
            <a:spAutoFit/>
          </a:bodyPr>
          <a:p>
            <a:pPr>
              <a:buClrTx/>
              <a:buFontTx/>
            </a:pPr>
            <a:r>
              <a:rPr lang="en-US" altLang="en-US" sz="2400" dirty="0">
                <a:solidFill>
                  <a:schemeClr val="bg1"/>
                </a:solidFill>
                <a:latin typeface="微软雅黑" pitchFamily="34" charset="-122"/>
                <a:ea typeface="微软雅黑" pitchFamily="34" charset="-122"/>
              </a:rPr>
              <a:t>7</a:t>
            </a:r>
            <a:r>
              <a:rPr lang="en-US" altLang="zh-CN" sz="2400" dirty="0">
                <a:solidFill>
                  <a:schemeClr val="bg1"/>
                </a:solidFill>
                <a:latin typeface="微软雅黑" pitchFamily="34" charset="-122"/>
                <a:ea typeface="微软雅黑" pitchFamily="34" charset="-122"/>
              </a:rPr>
              <a:t>11-3 </a:t>
            </a:r>
            <a:r>
              <a:rPr lang="zh-CN" altLang="en-US" sz="2400" dirty="0">
                <a:solidFill>
                  <a:schemeClr val="bg1"/>
                </a:solidFill>
                <a:latin typeface="微软雅黑" pitchFamily="34" charset="-122"/>
                <a:ea typeface="微软雅黑" pitchFamily="34" charset="-122"/>
              </a:rPr>
              <a:t>原煤生产量？（吨）</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4" name="文本框 3"/>
          <p:cNvSpPr txBox="true"/>
          <p:nvPr/>
        </p:nvSpPr>
        <p:spPr>
          <a:xfrm>
            <a:off x="1195388" y="1768475"/>
            <a:ext cx="10645775" cy="4615815"/>
          </a:xfrm>
          <a:prstGeom prst="rect">
            <a:avLst/>
          </a:prstGeom>
          <a:noFill/>
        </p:spPr>
        <p:txBody>
          <a:bodyPr wrap="square" rtlCol="0">
            <a:spAutoFit/>
          </a:bodyPr>
          <a:p>
            <a:pPr algn="just" fontAlgn="auto">
              <a:lnSpc>
                <a:spcPct val="150000"/>
              </a:lnSpc>
            </a:pPr>
            <a:r>
              <a:rPr lang="zh-CN" altLang="en-US" sz="2800" noProof="1" dirty="0" smtClean="0">
                <a:solidFill>
                  <a:srgbClr val="336699"/>
                </a:solidFill>
                <a:latin typeface="微软雅黑" pitchFamily="34" charset="-122"/>
                <a:ea typeface="微软雅黑" pitchFamily="34" charset="-122"/>
                <a:cs typeface="+mn-cs"/>
              </a:rPr>
              <a:t>填报要求：</a:t>
            </a:r>
            <a:endParaRPr lang="zh-CN" altLang="en-US" sz="2800" noProof="1" dirty="0" smtClean="0">
              <a:solidFill>
                <a:srgbClr val="336699"/>
              </a:solidFill>
              <a:latin typeface="微软雅黑" pitchFamily="34" charset="-122"/>
              <a:ea typeface="微软雅黑" pitchFamily="34" charset="-122"/>
            </a:endParaRPr>
          </a:p>
          <a:p>
            <a:pPr marL="285750" algn="just" fontAlgn="auto">
              <a:lnSpc>
                <a:spcPct val="150000"/>
              </a:lnSpc>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sym typeface="+mn-ea"/>
              </a:rPr>
              <a:t>实际生产原煤才能填报原煤生产量，购进、销售、消费的原煤不能填报生产量，自产自用量应计入生产量。</a:t>
            </a:r>
            <a:endParaRPr lang="zh-CN" altLang="en-US" sz="2800" noProof="1" dirty="0" smtClean="0">
              <a:solidFill>
                <a:srgbClr val="336699"/>
              </a:solidFill>
              <a:latin typeface="微软雅黑" pitchFamily="34" charset="-122"/>
              <a:ea typeface="微软雅黑" pitchFamily="34" charset="-122"/>
            </a:endParaRPr>
          </a:p>
          <a:p>
            <a:pPr marL="285750" algn="just" fontAlgn="auto">
              <a:lnSpc>
                <a:spcPct val="150000"/>
              </a:lnSpc>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rPr>
              <a:t>试生产、联合试运转期间的产量，基建工程煤、井巷维修出煤、排土场回捡煤等符合质量要求的均应计入原煤产量。</a:t>
            </a:r>
            <a:endParaRPr lang="zh-CN" altLang="en-US" sz="2800" noProof="1" dirty="0" smtClean="0">
              <a:solidFill>
                <a:srgbClr val="336699"/>
              </a:solidFill>
              <a:latin typeface="微软雅黑" pitchFamily="34" charset="-122"/>
              <a:ea typeface="微软雅黑" pitchFamily="34" charset="-122"/>
            </a:endParaRPr>
          </a:p>
          <a:p>
            <a:pPr marL="285750" algn="just" fontAlgn="auto">
              <a:lnSpc>
                <a:spcPct val="150000"/>
              </a:lnSpc>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sym typeface="+mn-ea"/>
              </a:rPr>
              <a:t>注意填报单位为</a:t>
            </a:r>
            <a:r>
              <a:rPr lang="zh-CN" altLang="en-US" sz="2800" noProof="1" dirty="0" smtClean="0">
                <a:solidFill>
                  <a:srgbClr val="FF0000"/>
                </a:solidFill>
                <a:latin typeface="微软雅黑" pitchFamily="34" charset="-122"/>
                <a:ea typeface="微软雅黑" pitchFamily="34" charset="-122"/>
                <a:cs typeface="+mn-cs"/>
                <a:sym typeface="+mn-ea"/>
              </a:rPr>
              <a:t>吨</a:t>
            </a:r>
            <a:r>
              <a:rPr lang="zh-CN" altLang="en-US" sz="2800" noProof="1" dirty="0" smtClean="0">
                <a:solidFill>
                  <a:srgbClr val="336699"/>
                </a:solidFill>
                <a:latin typeface="微软雅黑" pitchFamily="34" charset="-122"/>
                <a:ea typeface="微软雅黑" pitchFamily="34" charset="-122"/>
                <a:cs typeface="+mn-cs"/>
                <a:sym typeface="+mn-ea"/>
              </a:rPr>
              <a:t>，报告期为</a:t>
            </a:r>
            <a:r>
              <a:rPr lang="zh-CN" altLang="en-US" sz="2800" noProof="1" dirty="0" smtClean="0">
                <a:solidFill>
                  <a:srgbClr val="FF0000"/>
                </a:solidFill>
                <a:latin typeface="微软雅黑" pitchFamily="34" charset="-122"/>
                <a:ea typeface="微软雅黑" pitchFamily="34" charset="-122"/>
                <a:cs typeface="+mn-cs"/>
                <a:sym typeface="+mn-ea"/>
              </a:rPr>
              <a:t>2022年1月1日至</a:t>
            </a:r>
            <a:r>
              <a:rPr lang="en-US" altLang="zh-CN" sz="2800" noProof="1" dirty="0" smtClean="0">
                <a:solidFill>
                  <a:srgbClr val="FF0000"/>
                </a:solidFill>
                <a:latin typeface="微软雅黑" pitchFamily="34" charset="-122"/>
                <a:ea typeface="微软雅黑" pitchFamily="34" charset="-122"/>
                <a:cs typeface="+mn-cs"/>
                <a:sym typeface="+mn-ea"/>
              </a:rPr>
              <a:t>12</a:t>
            </a:r>
            <a:r>
              <a:rPr lang="zh-CN" altLang="en-US" sz="2800" noProof="1" dirty="0" smtClean="0">
                <a:solidFill>
                  <a:srgbClr val="FF0000"/>
                </a:solidFill>
                <a:latin typeface="微软雅黑" pitchFamily="34" charset="-122"/>
                <a:ea typeface="微软雅黑" pitchFamily="34" charset="-122"/>
                <a:cs typeface="+mn-cs"/>
                <a:sym typeface="+mn-ea"/>
              </a:rPr>
              <a:t>月3</a:t>
            </a:r>
            <a:r>
              <a:rPr lang="en-US" altLang="zh-CN" sz="2800" noProof="1" dirty="0" smtClean="0">
                <a:solidFill>
                  <a:srgbClr val="FF0000"/>
                </a:solidFill>
                <a:latin typeface="微软雅黑" pitchFamily="34" charset="-122"/>
                <a:ea typeface="微软雅黑" pitchFamily="34" charset="-122"/>
                <a:cs typeface="+mn-cs"/>
                <a:sym typeface="+mn-ea"/>
              </a:rPr>
              <a:t>1</a:t>
            </a:r>
            <a:r>
              <a:rPr lang="zh-CN" altLang="en-US" sz="2800" noProof="1" dirty="0" smtClean="0">
                <a:solidFill>
                  <a:srgbClr val="FF0000"/>
                </a:solidFill>
                <a:latin typeface="微软雅黑" pitchFamily="34" charset="-122"/>
                <a:ea typeface="微软雅黑" pitchFamily="34" charset="-122"/>
                <a:cs typeface="+mn-cs"/>
                <a:sym typeface="+mn-ea"/>
              </a:rPr>
              <a:t>日</a:t>
            </a:r>
            <a:r>
              <a:rPr lang="zh-CN" altLang="en-US" sz="2800" noProof="1" dirty="0" smtClean="0">
                <a:solidFill>
                  <a:srgbClr val="336699"/>
                </a:solidFill>
                <a:latin typeface="微软雅黑" pitchFamily="34" charset="-122"/>
                <a:ea typeface="微软雅黑" pitchFamily="34" charset="-122"/>
                <a:cs typeface="+mn-cs"/>
                <a:sym typeface="+mn-ea"/>
              </a:rPr>
              <a:t>，应填报在此时间段内生产的原煤数量。</a:t>
            </a:r>
            <a:endParaRPr lang="zh-CN" altLang="en-US" sz="2800" noProof="1" dirty="0" smtClean="0">
              <a:solidFill>
                <a:srgbClr val="336699"/>
              </a:solidFill>
              <a:latin typeface="微软雅黑" pitchFamily="34" charset="-122"/>
              <a:ea typeface="微软雅黑" pitchFamily="34"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29702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770" name="文本框 16"/>
          <p:cNvSpPr txBox="true"/>
          <p:nvPr/>
        </p:nvSpPr>
        <p:spPr>
          <a:xfrm>
            <a:off x="311150" y="1006475"/>
            <a:ext cx="2641600" cy="830263"/>
          </a:xfrm>
          <a:prstGeom prst="rect">
            <a:avLst/>
          </a:prstGeom>
          <a:noFill/>
          <a:ln w="9525">
            <a:noFill/>
          </a:ln>
        </p:spPr>
        <p:txBody>
          <a:bodyPr wrap="square" anchor="t" anchorCtr="false">
            <a:spAutoFit/>
          </a:bodyPr>
          <a:p>
            <a:pPr>
              <a:buClrTx/>
              <a:buFontTx/>
            </a:pPr>
            <a:r>
              <a:rPr lang="zh-CN" altLang="en-US" sz="2400" dirty="0">
                <a:solidFill>
                  <a:schemeClr val="bg1"/>
                </a:solidFill>
                <a:latin typeface="微软雅黑" pitchFamily="34" charset="-122"/>
                <a:ea typeface="微软雅黑" pitchFamily="34" charset="-122"/>
                <a:sym typeface="微软雅黑" pitchFamily="34" charset="-122"/>
              </a:rPr>
              <a:t>原煤产量计量方法：</a:t>
            </a:r>
            <a:endParaRPr lang="zh-CN" altLang="en-US" sz="2400" dirty="0">
              <a:solidFill>
                <a:schemeClr val="bg1"/>
              </a:solidFill>
              <a:latin typeface="微软雅黑" pitchFamily="34" charset="-122"/>
              <a:ea typeface="微软雅黑" pitchFamily="34" charset="-122"/>
              <a:sym typeface="微软雅黑" pitchFamily="34" charset="-122"/>
            </a:endParaRPr>
          </a:p>
          <a:p>
            <a:pPr>
              <a:buClrTx/>
              <a:buFontTx/>
            </a:pP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6" name="文本框 5"/>
          <p:cNvSpPr txBox="true"/>
          <p:nvPr/>
        </p:nvSpPr>
        <p:spPr>
          <a:xfrm>
            <a:off x="1187450" y="1682750"/>
            <a:ext cx="9375775" cy="4708525"/>
          </a:xfrm>
          <a:prstGeom prst="rect">
            <a:avLst/>
          </a:prstGeom>
          <a:noFill/>
        </p:spPr>
        <p:txBody>
          <a:bodyPr wrap="square" rtlCol="0">
            <a:spAutoFit/>
          </a:bodyPr>
          <a:p>
            <a:pPr indent="558800" algn="just" fontAlgn="auto">
              <a:lnSpc>
                <a:spcPct val="150000"/>
              </a:lnSpc>
              <a:spcBef>
                <a:spcPts val="600"/>
              </a:spcBef>
              <a:buFont typeface="Arial" panose="02080604020202020204" pitchFamily="34" charset="0"/>
              <a:buNone/>
            </a:pPr>
            <a:endParaRPr sz="2200" noProof="1">
              <a:latin typeface="+mn-ea"/>
              <a:cs typeface="+mn-ea"/>
            </a:endParaRPr>
          </a:p>
          <a:p>
            <a:pPr marL="742950" indent="-457200" algn="just" fontAlgn="auto">
              <a:lnSpc>
                <a:spcPct val="150000"/>
              </a:lnSpc>
              <a:spcBef>
                <a:spcPts val="600"/>
              </a:spcBef>
              <a:buClrTx/>
              <a:buSzTx/>
              <a:buFont typeface="Wingdings" panose="05000000000000000000" charset="0"/>
              <a:buChar char="ü"/>
            </a:pPr>
            <a:r>
              <a:rPr lang="zh-CN" altLang="en-US" sz="2800" noProof="1" dirty="0" smtClean="0">
                <a:solidFill>
                  <a:srgbClr val="336699"/>
                </a:solidFill>
                <a:latin typeface="微软雅黑" pitchFamily="34" charset="-122"/>
                <a:ea typeface="微软雅黑" pitchFamily="34" charset="-122"/>
                <a:cs typeface="+mn-cs"/>
              </a:rPr>
              <a:t>采用皮带运煤时，应以核子秤计量计算原煤产量。</a:t>
            </a:r>
            <a:endParaRPr lang="zh-CN" altLang="en-US" sz="2800" noProof="1" dirty="0" smtClean="0">
              <a:solidFill>
                <a:srgbClr val="336699"/>
              </a:solidFill>
              <a:latin typeface="微软雅黑" pitchFamily="34" charset="-122"/>
              <a:ea typeface="微软雅黑" pitchFamily="34" charset="-122"/>
            </a:endParaRPr>
          </a:p>
          <a:p>
            <a:pPr marL="742950" indent="-457200" algn="just" fontAlgn="auto">
              <a:lnSpc>
                <a:spcPct val="150000"/>
              </a:lnSpc>
              <a:spcBef>
                <a:spcPts val="600"/>
              </a:spcBef>
              <a:buClrTx/>
              <a:buSzTx/>
              <a:buFont typeface="Wingdings" panose="05000000000000000000" charset="0"/>
              <a:buChar char="ü"/>
            </a:pPr>
            <a:r>
              <a:rPr lang="zh-CN" altLang="en-US" sz="2800" noProof="1" dirty="0" smtClean="0">
                <a:solidFill>
                  <a:srgbClr val="336699"/>
                </a:solidFill>
                <a:latin typeface="微软雅黑" pitchFamily="34" charset="-122"/>
                <a:ea typeface="微软雅黑" pitchFamily="34" charset="-122"/>
                <a:cs typeface="+mn-cs"/>
              </a:rPr>
              <a:t>采用矿车运煤时，矿车计量以实际装载量计算，应扣除车底积煤。</a:t>
            </a:r>
            <a:endParaRPr lang="zh-CN" altLang="en-US" sz="2800" noProof="1" dirty="0" smtClean="0">
              <a:solidFill>
                <a:srgbClr val="336699"/>
              </a:solidFill>
              <a:latin typeface="微软雅黑" pitchFamily="34" charset="-122"/>
              <a:ea typeface="微软雅黑" pitchFamily="34" charset="-122"/>
            </a:endParaRPr>
          </a:p>
          <a:p>
            <a:pPr marL="742950" indent="-457200" algn="just" fontAlgn="auto">
              <a:lnSpc>
                <a:spcPct val="150000"/>
              </a:lnSpc>
              <a:spcBef>
                <a:spcPts val="600"/>
              </a:spcBef>
              <a:buClrTx/>
              <a:buSzTx/>
              <a:buFont typeface="Wingdings" panose="05000000000000000000" charset="0"/>
              <a:buChar char="ü"/>
            </a:pPr>
            <a:r>
              <a:rPr lang="zh-CN" altLang="en-US" sz="2800" noProof="1" dirty="0" smtClean="0">
                <a:solidFill>
                  <a:srgbClr val="336699"/>
                </a:solidFill>
                <a:latin typeface="微软雅黑" pitchFamily="34" charset="-122"/>
                <a:ea typeface="微软雅黑" pitchFamily="34" charset="-122"/>
                <a:cs typeface="+mn-cs"/>
              </a:rPr>
              <a:t>箕斗提煤时，罐率或容积比重应每季测定一次，同时要进行全水分检查，全水分超过规定指标时，应从容积比重中扣除其超过部分。</a:t>
            </a:r>
            <a:endParaRPr lang="zh-CN" altLang="en-US" sz="2800" noProof="1" dirty="0" smtClean="0">
              <a:solidFill>
                <a:srgbClr val="336699"/>
              </a:solidFill>
              <a:latin typeface="微软雅黑" pitchFamily="34" charset="-122"/>
              <a:ea typeface="微软雅黑"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18129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794" name="文本框 16"/>
          <p:cNvSpPr txBox="true"/>
          <p:nvPr/>
        </p:nvSpPr>
        <p:spPr>
          <a:xfrm>
            <a:off x="290513" y="1004888"/>
            <a:ext cx="1706562" cy="1198562"/>
          </a:xfrm>
          <a:prstGeom prst="rect">
            <a:avLst/>
          </a:prstGeom>
          <a:noFill/>
          <a:ln w="9525">
            <a:noFill/>
          </a:ln>
        </p:spPr>
        <p:txBody>
          <a:bodyPr wrap="none" anchor="t" anchorCtr="false">
            <a:spAutoFit/>
          </a:bodyPr>
          <a:p>
            <a:pPr>
              <a:buClrTx/>
              <a:buFontTx/>
            </a:pPr>
            <a:r>
              <a:rPr lang="en-US" altLang="en-US" sz="2400" dirty="0">
                <a:solidFill>
                  <a:schemeClr val="bg1"/>
                </a:solidFill>
                <a:latin typeface="微软雅黑" pitchFamily="34" charset="-122"/>
                <a:ea typeface="微软雅黑" pitchFamily="34" charset="-122"/>
                <a:sym typeface="微软雅黑" pitchFamily="34" charset="-122"/>
              </a:rPr>
              <a:t>7</a:t>
            </a:r>
            <a:r>
              <a:rPr lang="en-US" altLang="zh-CN" sz="2400" dirty="0">
                <a:solidFill>
                  <a:schemeClr val="bg1"/>
                </a:solidFill>
                <a:latin typeface="微软雅黑" pitchFamily="34" charset="-122"/>
                <a:ea typeface="微软雅黑" pitchFamily="34" charset="-122"/>
                <a:sym typeface="微软雅黑" pitchFamily="34" charset="-122"/>
              </a:rPr>
              <a:t>11-3 </a:t>
            </a:r>
            <a:r>
              <a:rPr lang="zh-CN" altLang="en-US" sz="2400" dirty="0">
                <a:solidFill>
                  <a:schemeClr val="bg1"/>
                </a:solidFill>
                <a:latin typeface="微软雅黑" pitchFamily="34" charset="-122"/>
                <a:ea typeface="微软雅黑" pitchFamily="34" charset="-122"/>
                <a:sym typeface="微软雅黑" pitchFamily="34" charset="-122"/>
              </a:rPr>
              <a:t>概念</a:t>
            </a:r>
            <a:endParaRPr lang="zh-CN" altLang="en-US" sz="2400" dirty="0">
              <a:solidFill>
                <a:schemeClr val="bg1"/>
              </a:solidFill>
              <a:latin typeface="微软雅黑" pitchFamily="34" charset="-122"/>
              <a:ea typeface="微软雅黑" pitchFamily="34" charset="-122"/>
            </a:endParaRPr>
          </a:p>
          <a:p>
            <a:pPr>
              <a:buClrTx/>
              <a:buFontTx/>
            </a:pPr>
            <a:endParaRPr lang="zh-CN" altLang="en-US" sz="2400" dirty="0">
              <a:solidFill>
                <a:schemeClr val="bg1"/>
              </a:solidFill>
              <a:latin typeface="微软雅黑" pitchFamily="34" charset="-122"/>
              <a:ea typeface="微软雅黑" pitchFamily="34" charset="-122"/>
              <a:sym typeface="微软雅黑" pitchFamily="34" charset="-122"/>
            </a:endParaRPr>
          </a:p>
          <a:p>
            <a:pPr>
              <a:buClrTx/>
              <a:buFontTx/>
            </a:pPr>
            <a:r>
              <a:rPr lang="zh-CN" altLang="en-US" sz="2400" dirty="0">
                <a:solidFill>
                  <a:schemeClr val="bg1"/>
                </a:solidFill>
                <a:latin typeface="微软雅黑" pitchFamily="34" charset="-122"/>
                <a:ea typeface="微软雅黑" pitchFamily="34" charset="-122"/>
                <a:sym typeface="微软雅黑" pitchFamily="34" charset="-122"/>
              </a:rPr>
              <a:t>）</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5" name="文本框 4"/>
          <p:cNvSpPr txBox="true"/>
          <p:nvPr/>
        </p:nvSpPr>
        <p:spPr>
          <a:xfrm>
            <a:off x="782003" y="1801178"/>
            <a:ext cx="5376863" cy="4923155"/>
          </a:xfrm>
          <a:prstGeom prst="rect">
            <a:avLst/>
          </a:prstGeom>
          <a:noFill/>
        </p:spPr>
        <p:txBody>
          <a:bodyPr wrap="square" rtlCol="0">
            <a:spAutoFit/>
          </a:bodyPr>
          <a:p>
            <a:pPr marL="285750" indent="-285750">
              <a:lnSpc>
                <a:spcPct val="150000"/>
              </a:lnSpc>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sym typeface="+mn-ea"/>
              </a:rPr>
              <a:t>生石灰：以石灰石、白云石等为原料，经过高温煅烧后所得到的以氧化钙（Ca</a:t>
            </a:r>
            <a:r>
              <a:rPr lang="en-US" altLang="zh-CN" sz="2800" noProof="1" dirty="0" smtClean="0">
                <a:solidFill>
                  <a:srgbClr val="336699"/>
                </a:solidFill>
                <a:latin typeface="微软雅黑" pitchFamily="34" charset="-122"/>
                <a:ea typeface="微软雅黑" pitchFamily="34" charset="-122"/>
                <a:cs typeface="+mn-cs"/>
                <a:sym typeface="+mn-ea"/>
              </a:rPr>
              <a:t>O</a:t>
            </a:r>
            <a:r>
              <a:rPr lang="zh-CN" altLang="en-US" sz="2800" noProof="1" dirty="0" smtClean="0">
                <a:solidFill>
                  <a:srgbClr val="336699"/>
                </a:solidFill>
                <a:latin typeface="微软雅黑" pitchFamily="34" charset="-122"/>
                <a:ea typeface="微软雅黑" pitchFamily="34" charset="-122"/>
                <a:cs typeface="+mn-cs"/>
                <a:sym typeface="+mn-ea"/>
              </a:rPr>
              <a:t>）为主要成分的产品。</a:t>
            </a:r>
            <a:endParaRPr lang="zh-CN" altLang="en-US" sz="2800" noProof="1" dirty="0" smtClean="0">
              <a:solidFill>
                <a:srgbClr val="336699"/>
              </a:solidFill>
              <a:latin typeface="微软雅黑" pitchFamily="34" charset="-122"/>
              <a:ea typeface="微软雅黑" pitchFamily="34" charset="-122"/>
              <a:cs typeface="+mn-cs"/>
              <a:sym typeface="+mn-ea"/>
            </a:endParaRPr>
          </a:p>
          <a:p>
            <a:pPr marL="285750" indent="-285750">
              <a:lnSpc>
                <a:spcPct val="150000"/>
              </a:lnSpc>
              <a:buFont typeface="Arial" panose="02080604020202020204" pitchFamily="34" charset="0"/>
              <a:buChar char="•"/>
            </a:pPr>
            <a:r>
              <a:rPr lang="zh-CN" altLang="en-US" sz="2800" noProof="1" dirty="0" smtClean="0">
                <a:solidFill>
                  <a:srgbClr val="336699"/>
                </a:solidFill>
                <a:latin typeface="微软雅黑" pitchFamily="34" charset="-122"/>
              </a:rPr>
              <a:t>生石灰通常也被称为烧石灰、活性灰、活性石灰、软烧石灰等。</a:t>
            </a:r>
            <a:endParaRPr lang="zh-CN" altLang="en-US" sz="2000" noProof="1"/>
          </a:p>
          <a:p>
            <a:pPr>
              <a:buNone/>
            </a:pPr>
            <a:endParaRPr lang="zh-CN" altLang="en-US" sz="2000" noProof="1">
              <a:latin typeface="方正黑体_GBK" panose="02000000000000000000" charset="-122"/>
              <a:ea typeface="方正黑体_GBK" panose="02000000000000000000" charset="-122"/>
            </a:endParaRPr>
          </a:p>
        </p:txBody>
      </p:sp>
      <p:pic>
        <p:nvPicPr>
          <p:cNvPr id="33800" name="图片 4"/>
          <p:cNvPicPr>
            <a:picLocks noChangeAspect="true"/>
          </p:cNvPicPr>
          <p:nvPr/>
        </p:nvPicPr>
        <p:blipFill>
          <a:blip r:embed="rId3"/>
          <a:stretch>
            <a:fillRect/>
          </a:stretch>
        </p:blipFill>
        <p:spPr>
          <a:xfrm>
            <a:off x="7310438" y="2544763"/>
            <a:ext cx="3463925" cy="25987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36433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818" name="文本框 16"/>
          <p:cNvSpPr txBox="true"/>
          <p:nvPr/>
        </p:nvSpPr>
        <p:spPr>
          <a:xfrm>
            <a:off x="290513" y="1004888"/>
            <a:ext cx="3535362" cy="1198562"/>
          </a:xfrm>
          <a:prstGeom prst="rect">
            <a:avLst/>
          </a:prstGeom>
          <a:noFill/>
          <a:ln w="9525">
            <a:noFill/>
          </a:ln>
        </p:spPr>
        <p:txBody>
          <a:bodyPr wrap="none" anchor="t" anchorCtr="false">
            <a:spAutoFit/>
          </a:bodyPr>
          <a:p>
            <a:pPr>
              <a:buClrTx/>
              <a:buFontTx/>
            </a:pPr>
            <a:r>
              <a:rPr lang="en-US" altLang="en-US" sz="2400" dirty="0">
                <a:solidFill>
                  <a:schemeClr val="bg1"/>
                </a:solidFill>
                <a:latin typeface="微软雅黑" pitchFamily="34" charset="-122"/>
                <a:ea typeface="微软雅黑" pitchFamily="34" charset="-122"/>
              </a:rPr>
              <a:t>7</a:t>
            </a:r>
            <a:r>
              <a:rPr lang="en-US" altLang="zh-CN" sz="2400" dirty="0">
                <a:solidFill>
                  <a:schemeClr val="bg1"/>
                </a:solidFill>
                <a:latin typeface="微软雅黑" pitchFamily="34" charset="-122"/>
                <a:ea typeface="微软雅黑" pitchFamily="34" charset="-122"/>
              </a:rPr>
              <a:t>11-3 </a:t>
            </a:r>
            <a:r>
              <a:rPr lang="zh-CN" altLang="en-US" sz="2400" dirty="0">
                <a:solidFill>
                  <a:schemeClr val="bg1"/>
                </a:solidFill>
                <a:latin typeface="微软雅黑" pitchFamily="34" charset="-122"/>
                <a:ea typeface="微软雅黑" pitchFamily="34" charset="-122"/>
              </a:rPr>
              <a:t>是否生产生石灰？</a:t>
            </a:r>
            <a:endParaRPr lang="zh-CN" altLang="en-US" sz="2400" dirty="0">
              <a:solidFill>
                <a:schemeClr val="bg1"/>
              </a:solidFill>
              <a:latin typeface="微软雅黑" pitchFamily="34" charset="-122"/>
              <a:ea typeface="微软雅黑" pitchFamily="34" charset="-122"/>
            </a:endParaRPr>
          </a:p>
          <a:p>
            <a:pPr>
              <a:buClrTx/>
              <a:buFontTx/>
            </a:pPr>
            <a:endParaRPr lang="zh-CN" altLang="en-US" sz="2400" dirty="0">
              <a:solidFill>
                <a:schemeClr val="bg1"/>
              </a:solidFill>
              <a:latin typeface="微软雅黑" pitchFamily="34" charset="-122"/>
              <a:ea typeface="微软雅黑" pitchFamily="34" charset="-122"/>
              <a:sym typeface="微软雅黑" pitchFamily="34" charset="-122"/>
            </a:endParaRPr>
          </a:p>
          <a:p>
            <a:pPr>
              <a:buClrTx/>
              <a:buFontTx/>
            </a:pPr>
            <a:r>
              <a:rPr lang="zh-CN" altLang="en-US" sz="2400" dirty="0">
                <a:solidFill>
                  <a:schemeClr val="bg1"/>
                </a:solidFill>
                <a:latin typeface="微软雅黑" pitchFamily="34" charset="-122"/>
                <a:ea typeface="微软雅黑" pitchFamily="34" charset="-122"/>
                <a:sym typeface="微软雅黑" pitchFamily="34" charset="-122"/>
              </a:rPr>
              <a:t>）</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4" name="文本框 3"/>
          <p:cNvSpPr txBox="true"/>
          <p:nvPr/>
        </p:nvSpPr>
        <p:spPr>
          <a:xfrm>
            <a:off x="1546225" y="2530475"/>
            <a:ext cx="8709025" cy="3230245"/>
          </a:xfrm>
          <a:prstGeom prst="rect">
            <a:avLst/>
          </a:prstGeom>
          <a:noFill/>
        </p:spPr>
        <p:txBody>
          <a:bodyPr wrap="square" rtlCol="0">
            <a:spAutoFit/>
          </a:bodyPr>
          <a:p>
            <a:pPr algn="just" fontAlgn="auto">
              <a:lnSpc>
                <a:spcPct val="150000"/>
              </a:lnSpc>
            </a:pPr>
            <a:r>
              <a:rPr lang="zh-CN" altLang="en-US" sz="2800" noProof="1" dirty="0" smtClean="0">
                <a:solidFill>
                  <a:srgbClr val="336699"/>
                </a:solidFill>
                <a:latin typeface="微软雅黑" pitchFamily="34" charset="-122"/>
                <a:ea typeface="微软雅黑" pitchFamily="34" charset="-122"/>
                <a:cs typeface="+mn-cs"/>
              </a:rPr>
              <a:t>填报要求：</a:t>
            </a:r>
            <a:endParaRPr lang="zh-CN" altLang="en-US" sz="2800" noProof="1" dirty="0" smtClean="0">
              <a:solidFill>
                <a:srgbClr val="336699"/>
              </a:solidFill>
              <a:latin typeface="微软雅黑" pitchFamily="34" charset="-122"/>
              <a:ea typeface="微软雅黑" pitchFamily="34" charset="-122"/>
            </a:endParaRPr>
          </a:p>
          <a:p>
            <a:pPr marL="285750" algn="just" fontAlgn="auto">
              <a:lnSpc>
                <a:spcPct val="150000"/>
              </a:lnSpc>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rPr>
              <a:t>有生石灰生产的单位填是，没有填否。</a:t>
            </a:r>
            <a:endParaRPr lang="zh-CN" altLang="en-US" sz="2800" noProof="1" dirty="0" smtClean="0">
              <a:solidFill>
                <a:srgbClr val="336699"/>
              </a:solidFill>
              <a:latin typeface="微软雅黑" pitchFamily="34" charset="-122"/>
              <a:ea typeface="微软雅黑" pitchFamily="34" charset="-122"/>
            </a:endParaRPr>
          </a:p>
          <a:p>
            <a:pPr marL="285750" algn="just" fontAlgn="auto">
              <a:lnSpc>
                <a:spcPct val="150000"/>
              </a:lnSpc>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rPr>
              <a:t>实际无生石灰生产，仅购进、销售、消费、生石灰精加工的填否。</a:t>
            </a:r>
            <a:endParaRPr lang="zh-CN" altLang="en-US" sz="2400" noProof="1">
              <a:latin typeface="方正黑体_GBK" panose="02000000000000000000" charset="-122"/>
              <a:ea typeface="方正黑体_GBK" panose="02000000000000000000" charset="-122"/>
              <a:cs typeface="方正黑体_GBK" panose="02000000000000000000" charset="-122"/>
            </a:endParaRPr>
          </a:p>
          <a:p>
            <a:pPr marL="285750" algn="just" fontAlgn="auto">
              <a:lnSpc>
                <a:spcPct val="150000"/>
              </a:lnSpc>
              <a:buFont typeface="Arial" panose="02080604020202020204" pitchFamily="34" charset="0"/>
              <a:buChar char="•"/>
            </a:pPr>
            <a:endParaRPr lang="zh-CN" altLang="en-US" sz="2400" noProof="1">
              <a:latin typeface="方正黑体_GBK" panose="02000000000000000000" charset="-122"/>
              <a:ea typeface="方正黑体_GBK" panose="02000000000000000000" charset="-122"/>
              <a:cs typeface="方正黑体_GBK" panose="02000000000000000000"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4251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842" name="文本框 16"/>
          <p:cNvSpPr txBox="true"/>
          <p:nvPr/>
        </p:nvSpPr>
        <p:spPr>
          <a:xfrm>
            <a:off x="290513" y="1004888"/>
            <a:ext cx="4144962" cy="1198562"/>
          </a:xfrm>
          <a:prstGeom prst="rect">
            <a:avLst/>
          </a:prstGeom>
          <a:noFill/>
          <a:ln w="9525">
            <a:noFill/>
          </a:ln>
        </p:spPr>
        <p:txBody>
          <a:bodyPr wrap="none" anchor="t" anchorCtr="false">
            <a:spAutoFit/>
          </a:bodyPr>
          <a:p>
            <a:pPr>
              <a:buClrTx/>
              <a:buFontTx/>
            </a:pP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11-3 生石灰生产量？（吨）</a:t>
            </a:r>
            <a:endParaRPr lang="zh-CN" altLang="zh-CN" sz="2400" dirty="0">
              <a:solidFill>
                <a:schemeClr val="bg1"/>
              </a:solidFill>
              <a:latin typeface="微软雅黑" pitchFamily="34" charset="-122"/>
              <a:ea typeface="微软雅黑" pitchFamily="34" charset="-122"/>
              <a:sym typeface="微软雅黑" pitchFamily="34" charset="-122"/>
            </a:endParaRPr>
          </a:p>
          <a:p>
            <a:pPr>
              <a:buClrTx/>
              <a:buFontTx/>
            </a:pPr>
            <a:endParaRPr lang="zh-CN" altLang="en-US" sz="2400" dirty="0">
              <a:solidFill>
                <a:schemeClr val="bg1"/>
              </a:solidFill>
              <a:latin typeface="微软雅黑" pitchFamily="34" charset="-122"/>
              <a:ea typeface="微软雅黑" pitchFamily="34" charset="-122"/>
              <a:sym typeface="微软雅黑" pitchFamily="34" charset="-122"/>
            </a:endParaRPr>
          </a:p>
          <a:p>
            <a:pPr>
              <a:buClrTx/>
              <a:buFontTx/>
            </a:pPr>
            <a:r>
              <a:rPr lang="zh-CN" altLang="en-US" sz="2400" dirty="0">
                <a:solidFill>
                  <a:schemeClr val="bg1"/>
                </a:solidFill>
                <a:latin typeface="微软雅黑" pitchFamily="34" charset="-122"/>
                <a:ea typeface="微软雅黑" pitchFamily="34" charset="-122"/>
                <a:sym typeface="微软雅黑" pitchFamily="34" charset="-122"/>
              </a:rPr>
              <a:t>）</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35847" name="文本框 1"/>
          <p:cNvSpPr txBox="true"/>
          <p:nvPr/>
        </p:nvSpPr>
        <p:spPr>
          <a:xfrm>
            <a:off x="909320" y="2203450"/>
            <a:ext cx="10147935" cy="2953385"/>
          </a:xfrm>
          <a:prstGeom prst="rect">
            <a:avLst/>
          </a:prstGeom>
          <a:noFill/>
          <a:ln w="9525">
            <a:noFill/>
          </a:ln>
        </p:spPr>
        <p:txBody>
          <a:bodyPr wrap="square" anchor="t" anchorCtr="false">
            <a:spAutoFit/>
          </a:bodyPr>
          <a:p>
            <a:pPr marL="285750" indent="0" algn="just">
              <a:lnSpc>
                <a:spcPct val="150000"/>
              </a:lnSpc>
              <a:buClrTx/>
              <a:buFont typeface="Arial" panose="02080604020202020204" pitchFamily="34" charset="0"/>
            </a:pPr>
            <a:r>
              <a:rPr lang="zh-CN" altLang="en-US" sz="3600" dirty="0">
                <a:solidFill>
                  <a:srgbClr val="336699"/>
                </a:solidFill>
                <a:latin typeface="微软雅黑" pitchFamily="34" charset="-122"/>
                <a:ea typeface="微软雅黑" pitchFamily="34" charset="-122"/>
              </a:rPr>
              <a:t>填报要求：</a:t>
            </a:r>
            <a:endParaRPr lang="zh-CN" altLang="en-US" sz="2800" dirty="0">
              <a:solidFill>
                <a:srgbClr val="336699"/>
              </a:solidFill>
              <a:latin typeface="微软雅黑" pitchFamily="34" charset="-122"/>
              <a:ea typeface="微软雅黑" pitchFamily="34" charset="-122"/>
            </a:endParaRPr>
          </a:p>
          <a:p>
            <a:pPr marL="285750" indent="0" algn="just">
              <a:lnSpc>
                <a:spcPct val="150000"/>
              </a:lnSpc>
              <a:buClrTx/>
              <a:buFont typeface="Arial" panose="02080604020202020204" pitchFamily="34" charset="0"/>
            </a:pPr>
            <a:r>
              <a:rPr lang="zh-CN" altLang="en-US" sz="2400" dirty="0">
                <a:solidFill>
                  <a:srgbClr val="336699"/>
                </a:solidFill>
                <a:latin typeface="微软雅黑" pitchFamily="34" charset="-122"/>
                <a:ea typeface="微软雅黑" pitchFamily="34" charset="-122"/>
                <a:sym typeface="微软雅黑" pitchFamily="34" charset="-122"/>
              </a:rPr>
              <a:t>需填报企业有实际烧窑生产的全部生石灰产量。即企业将石灰石等原料经高温煅烧后生产的生石灰，不论是要销售的商品量（产成品）还是本企业的自用量（中间产品），均应统计生产量。</a:t>
            </a:r>
            <a:endParaRPr lang="zh-CN" altLang="en-US" sz="1600" dirty="0">
              <a:solidFill>
                <a:srgbClr val="336699"/>
              </a:solidFill>
              <a:latin typeface="微软雅黑" pitchFamily="34" charset="-122"/>
              <a:ea typeface="微软雅黑" pitchFamily="34" charset="-122"/>
              <a:sym typeface="微软雅黑" pitchFamily="34" charset="-122"/>
            </a:endParaRPr>
          </a:p>
          <a:p>
            <a:pPr marL="285750" indent="0" algn="just">
              <a:lnSpc>
                <a:spcPct val="150000"/>
              </a:lnSpc>
              <a:buClrTx/>
              <a:buFont typeface="Arial" panose="02080604020202020204" pitchFamily="34" charset="0"/>
            </a:pPr>
            <a:endParaRPr lang="zh-CN" altLang="en-US" sz="16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4251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842" name="文本框 16"/>
          <p:cNvSpPr txBox="true"/>
          <p:nvPr/>
        </p:nvSpPr>
        <p:spPr>
          <a:xfrm>
            <a:off x="290513" y="1004888"/>
            <a:ext cx="4144962" cy="1198562"/>
          </a:xfrm>
          <a:prstGeom prst="rect">
            <a:avLst/>
          </a:prstGeom>
          <a:noFill/>
          <a:ln w="9525">
            <a:noFill/>
          </a:ln>
        </p:spPr>
        <p:txBody>
          <a:bodyPr wrap="none" anchor="t" anchorCtr="false">
            <a:spAutoFit/>
          </a:bodyPr>
          <a:p>
            <a:pPr>
              <a:buClrTx/>
              <a:buFontTx/>
            </a:pP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11-3 生石灰生产量？（吨）</a:t>
            </a:r>
            <a:endParaRPr lang="zh-CN" altLang="zh-CN" sz="2400" dirty="0">
              <a:solidFill>
                <a:schemeClr val="bg1"/>
              </a:solidFill>
              <a:latin typeface="微软雅黑" pitchFamily="34" charset="-122"/>
              <a:ea typeface="微软雅黑" pitchFamily="34" charset="-122"/>
              <a:sym typeface="微软雅黑" pitchFamily="34" charset="-122"/>
            </a:endParaRPr>
          </a:p>
          <a:p>
            <a:pPr>
              <a:buClrTx/>
              <a:buFontTx/>
            </a:pPr>
            <a:endParaRPr lang="zh-CN" altLang="en-US" sz="2400" dirty="0">
              <a:solidFill>
                <a:schemeClr val="bg1"/>
              </a:solidFill>
              <a:latin typeface="微软雅黑" pitchFamily="34" charset="-122"/>
              <a:ea typeface="微软雅黑" pitchFamily="34" charset="-122"/>
              <a:sym typeface="微软雅黑" pitchFamily="34" charset="-122"/>
            </a:endParaRPr>
          </a:p>
          <a:p>
            <a:pPr>
              <a:buClrTx/>
              <a:buFontTx/>
            </a:pPr>
            <a:r>
              <a:rPr lang="zh-CN" altLang="en-US" sz="2400" dirty="0">
                <a:solidFill>
                  <a:schemeClr val="bg1"/>
                </a:solidFill>
                <a:latin typeface="微软雅黑" pitchFamily="34" charset="-122"/>
                <a:ea typeface="微软雅黑" pitchFamily="34" charset="-122"/>
                <a:sym typeface="微软雅黑" pitchFamily="34" charset="-122"/>
              </a:rPr>
              <a:t>）</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35847" name="文本框 1"/>
          <p:cNvSpPr txBox="true"/>
          <p:nvPr/>
        </p:nvSpPr>
        <p:spPr>
          <a:xfrm>
            <a:off x="601980" y="1218565"/>
            <a:ext cx="9972675" cy="4984750"/>
          </a:xfrm>
          <a:prstGeom prst="rect">
            <a:avLst/>
          </a:prstGeom>
          <a:noFill/>
          <a:ln w="9525">
            <a:noFill/>
          </a:ln>
        </p:spPr>
        <p:txBody>
          <a:bodyPr wrap="square" anchor="t" anchorCtr="false">
            <a:spAutoFit/>
          </a:bodyPr>
          <a:p>
            <a:pPr marL="285750" indent="0" algn="just">
              <a:lnSpc>
                <a:spcPct val="150000"/>
              </a:lnSpc>
              <a:buClrTx/>
              <a:buFont typeface="Arial" panose="02080604020202020204" pitchFamily="34" charset="0"/>
            </a:pPr>
            <a:endParaRPr lang="zh-CN" altLang="en-US" sz="1600" dirty="0">
              <a:solidFill>
                <a:srgbClr val="336699"/>
              </a:solidFill>
              <a:latin typeface="微软雅黑" pitchFamily="34" charset="-122"/>
              <a:ea typeface="微软雅黑" pitchFamily="34" charset="-122"/>
              <a:sym typeface="微软雅黑" pitchFamily="34" charset="-122"/>
            </a:endParaRPr>
          </a:p>
          <a:p>
            <a:pPr marL="285750" indent="0" algn="just">
              <a:lnSpc>
                <a:spcPct val="150000"/>
              </a:lnSpc>
              <a:buClrTx/>
              <a:buFont typeface="Arial" panose="02080604020202020204" pitchFamily="34" charset="0"/>
            </a:pPr>
            <a:r>
              <a:rPr lang="zh-CN" altLang="en-US" sz="3600" dirty="0">
                <a:solidFill>
                  <a:srgbClr val="336699"/>
                </a:solidFill>
                <a:latin typeface="微软雅黑" pitchFamily="34" charset="-122"/>
                <a:ea typeface="微软雅黑" pitchFamily="34" charset="-122"/>
                <a:sym typeface="微软雅黑" pitchFamily="34" charset="-122"/>
              </a:rPr>
              <a:t>不包括：</a:t>
            </a:r>
            <a:endParaRPr lang="zh-CN" altLang="en-US" sz="1600" dirty="0">
              <a:solidFill>
                <a:srgbClr val="336699"/>
              </a:solidFill>
              <a:latin typeface="微软雅黑" pitchFamily="34" charset="-122"/>
              <a:ea typeface="微软雅黑" pitchFamily="34" charset="-122"/>
              <a:sym typeface="微软雅黑" pitchFamily="34" charset="-122"/>
            </a:endParaRPr>
          </a:p>
          <a:p>
            <a:pPr marL="285750" indent="0" algn="just">
              <a:lnSpc>
                <a:spcPct val="150000"/>
              </a:lnSpc>
              <a:buClrTx/>
              <a:buFont typeface="Arial" panose="02080604020202020204" pitchFamily="34" charset="0"/>
            </a:pPr>
            <a:r>
              <a:rPr lang="en-US" altLang="zh-CN" sz="2000" dirty="0">
                <a:solidFill>
                  <a:srgbClr val="336699"/>
                </a:solidFill>
                <a:latin typeface="微软雅黑" pitchFamily="34" charset="-122"/>
                <a:ea typeface="微软雅黑" pitchFamily="34" charset="-122"/>
                <a:sym typeface="微软雅黑" pitchFamily="34" charset="-122"/>
              </a:rPr>
              <a:t>1.</a:t>
            </a:r>
            <a:r>
              <a:rPr lang="zh-CN" altLang="en-US" sz="2000" dirty="0">
                <a:solidFill>
                  <a:srgbClr val="336699"/>
                </a:solidFill>
                <a:latin typeface="微软雅黑" pitchFamily="34" charset="-122"/>
                <a:ea typeface="微软雅黑" pitchFamily="34" charset="-122"/>
                <a:sym typeface="微软雅黑" pitchFamily="34" charset="-122"/>
              </a:rPr>
              <a:t>主要成分为氢氧化钙（Ca(OH)₂）的熟石灰（也称消石灰、烧碱石灰等），主要成分为碳酸钙（CaCO3）的石灰石粉和腻子粉等产品产量。</a:t>
            </a:r>
            <a:endParaRPr lang="zh-CN" altLang="en-US" sz="2000" dirty="0">
              <a:solidFill>
                <a:srgbClr val="336699"/>
              </a:solidFill>
              <a:latin typeface="微软雅黑" pitchFamily="34" charset="-122"/>
              <a:ea typeface="微软雅黑" pitchFamily="34" charset="-122"/>
              <a:sym typeface="微软雅黑" pitchFamily="34" charset="-122"/>
            </a:endParaRPr>
          </a:p>
          <a:p>
            <a:pPr marL="285750" indent="0" algn="just">
              <a:lnSpc>
                <a:spcPct val="150000"/>
              </a:lnSpc>
              <a:buClrTx/>
              <a:buFont typeface="Arial" panose="02080604020202020204" pitchFamily="34" charset="0"/>
            </a:pPr>
            <a:r>
              <a:rPr lang="en-US" altLang="zh-CN" sz="2000" dirty="0">
                <a:solidFill>
                  <a:srgbClr val="336699"/>
                </a:solidFill>
                <a:latin typeface="微软雅黑" pitchFamily="34" charset="-122"/>
                <a:ea typeface="微软雅黑" pitchFamily="34" charset="-122"/>
                <a:sym typeface="微软雅黑" pitchFamily="34" charset="-122"/>
              </a:rPr>
              <a:t>2.</a:t>
            </a:r>
            <a:r>
              <a:rPr lang="zh-CN" altLang="en-US" sz="2000" dirty="0">
                <a:solidFill>
                  <a:srgbClr val="336699"/>
                </a:solidFill>
                <a:latin typeface="微软雅黑" pitchFamily="34" charset="-122"/>
                <a:ea typeface="微软雅黑" pitchFamily="34" charset="-122"/>
                <a:sym typeface="微软雅黑" pitchFamily="34" charset="-122"/>
              </a:rPr>
              <a:t>仅含有粉磨工序而不涉及高温煅烧的部分，如对购进的生石灰块进行精加工，将块状石灰磨成石灰粉等。</a:t>
            </a:r>
            <a:endParaRPr lang="zh-CN" altLang="en-US" sz="2000" dirty="0">
              <a:solidFill>
                <a:srgbClr val="336699"/>
              </a:solidFill>
              <a:latin typeface="微软雅黑" pitchFamily="34" charset="-122"/>
              <a:ea typeface="微软雅黑" pitchFamily="34" charset="-122"/>
              <a:sym typeface="微软雅黑" pitchFamily="34" charset="-122"/>
            </a:endParaRPr>
          </a:p>
          <a:p>
            <a:pPr marL="285750" indent="0" algn="just">
              <a:lnSpc>
                <a:spcPct val="150000"/>
              </a:lnSpc>
              <a:buClrTx/>
              <a:buFont typeface="Arial" panose="02080604020202020204" pitchFamily="34" charset="0"/>
            </a:pPr>
            <a:endParaRPr lang="zh-CN" altLang="en-US" sz="2000" dirty="0">
              <a:solidFill>
                <a:srgbClr val="336699"/>
              </a:solidFill>
              <a:latin typeface="微软雅黑" pitchFamily="34" charset="-122"/>
              <a:ea typeface="微软雅黑" pitchFamily="34" charset="-122"/>
              <a:sym typeface="微软雅黑" pitchFamily="34" charset="-122"/>
            </a:endParaRPr>
          </a:p>
          <a:p>
            <a:pPr marL="285750" indent="0" algn="just">
              <a:lnSpc>
                <a:spcPct val="150000"/>
              </a:lnSpc>
              <a:buClrTx/>
              <a:buFont typeface="Arial" panose="02080604020202020204" pitchFamily="34" charset="0"/>
            </a:pPr>
            <a:r>
              <a:rPr lang="zh-CN" altLang="en-US" sz="2000" dirty="0">
                <a:solidFill>
                  <a:srgbClr val="336699"/>
                </a:solidFill>
                <a:latin typeface="微软雅黑" pitchFamily="34" charset="-122"/>
                <a:ea typeface="微软雅黑" pitchFamily="34" charset="-122"/>
                <a:sym typeface="微软雅黑" pitchFamily="34" charset="-122"/>
              </a:rPr>
              <a:t>若企业有烧窑高温煅烧生产的生石灰，但自产自用的生石灰没有产量计量时，可通过熟石灰生产量估算生石灰生产量，即：</a:t>
            </a:r>
            <a:endParaRPr lang="zh-CN" altLang="en-US" sz="2000" dirty="0">
              <a:solidFill>
                <a:srgbClr val="336699"/>
              </a:solidFill>
              <a:latin typeface="微软雅黑" pitchFamily="34" charset="-122"/>
              <a:ea typeface="微软雅黑" pitchFamily="34" charset="-122"/>
              <a:sym typeface="微软雅黑" pitchFamily="34" charset="-122"/>
            </a:endParaRPr>
          </a:p>
          <a:p>
            <a:pPr marL="285750" indent="0" algn="just">
              <a:lnSpc>
                <a:spcPct val="150000"/>
              </a:lnSpc>
              <a:buClrTx/>
              <a:buFont typeface="Arial" panose="02080604020202020204" pitchFamily="34" charset="0"/>
            </a:pPr>
            <a:r>
              <a:rPr lang="zh-CN" altLang="en-US" sz="2000" dirty="0">
                <a:solidFill>
                  <a:srgbClr val="336699"/>
                </a:solidFill>
                <a:latin typeface="微软雅黑" pitchFamily="34" charset="-122"/>
                <a:ea typeface="微软雅黑" pitchFamily="34" charset="-122"/>
                <a:sym typeface="微软雅黑" pitchFamily="34" charset="-122"/>
              </a:rPr>
              <a:t>生石灰生产量=熟石灰生产量×（</a:t>
            </a:r>
            <a:r>
              <a:rPr lang="en-US" altLang="zh-CN" sz="2000" dirty="0">
                <a:solidFill>
                  <a:srgbClr val="336699"/>
                </a:solidFill>
                <a:latin typeface="微软雅黑" pitchFamily="34" charset="-122"/>
                <a:ea typeface="微软雅黑" pitchFamily="34" charset="-122"/>
                <a:sym typeface="微软雅黑" pitchFamily="34" charset="-122"/>
              </a:rPr>
              <a:t>56</a:t>
            </a:r>
            <a:r>
              <a:rPr lang="en-US" altLang="en-US" sz="2000" dirty="0">
                <a:solidFill>
                  <a:srgbClr val="336699"/>
                </a:solidFill>
                <a:latin typeface="微软雅黑" pitchFamily="34" charset="-122"/>
                <a:ea typeface="微软雅黑" pitchFamily="34" charset="-122"/>
                <a:sym typeface="微软雅黑" pitchFamily="34" charset="-122"/>
              </a:rPr>
              <a:t>/74</a:t>
            </a:r>
            <a:r>
              <a:rPr lang="zh-CN" altLang="en-US" sz="2000" dirty="0">
                <a:solidFill>
                  <a:srgbClr val="336699"/>
                </a:solidFill>
                <a:latin typeface="微软雅黑" pitchFamily="34" charset="-122"/>
                <a:ea typeface="微软雅黑" pitchFamily="34" charset="-122"/>
                <a:sym typeface="微软雅黑" pitchFamily="34" charset="-122"/>
              </a:rPr>
              <a:t>）</a:t>
            </a:r>
            <a:endParaRPr lang="zh-CN" altLang="en-US" sz="20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84150" y="890588"/>
            <a:ext cx="4251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true"/>
          <p:nvPr/>
        </p:nvSpPr>
        <p:spPr>
          <a:xfrm>
            <a:off x="290513" y="1004888"/>
            <a:ext cx="4144962" cy="1198562"/>
          </a:xfrm>
          <a:prstGeom prst="rect">
            <a:avLst/>
          </a:prstGeom>
          <a:noFill/>
          <a:ln w="9525">
            <a:noFill/>
          </a:ln>
        </p:spPr>
        <p:txBody>
          <a:bodyPr wrap="none" anchor="t" anchorCtr="false">
            <a:spAutoFit/>
          </a:bodyPr>
          <a:p>
            <a:pPr>
              <a:buClrTx/>
              <a:buFontTx/>
            </a:pPr>
            <a:r>
              <a:rPr lang="en-US" altLang="zh-CN" sz="2400" dirty="0">
                <a:solidFill>
                  <a:schemeClr val="bg1"/>
                </a:solidFill>
                <a:latin typeface="微软雅黑" pitchFamily="34" charset="-122"/>
                <a:ea typeface="微软雅黑" pitchFamily="34" charset="-122"/>
                <a:sym typeface="微软雅黑" pitchFamily="34" charset="-122"/>
              </a:rPr>
              <a:t>7</a:t>
            </a:r>
            <a:r>
              <a:rPr lang="zh-CN" altLang="zh-CN" sz="2400" dirty="0">
                <a:solidFill>
                  <a:schemeClr val="bg1"/>
                </a:solidFill>
                <a:latin typeface="微软雅黑" pitchFamily="34" charset="-122"/>
                <a:ea typeface="微软雅黑" pitchFamily="34" charset="-122"/>
                <a:sym typeface="微软雅黑" pitchFamily="34" charset="-122"/>
              </a:rPr>
              <a:t>11-3 生石灰生产量？（吨）</a:t>
            </a:r>
            <a:endParaRPr lang="zh-CN" altLang="zh-CN" sz="2400" dirty="0">
              <a:solidFill>
                <a:schemeClr val="bg1"/>
              </a:solidFill>
              <a:latin typeface="微软雅黑" pitchFamily="34" charset="-122"/>
              <a:ea typeface="微软雅黑" pitchFamily="34" charset="-122"/>
              <a:sym typeface="微软雅黑" pitchFamily="34" charset="-122"/>
            </a:endParaRPr>
          </a:p>
          <a:p>
            <a:pPr>
              <a:buClrTx/>
              <a:buFontTx/>
            </a:pPr>
            <a:endParaRPr lang="zh-CN" altLang="en-US" sz="2400" dirty="0">
              <a:solidFill>
                <a:schemeClr val="bg1"/>
              </a:solidFill>
              <a:latin typeface="微软雅黑" pitchFamily="34" charset="-122"/>
              <a:ea typeface="微软雅黑" pitchFamily="34" charset="-122"/>
              <a:sym typeface="微软雅黑" pitchFamily="34" charset="-122"/>
            </a:endParaRPr>
          </a:p>
          <a:p>
            <a:pPr>
              <a:buClrTx/>
              <a:buFontTx/>
            </a:pPr>
            <a:r>
              <a:rPr lang="zh-CN" altLang="en-US" sz="2400" dirty="0">
                <a:solidFill>
                  <a:schemeClr val="bg1"/>
                </a:solidFill>
                <a:latin typeface="微软雅黑" pitchFamily="34" charset="-122"/>
                <a:ea typeface="微软雅黑" pitchFamily="34" charset="-122"/>
                <a:sym typeface="微软雅黑" pitchFamily="34" charset="-122"/>
              </a:rPr>
              <a:t>）</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6" name="文本框 5"/>
          <p:cNvSpPr txBox="true"/>
          <p:nvPr/>
        </p:nvSpPr>
        <p:spPr>
          <a:xfrm>
            <a:off x="247650" y="2046288"/>
            <a:ext cx="11709400" cy="4984750"/>
          </a:xfrm>
          <a:prstGeom prst="rect">
            <a:avLst/>
          </a:prstGeom>
          <a:noFill/>
        </p:spPr>
        <p:txBody>
          <a:bodyPr wrap="square" rtlCol="0">
            <a:spAutoFit/>
          </a:bodyPr>
          <a:p>
            <a:pPr marL="285750" algn="just" fontAlgn="auto">
              <a:lnSpc>
                <a:spcPct val="150000"/>
              </a:lnSpc>
              <a:buClrTx/>
              <a:buSzTx/>
              <a:buFont typeface="Arial" panose="02080604020202020204" pitchFamily="34" charset="0"/>
            </a:pPr>
            <a:r>
              <a:rPr lang="zh-CN" altLang="en-US" sz="2400" b="1" noProof="1" dirty="0" smtClean="0">
                <a:solidFill>
                  <a:srgbClr val="336699"/>
                </a:solidFill>
                <a:latin typeface="微软雅黑" pitchFamily="34" charset="-122"/>
                <a:ea typeface="微软雅黑" pitchFamily="34" charset="-122"/>
                <a:cs typeface="+mn-cs"/>
              </a:rPr>
              <a:t>注意要点：</a:t>
            </a:r>
            <a:endParaRPr lang="zh-CN" altLang="en-US" sz="2400" noProof="1" dirty="0" smtClean="0">
              <a:solidFill>
                <a:srgbClr val="336699"/>
              </a:solidFill>
              <a:latin typeface="微软雅黑" pitchFamily="34" charset="-122"/>
              <a:ea typeface="微软雅黑" pitchFamily="34" charset="-122"/>
            </a:endParaRPr>
          </a:p>
          <a:p>
            <a:pPr marL="742950" indent="-457200" algn="just" fontAlgn="auto">
              <a:lnSpc>
                <a:spcPct val="150000"/>
              </a:lnSpc>
              <a:buClrTx/>
              <a:buSzTx/>
              <a:buFont typeface="Wingdings" panose="05000000000000000000" charset="0"/>
              <a:buChar char="ü"/>
            </a:pPr>
            <a:r>
              <a:rPr lang="zh-CN" altLang="en-US" sz="2400" noProof="1" dirty="0" smtClean="0">
                <a:solidFill>
                  <a:srgbClr val="336699"/>
                </a:solidFill>
                <a:latin typeface="微软雅黑" pitchFamily="34" charset="-122"/>
                <a:ea typeface="微软雅黑" pitchFamily="34" charset="-122"/>
                <a:cs typeface="+mn-cs"/>
                <a:sym typeface="+mn-ea"/>
              </a:rPr>
              <a:t>生石灰产量为本企业通过高温煅烧所生产的生石灰数量，不包括购进、销售、消费、生石灰加工等。</a:t>
            </a:r>
            <a:endParaRPr lang="zh-CN" altLang="en-US" sz="2400" noProof="1" dirty="0" smtClean="0">
              <a:solidFill>
                <a:srgbClr val="336699"/>
              </a:solidFill>
              <a:latin typeface="微软雅黑" pitchFamily="34" charset="-122"/>
              <a:ea typeface="微软雅黑" pitchFamily="34" charset="-122"/>
              <a:sym typeface="+mn-ea"/>
            </a:endParaRPr>
          </a:p>
          <a:p>
            <a:pPr marL="742950" indent="-457200" algn="just" fontAlgn="auto">
              <a:lnSpc>
                <a:spcPct val="150000"/>
              </a:lnSpc>
              <a:buClrTx/>
              <a:buSzTx/>
              <a:buFont typeface="Wingdings" panose="05000000000000000000" charset="0"/>
              <a:buChar char="ü"/>
            </a:pPr>
            <a:r>
              <a:rPr lang="zh-CN" altLang="en-US" sz="2400" noProof="1" dirty="0" smtClean="0">
                <a:solidFill>
                  <a:srgbClr val="336699"/>
                </a:solidFill>
                <a:latin typeface="微软雅黑" pitchFamily="34" charset="-122"/>
                <a:ea typeface="微软雅黑" pitchFamily="34" charset="-122"/>
                <a:cs typeface="+mn-cs"/>
                <a:sym typeface="+mn-ea"/>
              </a:rPr>
              <a:t>生石灰作为中间产品也应统计生产量，主要是指在熟石灰企业中，石灰石煅烧得到生石灰，生石灰与水反应生成熟石灰，这部分作为中间产品的生石灰需要填报产量。</a:t>
            </a:r>
            <a:endParaRPr lang="zh-CN" altLang="en-US" sz="2400" noProof="1" dirty="0" smtClean="0">
              <a:solidFill>
                <a:srgbClr val="336699"/>
              </a:solidFill>
              <a:latin typeface="微软雅黑" pitchFamily="34" charset="-122"/>
              <a:ea typeface="微软雅黑" pitchFamily="34" charset="-122"/>
              <a:sym typeface="+mn-ea"/>
            </a:endParaRPr>
          </a:p>
          <a:p>
            <a:pPr marL="742950" indent="-457200" algn="just" fontAlgn="auto">
              <a:lnSpc>
                <a:spcPct val="150000"/>
              </a:lnSpc>
              <a:buClrTx/>
              <a:buSzTx/>
              <a:buFont typeface="Wingdings" panose="05000000000000000000" charset="0"/>
              <a:buChar char="ü"/>
            </a:pPr>
            <a:r>
              <a:rPr lang="zh-CN" altLang="en-US" sz="2400" noProof="1" dirty="0" smtClean="0">
                <a:solidFill>
                  <a:srgbClr val="336699"/>
                </a:solidFill>
                <a:latin typeface="微软雅黑" pitchFamily="34" charset="-122"/>
                <a:ea typeface="微软雅黑" pitchFamily="34" charset="-122"/>
                <a:cs typeface="+mn-cs"/>
                <a:sym typeface="+mn-ea"/>
              </a:rPr>
              <a:t>注意填报单位为</a:t>
            </a:r>
            <a:r>
              <a:rPr lang="zh-CN" altLang="en-US" sz="2400" noProof="1" dirty="0" smtClean="0">
                <a:solidFill>
                  <a:srgbClr val="FF0000"/>
                </a:solidFill>
                <a:latin typeface="微软雅黑" pitchFamily="34" charset="-122"/>
                <a:ea typeface="微软雅黑" pitchFamily="34" charset="-122"/>
                <a:cs typeface="+mn-cs"/>
                <a:sym typeface="+mn-ea"/>
              </a:rPr>
              <a:t>吨</a:t>
            </a:r>
            <a:r>
              <a:rPr lang="zh-CN" altLang="en-US" sz="2400" noProof="1" dirty="0" smtClean="0">
                <a:solidFill>
                  <a:srgbClr val="336699"/>
                </a:solidFill>
                <a:latin typeface="微软雅黑" pitchFamily="34" charset="-122"/>
                <a:ea typeface="微软雅黑" pitchFamily="34" charset="-122"/>
                <a:cs typeface="+mn-cs"/>
                <a:sym typeface="+mn-ea"/>
              </a:rPr>
              <a:t>，报告期为</a:t>
            </a:r>
            <a:r>
              <a:rPr lang="zh-CN" altLang="en-US" sz="2400" noProof="1" dirty="0" smtClean="0">
                <a:solidFill>
                  <a:srgbClr val="FF0000"/>
                </a:solidFill>
                <a:latin typeface="微软雅黑" pitchFamily="34" charset="-122"/>
                <a:ea typeface="微软雅黑" pitchFamily="34" charset="-122"/>
                <a:cs typeface="+mn-cs"/>
                <a:sym typeface="+mn-ea"/>
              </a:rPr>
              <a:t>2022年1月1日至</a:t>
            </a:r>
            <a:r>
              <a:rPr lang="en-US" sz="2400" noProof="1" dirty="0" smtClean="0">
                <a:solidFill>
                  <a:srgbClr val="FF0000"/>
                </a:solidFill>
                <a:latin typeface="微软雅黑" pitchFamily="34" charset="-122"/>
                <a:ea typeface="微软雅黑" pitchFamily="34" charset="-122"/>
                <a:cs typeface="+mn-cs"/>
                <a:sym typeface="+mn-ea"/>
              </a:rPr>
              <a:t>12</a:t>
            </a:r>
            <a:r>
              <a:rPr lang="zh-CN" altLang="en-US" sz="2400" noProof="1" dirty="0" smtClean="0">
                <a:solidFill>
                  <a:srgbClr val="FF0000"/>
                </a:solidFill>
                <a:latin typeface="微软雅黑" pitchFamily="34" charset="-122"/>
                <a:ea typeface="微软雅黑" pitchFamily="34" charset="-122"/>
                <a:cs typeface="+mn-cs"/>
                <a:sym typeface="+mn-ea"/>
              </a:rPr>
              <a:t>月3</a:t>
            </a:r>
            <a:r>
              <a:rPr lang="en-US" altLang="zh-CN" sz="2400" noProof="1" dirty="0" smtClean="0">
                <a:solidFill>
                  <a:srgbClr val="FF0000"/>
                </a:solidFill>
                <a:latin typeface="微软雅黑" pitchFamily="34" charset="-122"/>
                <a:ea typeface="微软雅黑" pitchFamily="34" charset="-122"/>
                <a:cs typeface="+mn-cs"/>
                <a:sym typeface="+mn-ea"/>
              </a:rPr>
              <a:t>1</a:t>
            </a:r>
            <a:r>
              <a:rPr lang="zh-CN" altLang="en-US" sz="2400" noProof="1" dirty="0" smtClean="0">
                <a:solidFill>
                  <a:srgbClr val="FF0000"/>
                </a:solidFill>
                <a:latin typeface="微软雅黑" pitchFamily="34" charset="-122"/>
                <a:ea typeface="微软雅黑" pitchFamily="34" charset="-122"/>
                <a:cs typeface="+mn-cs"/>
                <a:sym typeface="+mn-ea"/>
              </a:rPr>
              <a:t>日</a:t>
            </a:r>
            <a:r>
              <a:rPr lang="zh-CN" altLang="en-US" sz="2400" noProof="1" dirty="0" smtClean="0">
                <a:solidFill>
                  <a:srgbClr val="336699"/>
                </a:solidFill>
                <a:latin typeface="微软雅黑" pitchFamily="34" charset="-122"/>
                <a:ea typeface="微软雅黑" pitchFamily="34" charset="-122"/>
                <a:cs typeface="+mn-cs"/>
                <a:sym typeface="+mn-ea"/>
              </a:rPr>
              <a:t>，应填报在此时间段内生产的生石灰产量。</a:t>
            </a:r>
            <a:endParaRPr lang="zh-CN" altLang="en-US" sz="2000" noProof="1">
              <a:latin typeface="+mn-ea"/>
              <a:cs typeface="+mn-ea"/>
              <a:sym typeface="+mn-ea"/>
            </a:endParaRPr>
          </a:p>
          <a:p>
            <a:pPr marL="285750" algn="just" fontAlgn="auto">
              <a:lnSpc>
                <a:spcPct val="150000"/>
              </a:lnSpc>
              <a:buFont typeface="Arial" panose="02080604020202020204" pitchFamily="34" charset="0"/>
              <a:buChar char="•"/>
            </a:pPr>
            <a:endParaRPr lang="zh-CN" altLang="en-US" sz="2000" noProof="1">
              <a:latin typeface="+mn-ea"/>
              <a:cs typeface="方正黑体_GBK" panose="02000000000000000000"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第四部分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sym typeface="微软雅黑" pitchFamily="34" charset="-122"/>
              </a:rPr>
              <a:t>审核要点</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Shape 1452"/>
          <p:cNvSpPr/>
          <p:nvPr/>
        </p:nvSpPr>
        <p:spPr>
          <a:xfrm>
            <a:off x="1350963" y="2312988"/>
            <a:ext cx="2292350" cy="2895600"/>
          </a:xfrm>
          <a:prstGeom prst="roundRect">
            <a:avLst>
              <a:gd name="adj" fmla="val 6926"/>
            </a:avLst>
          </a:prstGeom>
          <a:noFill/>
          <a:ln w="12700" cap="flat" cmpd="sng">
            <a:solidFill>
              <a:srgbClr val="A6AAA9"/>
            </a:solidFill>
            <a:prstDash val="solid"/>
            <a:miter lim="400000"/>
            <a:headEnd type="none" w="med" len="med"/>
            <a:tailEnd type="none" w="med" len="med"/>
          </a:ln>
        </p:spPr>
        <p:txBody>
          <a:bodyPr lIns="19050" tIns="19050" rIns="19050" bIns="19050" anchor="ctr" anchorCtr="false"/>
          <a:p>
            <a:pPr fontAlgn="base">
              <a:buFontTx/>
            </a:pPr>
            <a:endParaRPr lang="zh-CN" altLang="zh-CN" sz="1735" strike="noStrike" noProof="1" dirty="0">
              <a:latin typeface="微软雅黑" pitchFamily="34" charset="-122"/>
              <a:ea typeface="微软雅黑" pitchFamily="34" charset="-122"/>
            </a:endParaRPr>
          </a:p>
        </p:txBody>
      </p:sp>
      <p:sp>
        <p:nvSpPr>
          <p:cNvPr id="3" name="Shape 1454"/>
          <p:cNvSpPr/>
          <p:nvPr/>
        </p:nvSpPr>
        <p:spPr>
          <a:xfrm>
            <a:off x="3897313" y="2271713"/>
            <a:ext cx="2293938" cy="2936875"/>
          </a:xfrm>
          <a:prstGeom prst="roundRect">
            <a:avLst>
              <a:gd name="adj" fmla="val 6926"/>
            </a:avLst>
          </a:prstGeom>
          <a:noFill/>
          <a:ln w="12700" cap="flat" cmpd="sng">
            <a:solidFill>
              <a:srgbClr val="A6AAA9"/>
            </a:solidFill>
            <a:prstDash val="solid"/>
            <a:miter lim="400000"/>
            <a:headEnd type="none" w="med" len="med"/>
            <a:tailEnd type="none" w="med" len="med"/>
          </a:ln>
        </p:spPr>
        <p:txBody>
          <a:bodyPr lIns="19050" tIns="19050" rIns="19050" bIns="19050" anchor="ctr" anchorCtr="false"/>
          <a:p>
            <a:pPr fontAlgn="base">
              <a:buFontTx/>
            </a:pPr>
            <a:endParaRPr lang="zh-CN" altLang="zh-CN" sz="1735" strike="noStrike" noProof="1" dirty="0">
              <a:latin typeface="微软雅黑" pitchFamily="34" charset="-122"/>
              <a:ea typeface="微软雅黑" pitchFamily="34" charset="-122"/>
            </a:endParaRPr>
          </a:p>
        </p:txBody>
      </p:sp>
      <p:sp>
        <p:nvSpPr>
          <p:cNvPr id="4" name="Shape 1456"/>
          <p:cNvSpPr/>
          <p:nvPr/>
        </p:nvSpPr>
        <p:spPr>
          <a:xfrm>
            <a:off x="6424613" y="2281238"/>
            <a:ext cx="2293938" cy="2927350"/>
          </a:xfrm>
          <a:prstGeom prst="roundRect">
            <a:avLst>
              <a:gd name="adj" fmla="val 6926"/>
            </a:avLst>
          </a:prstGeom>
          <a:noFill/>
          <a:ln w="12700" cap="flat" cmpd="sng">
            <a:solidFill>
              <a:srgbClr val="A6AAA9"/>
            </a:solidFill>
            <a:prstDash val="solid"/>
            <a:miter lim="400000"/>
            <a:headEnd type="none" w="med" len="med"/>
            <a:tailEnd type="none" w="med" len="med"/>
          </a:ln>
        </p:spPr>
        <p:txBody>
          <a:bodyPr lIns="19050" tIns="19050" rIns="19050" bIns="19050" anchor="ctr" anchorCtr="false"/>
          <a:p>
            <a:pPr fontAlgn="base">
              <a:buFontTx/>
            </a:pPr>
            <a:endParaRPr lang="zh-CN" altLang="zh-CN" sz="1735" strike="noStrike" noProof="1" dirty="0">
              <a:latin typeface="微软雅黑" pitchFamily="34" charset="-122"/>
              <a:ea typeface="微软雅黑" pitchFamily="34" charset="-122"/>
            </a:endParaRPr>
          </a:p>
        </p:txBody>
      </p:sp>
      <p:sp>
        <p:nvSpPr>
          <p:cNvPr id="5" name="Shape 1458"/>
          <p:cNvSpPr/>
          <p:nvPr/>
        </p:nvSpPr>
        <p:spPr>
          <a:xfrm>
            <a:off x="8972550" y="2279650"/>
            <a:ext cx="2292350" cy="2928938"/>
          </a:xfrm>
          <a:prstGeom prst="roundRect">
            <a:avLst>
              <a:gd name="adj" fmla="val 6926"/>
            </a:avLst>
          </a:prstGeom>
          <a:noFill/>
          <a:ln w="12700" cap="flat" cmpd="sng">
            <a:solidFill>
              <a:srgbClr val="A6AAA9"/>
            </a:solidFill>
            <a:prstDash val="solid"/>
            <a:miter lim="400000"/>
            <a:headEnd type="none" w="med" len="med"/>
            <a:tailEnd type="none" w="med" len="med"/>
          </a:ln>
        </p:spPr>
        <p:txBody>
          <a:bodyPr lIns="19050" tIns="19050" rIns="19050" bIns="19050" anchor="ctr" anchorCtr="false"/>
          <a:p>
            <a:pPr fontAlgn="base">
              <a:buFontTx/>
            </a:pPr>
            <a:endParaRPr lang="zh-CN" altLang="zh-CN" sz="1735" strike="noStrike" noProof="1" dirty="0">
              <a:latin typeface="微软雅黑" pitchFamily="34" charset="-122"/>
              <a:ea typeface="微软雅黑" pitchFamily="34" charset="-122"/>
            </a:endParaRPr>
          </a:p>
        </p:txBody>
      </p:sp>
      <p:sp>
        <p:nvSpPr>
          <p:cNvPr id="38921" name="Shape 1460"/>
          <p:cNvSpPr/>
          <p:nvPr/>
        </p:nvSpPr>
        <p:spPr>
          <a:xfrm>
            <a:off x="1687513" y="1433513"/>
            <a:ext cx="1685925" cy="1687512"/>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endParaRPr lang="zh-CN" altLang="en-US"/>
          </a:p>
        </p:txBody>
      </p:sp>
      <p:grpSp>
        <p:nvGrpSpPr>
          <p:cNvPr id="38922" name="Group 20"/>
          <p:cNvGrpSpPr/>
          <p:nvPr/>
        </p:nvGrpSpPr>
        <p:grpSpPr>
          <a:xfrm>
            <a:off x="1581150" y="1798638"/>
            <a:ext cx="474663" cy="473075"/>
            <a:chOff x="1369087" y="2088729"/>
            <a:chExt cx="474017" cy="474016"/>
          </a:xfrm>
        </p:grpSpPr>
        <p:sp>
          <p:nvSpPr>
            <p:cNvPr id="38923" name="Shape 1463"/>
            <p:cNvSpPr/>
            <p:nvPr/>
          </p:nvSpPr>
          <p:spPr>
            <a:xfrm>
              <a:off x="1369087" y="2088729"/>
              <a:ext cx="474017" cy="474016"/>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noFill/>
            </a:ln>
          </p:spPr>
          <p:txBody>
            <a:bodyPr/>
            <a:p>
              <a:endParaRPr lang="zh-CN" altLang="en-US"/>
            </a:p>
          </p:txBody>
        </p:sp>
        <p:sp>
          <p:nvSpPr>
            <p:cNvPr id="38924" name="Shape 1464"/>
            <p:cNvSpPr/>
            <p:nvPr/>
          </p:nvSpPr>
          <p:spPr>
            <a:xfrm>
              <a:off x="1477567" y="2232573"/>
              <a:ext cx="231656" cy="186335"/>
            </a:xfrm>
            <a:custGeom>
              <a:avLst/>
              <a:gdLst/>
              <a:ahLst/>
              <a:cxnLst>
                <a:cxn ang="0">
                  <a:pos x="2147483646" y="2147483646"/>
                </a:cxn>
                <a:cxn ang="5898240">
                  <a:pos x="2147483646" y="2147483646"/>
                </a:cxn>
                <a:cxn ang="11796480">
                  <a:pos x="2147483646" y="2147483646"/>
                </a:cxn>
                <a:cxn ang="17694720">
                  <a:pos x="2147483646" y="2147483646"/>
                </a:cxn>
              </a:cxnLst>
              <a:pathLst>
                <a:path w="21400" h="21363">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noFill/>
            </a:ln>
          </p:spPr>
          <p:txBody>
            <a:bodyPr/>
            <a:p>
              <a:endParaRPr lang="zh-CN" altLang="en-US"/>
            </a:p>
          </p:txBody>
        </p:sp>
      </p:grpSp>
      <p:sp>
        <p:nvSpPr>
          <p:cNvPr id="38925" name="Shape 1465"/>
          <p:cNvSpPr/>
          <p:nvPr/>
        </p:nvSpPr>
        <p:spPr>
          <a:xfrm>
            <a:off x="4217988" y="1433513"/>
            <a:ext cx="1689100" cy="1687512"/>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endParaRPr lang="zh-CN" altLang="en-US"/>
          </a:p>
        </p:txBody>
      </p:sp>
      <p:sp>
        <p:nvSpPr>
          <p:cNvPr id="38926" name="Shape 1468"/>
          <p:cNvSpPr/>
          <p:nvPr/>
        </p:nvSpPr>
        <p:spPr>
          <a:xfrm>
            <a:off x="6777038" y="1433513"/>
            <a:ext cx="1682750" cy="1685925"/>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endParaRPr lang="zh-CN" altLang="en-US"/>
          </a:p>
        </p:txBody>
      </p:sp>
      <p:sp>
        <p:nvSpPr>
          <p:cNvPr id="38927" name="Shape 1471"/>
          <p:cNvSpPr/>
          <p:nvPr/>
        </p:nvSpPr>
        <p:spPr>
          <a:xfrm>
            <a:off x="9277350" y="1433513"/>
            <a:ext cx="1684338" cy="1682750"/>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endParaRPr lang="zh-CN" altLang="en-US"/>
          </a:p>
        </p:txBody>
      </p:sp>
      <p:grpSp>
        <p:nvGrpSpPr>
          <p:cNvPr id="38928" name="Group 32"/>
          <p:cNvGrpSpPr/>
          <p:nvPr/>
        </p:nvGrpSpPr>
        <p:grpSpPr>
          <a:xfrm>
            <a:off x="4119563" y="1798638"/>
            <a:ext cx="473075" cy="473075"/>
            <a:chOff x="3906591" y="2088732"/>
            <a:chExt cx="474017" cy="474017"/>
          </a:xfrm>
        </p:grpSpPr>
        <p:sp>
          <p:nvSpPr>
            <p:cNvPr id="38929" name="Shape 1474"/>
            <p:cNvSpPr/>
            <p:nvPr/>
          </p:nvSpPr>
          <p:spPr>
            <a:xfrm>
              <a:off x="3906591" y="2088732"/>
              <a:ext cx="474017" cy="474017"/>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ln>
          </p:spPr>
          <p:txBody>
            <a:bodyPr/>
            <a:p>
              <a:endParaRPr lang="zh-CN" altLang="en-US"/>
            </a:p>
          </p:txBody>
        </p:sp>
        <p:grpSp>
          <p:nvGrpSpPr>
            <p:cNvPr id="38930" name="Group 1479"/>
            <p:cNvGrpSpPr/>
            <p:nvPr/>
          </p:nvGrpSpPr>
          <p:grpSpPr>
            <a:xfrm>
              <a:off x="4031314" y="2211790"/>
              <a:ext cx="199171" cy="186335"/>
              <a:chOff x="0" y="0"/>
              <a:chExt cx="398340" cy="372667"/>
            </a:xfrm>
          </p:grpSpPr>
          <p:sp>
            <p:nvSpPr>
              <p:cNvPr id="38931" name="Shape 1477"/>
              <p:cNvSpPr/>
              <p:nvPr/>
            </p:nvSpPr>
            <p:spPr>
              <a:xfrm>
                <a:off x="0" y="0"/>
                <a:ext cx="346395" cy="241984"/>
              </a:xfrm>
              <a:custGeom>
                <a:avLst/>
                <a:gdLst/>
                <a:ahLst/>
                <a:cxnLst>
                  <a:cxn ang="0">
                    <a:pos x="2147483646" y="2147483646"/>
                  </a:cxn>
                  <a:cxn ang="5898240">
                    <a:pos x="2147483646" y="2147483646"/>
                  </a:cxn>
                  <a:cxn ang="11796480">
                    <a:pos x="2147483646" y="2147483646"/>
                  </a:cxn>
                  <a:cxn ang="17694720">
                    <a:pos x="2147483646" y="2147483646"/>
                  </a:cxn>
                </a:cxnLst>
                <a:pathLst>
                  <a:path w="21474" h="2142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a:noFill/>
              </a:ln>
            </p:spPr>
            <p:txBody>
              <a:bodyPr/>
              <a:p>
                <a:endParaRPr lang="zh-CN" altLang="en-US"/>
              </a:p>
            </p:txBody>
          </p:sp>
          <p:sp>
            <p:nvSpPr>
              <p:cNvPr id="38932" name="Shape 1478"/>
              <p:cNvSpPr/>
              <p:nvPr/>
            </p:nvSpPr>
            <p:spPr>
              <a:xfrm>
                <a:off x="74826" y="149651"/>
                <a:ext cx="323515" cy="223017"/>
              </a:xfrm>
              <a:custGeom>
                <a:avLst/>
                <a:gdLst/>
                <a:ahLst/>
                <a:cxnLst>
                  <a:cxn ang="0">
                    <a:pos x="2147483646" y="2147483646"/>
                  </a:cxn>
                  <a:cxn ang="5898240">
                    <a:pos x="2147483646" y="2147483646"/>
                  </a:cxn>
                  <a:cxn ang="11796480">
                    <a:pos x="2147483646" y="2147483646"/>
                  </a:cxn>
                  <a:cxn ang="17694720">
                    <a:pos x="2147483646" y="2147483646"/>
                  </a:cxn>
                </a:cxnLst>
                <a:pathLst>
                  <a:path w="21600" h="2160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a:noFill/>
              </a:ln>
            </p:spPr>
            <p:txBody>
              <a:bodyPr/>
              <a:p>
                <a:endParaRPr lang="zh-CN" altLang="en-US"/>
              </a:p>
            </p:txBody>
          </p:sp>
        </p:grpSp>
      </p:grpSp>
      <p:grpSp>
        <p:nvGrpSpPr>
          <p:cNvPr id="38933" name="Group 40"/>
          <p:cNvGrpSpPr/>
          <p:nvPr/>
        </p:nvGrpSpPr>
        <p:grpSpPr>
          <a:xfrm>
            <a:off x="9207500" y="1798638"/>
            <a:ext cx="474663" cy="473075"/>
            <a:chOff x="8994965" y="2088732"/>
            <a:chExt cx="474017" cy="474017"/>
          </a:xfrm>
        </p:grpSpPr>
        <p:sp>
          <p:nvSpPr>
            <p:cNvPr id="38934" name="Shape 1476"/>
            <p:cNvSpPr/>
            <p:nvPr/>
          </p:nvSpPr>
          <p:spPr>
            <a:xfrm>
              <a:off x="8994965" y="2088732"/>
              <a:ext cx="474017" cy="474017"/>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ln>
          </p:spPr>
          <p:txBody>
            <a:bodyPr/>
            <a:p>
              <a:endParaRPr lang="zh-CN" altLang="en-US"/>
            </a:p>
          </p:txBody>
        </p:sp>
        <p:sp>
          <p:nvSpPr>
            <p:cNvPr id="38935" name="Shape 1481"/>
            <p:cNvSpPr/>
            <p:nvPr/>
          </p:nvSpPr>
          <p:spPr>
            <a:xfrm>
              <a:off x="9132223" y="2211790"/>
              <a:ext cx="194606" cy="186335"/>
            </a:xfrm>
            <a:custGeom>
              <a:avLst/>
              <a:gdLst/>
              <a:ahLst/>
              <a:cxnLst>
                <a:cxn ang="0">
                  <a:pos x="2147483646" y="2147483646"/>
                </a:cxn>
                <a:cxn ang="5898240">
                  <a:pos x="2147483646" y="2147483646"/>
                </a:cxn>
                <a:cxn ang="11796480">
                  <a:pos x="2147483646" y="2147483646"/>
                </a:cxn>
                <a:cxn ang="17694720">
                  <a:pos x="2147483646" y="2147483646"/>
                </a:cxn>
              </a:cxnLst>
              <a:pathLst>
                <a:path w="21600" h="2160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noFill/>
            </a:ln>
          </p:spPr>
          <p:txBody>
            <a:bodyPr/>
            <a:p>
              <a:endParaRPr lang="zh-CN" altLang="en-US"/>
            </a:p>
          </p:txBody>
        </p:sp>
      </p:grpSp>
      <p:sp>
        <p:nvSpPr>
          <p:cNvPr id="38936" name="Text Placeholder 5"/>
          <p:cNvSpPr txBox="true"/>
          <p:nvPr/>
        </p:nvSpPr>
        <p:spPr>
          <a:xfrm>
            <a:off x="1752600" y="1935163"/>
            <a:ext cx="1700213" cy="577850"/>
          </a:xfrm>
          <a:prstGeom prst="rect">
            <a:avLst/>
          </a:prstGeom>
          <a:noFill/>
          <a:ln w="9525">
            <a:noFill/>
          </a:ln>
        </p:spPr>
        <p:txBody>
          <a:bodyPr anchor="ctr" anchorCtr="false"/>
          <a:p>
            <a:pPr algn="ctr">
              <a:spcBef>
                <a:spcPct val="20000"/>
              </a:spcBef>
              <a:buFont typeface="Arial" panose="02080604020202020204" pitchFamily="34" charset="0"/>
            </a:pPr>
            <a:r>
              <a:rPr lang="zh-CN" altLang="en-US" sz="2000" b="1" dirty="0">
                <a:solidFill>
                  <a:schemeClr val="bg1"/>
                </a:solidFill>
                <a:latin typeface="微软雅黑" pitchFamily="34" charset="-122"/>
                <a:ea typeface="微软雅黑" pitchFamily="34" charset="-122"/>
              </a:rPr>
              <a:t>企业上报</a:t>
            </a:r>
            <a:endParaRPr lang="zh-CN" altLang="en-US" sz="2000" b="1" dirty="0">
              <a:solidFill>
                <a:schemeClr val="bg1"/>
              </a:solidFill>
              <a:latin typeface="微软雅黑" pitchFamily="34" charset="-122"/>
              <a:ea typeface="微软雅黑" pitchFamily="34" charset="-122"/>
            </a:endParaRPr>
          </a:p>
        </p:txBody>
      </p:sp>
      <p:sp>
        <p:nvSpPr>
          <p:cNvPr id="38937" name="Text Placeholder 6"/>
          <p:cNvSpPr txBox="true"/>
          <p:nvPr/>
        </p:nvSpPr>
        <p:spPr>
          <a:xfrm>
            <a:off x="1468438" y="3717925"/>
            <a:ext cx="2055812" cy="1131888"/>
          </a:xfrm>
          <a:prstGeom prst="rect">
            <a:avLst/>
          </a:prstGeom>
          <a:noFill/>
          <a:ln w="9525">
            <a:noFill/>
          </a:ln>
        </p:spPr>
        <p:txBody>
          <a:bodyPr anchor="ctr" anchorCtr="false"/>
          <a:p>
            <a:pPr>
              <a:spcBef>
                <a:spcPct val="20000"/>
              </a:spcBef>
              <a:buFont typeface="Arial" panose="02080604020202020204" pitchFamily="34" charset="0"/>
            </a:pPr>
            <a:endParaRPr lang="zh-CN" altLang="en-US" sz="1600" dirty="0">
              <a:latin typeface="微软雅黑" pitchFamily="34" charset="-122"/>
              <a:ea typeface="微软雅黑" pitchFamily="34" charset="-122"/>
            </a:endParaRPr>
          </a:p>
        </p:txBody>
      </p:sp>
      <p:sp>
        <p:nvSpPr>
          <p:cNvPr id="38938" name="Text Placeholder 5"/>
          <p:cNvSpPr txBox="true"/>
          <p:nvPr/>
        </p:nvSpPr>
        <p:spPr>
          <a:xfrm>
            <a:off x="4646613" y="1920875"/>
            <a:ext cx="1577975" cy="577850"/>
          </a:xfrm>
          <a:prstGeom prst="rect">
            <a:avLst/>
          </a:prstGeom>
          <a:noFill/>
          <a:ln w="9525">
            <a:noFill/>
          </a:ln>
        </p:spPr>
        <p:txBody>
          <a:bodyPr lIns="0" tIns="0" rIns="0" bIns="0" anchor="ctr" anchorCtr="false"/>
          <a:p>
            <a:pPr>
              <a:lnSpc>
                <a:spcPct val="90000"/>
              </a:lnSpc>
              <a:spcBef>
                <a:spcPts val="1000"/>
              </a:spcBef>
              <a:buFont typeface="Arial" panose="02080604020202020204" pitchFamily="34" charset="0"/>
            </a:pPr>
            <a:r>
              <a:rPr lang="en-US" altLang="zh-CN" sz="2000" b="1" dirty="0">
                <a:solidFill>
                  <a:srgbClr val="FFFFFF"/>
                </a:solidFill>
                <a:latin typeface="微软雅黑" pitchFamily="34" charset="-122"/>
                <a:ea typeface="微软雅黑" pitchFamily="34" charset="-122"/>
              </a:rPr>
              <a:t>A</a:t>
            </a:r>
            <a:r>
              <a:rPr lang="zh-CN" altLang="en-US" sz="2000" b="1" dirty="0">
                <a:solidFill>
                  <a:srgbClr val="FFFFFF"/>
                </a:solidFill>
                <a:latin typeface="微软雅黑" pitchFamily="34" charset="-122"/>
                <a:ea typeface="微软雅黑" pitchFamily="34" charset="-122"/>
              </a:rPr>
              <a:t>类审核</a:t>
            </a:r>
            <a:endParaRPr lang="zh-CN" altLang="en-US" sz="2000" b="1" dirty="0">
              <a:solidFill>
                <a:srgbClr val="FFFFFF"/>
              </a:solidFill>
              <a:latin typeface="微软雅黑" pitchFamily="34" charset="-122"/>
              <a:ea typeface="微软雅黑" pitchFamily="34" charset="-122"/>
            </a:endParaRPr>
          </a:p>
        </p:txBody>
      </p:sp>
      <p:sp>
        <p:nvSpPr>
          <p:cNvPr id="28" name="Text Placeholder 5"/>
          <p:cNvSpPr txBox="true"/>
          <p:nvPr/>
        </p:nvSpPr>
        <p:spPr>
          <a:xfrm>
            <a:off x="9748838" y="1978025"/>
            <a:ext cx="1579563" cy="577850"/>
          </a:xfrm>
          <a:prstGeom prst="rect">
            <a:avLst/>
          </a:prstGeom>
        </p:spPr>
        <p:txBody>
          <a:bodyPr lIns="0" tIns="0" rIns="0" bIns="0" anchor="ctr">
            <a:noAutofit/>
          </a:bodyPr>
          <a:p>
            <a:pPr marR="0" defTabSz="914400">
              <a:lnSpc>
                <a:spcPct val="70000"/>
              </a:lnSpc>
              <a:spcBef>
                <a:spcPts val="1000"/>
              </a:spcBef>
              <a:buClrTx/>
              <a:buSzTx/>
              <a:buFont typeface="Arial" panose="02080604020202020204" pitchFamily="34" charset="0"/>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微软雅黑" pitchFamily="34" charset="-122"/>
                <a:ea typeface="微软雅黑" pitchFamily="34" charset="-122"/>
                <a:cs typeface="Open Sans" pitchFamily="34" charset="0"/>
              </a:rPr>
              <a:t>C</a:t>
            </a:r>
            <a:r>
              <a:rPr kumimoji="0" lang="zh-CN" altLang="en-US" sz="2000" b="1" kern="1200" cap="none" spc="0" normalizeH="0" baseline="0" noProof="0">
                <a:solidFill>
                  <a:srgbClr val="FFFFFF"/>
                </a:solidFill>
                <a:effectLst>
                  <a:outerShdw blurRad="38100" dist="38100" dir="2700000" algn="tl">
                    <a:srgbClr val="C0C0C0"/>
                  </a:outerShdw>
                </a:effectLst>
                <a:latin typeface="微软雅黑" pitchFamily="34" charset="-122"/>
                <a:ea typeface="微软雅黑" pitchFamily="34" charset="-122"/>
                <a:cs typeface="Open Sans" pitchFamily="34" charset="0"/>
              </a:rPr>
              <a:t>类审核</a:t>
            </a:r>
            <a:endParaRPr kumimoji="0" lang="en-US" altLang="zh-CN" sz="2000" b="1" kern="1200" cap="none" spc="0" normalizeH="0" baseline="0" noProof="0">
              <a:solidFill>
                <a:srgbClr val="FFFFFF"/>
              </a:solidFill>
              <a:effectLst>
                <a:outerShdw blurRad="38100" dist="38100" dir="2700000" algn="tl">
                  <a:srgbClr val="C0C0C0"/>
                </a:outerShdw>
              </a:effectLst>
              <a:latin typeface="微软雅黑" pitchFamily="34" charset="-122"/>
              <a:ea typeface="微软雅黑" pitchFamily="34" charset="-122"/>
              <a:cs typeface="Open Sans" pitchFamily="34" charset="0"/>
            </a:endParaRPr>
          </a:p>
          <a:p>
            <a:pPr marR="0" defTabSz="914400">
              <a:lnSpc>
                <a:spcPct val="70000"/>
              </a:lnSpc>
              <a:spcBef>
                <a:spcPts val="1000"/>
              </a:spcBef>
              <a:buClrTx/>
              <a:buSzTx/>
              <a:buFont typeface="Arial" panose="02080604020202020204" pitchFamily="34" charset="0"/>
              <a:buNone/>
              <a:defRPr/>
            </a:pPr>
            <a:r>
              <a:rPr kumimoji="0" lang="zh-CN" altLang="en-US" sz="2000" b="1" kern="1200" cap="none" spc="0" normalizeH="0" baseline="0" noProof="0">
                <a:solidFill>
                  <a:srgbClr val="FFFFFF"/>
                </a:solidFill>
                <a:effectLst>
                  <a:outerShdw blurRad="38100" dist="38100" dir="2700000" algn="tl">
                    <a:srgbClr val="C0C0C0"/>
                  </a:outerShdw>
                </a:effectLst>
                <a:latin typeface="微软雅黑" pitchFamily="34" charset="-122"/>
                <a:ea typeface="微软雅黑" pitchFamily="34" charset="-122"/>
                <a:cs typeface="Open Sans" pitchFamily="34" charset="0"/>
              </a:rPr>
              <a:t>公式说明</a:t>
            </a:r>
            <a:endParaRPr kumimoji="0" lang="zh-CN" altLang="en-US" sz="2000" b="1" kern="1200" cap="none" spc="0" normalizeH="0" baseline="0" noProof="0">
              <a:solidFill>
                <a:srgbClr val="FFFFFF"/>
              </a:solidFill>
              <a:effectLst>
                <a:outerShdw blurRad="38100" dist="38100" dir="2700000" algn="tl">
                  <a:srgbClr val="C0C0C0"/>
                </a:outerShdw>
              </a:effectLst>
              <a:latin typeface="微软雅黑" pitchFamily="34" charset="-122"/>
              <a:ea typeface="微软雅黑" pitchFamily="34" charset="-122"/>
              <a:cs typeface="Open Sans" pitchFamily="34" charset="0"/>
            </a:endParaRPr>
          </a:p>
        </p:txBody>
      </p:sp>
      <p:sp>
        <p:nvSpPr>
          <p:cNvPr id="38940" name="Text Placeholder 6"/>
          <p:cNvSpPr txBox="true"/>
          <p:nvPr/>
        </p:nvSpPr>
        <p:spPr>
          <a:xfrm>
            <a:off x="4046538" y="3825875"/>
            <a:ext cx="2143125" cy="1135063"/>
          </a:xfrm>
          <a:prstGeom prst="rect">
            <a:avLst/>
          </a:prstGeom>
          <a:noFill/>
          <a:ln w="9525">
            <a:noFill/>
          </a:ln>
        </p:spPr>
        <p:txBody>
          <a:bodyPr lIns="0" tIns="0" rIns="0" bIns="0" anchor="ctr" anchorCtr="false"/>
          <a:p>
            <a:pPr marL="171450" indent="-171450">
              <a:lnSpc>
                <a:spcPts val="2000"/>
              </a:lnSpc>
              <a:spcBef>
                <a:spcPts val="1000"/>
              </a:spcBef>
              <a:buFont typeface="Wingdings" panose="05000000000000000000" pitchFamily="2" charset="2"/>
              <a:buChar char="u"/>
            </a:pPr>
            <a:r>
              <a:rPr lang="zh-CN" altLang="en-US" sz="1600" dirty="0">
                <a:solidFill>
                  <a:srgbClr val="404040"/>
                </a:solidFill>
                <a:latin typeface="微软雅黑" pitchFamily="34" charset="-122"/>
                <a:ea typeface="微软雅黑" pitchFamily="34" charset="-122"/>
              </a:rPr>
              <a:t>一般不允许解锁。</a:t>
            </a:r>
            <a:endParaRPr lang="zh-CN" altLang="en-US" sz="1600" dirty="0">
              <a:solidFill>
                <a:srgbClr val="404040"/>
              </a:solidFill>
              <a:latin typeface="微软雅黑" pitchFamily="34" charset="-122"/>
              <a:ea typeface="微软雅黑" pitchFamily="34" charset="-122"/>
            </a:endParaRPr>
          </a:p>
          <a:p>
            <a:pPr marL="171450" indent="-171450">
              <a:lnSpc>
                <a:spcPts val="2000"/>
              </a:lnSpc>
              <a:spcBef>
                <a:spcPts val="1000"/>
              </a:spcBef>
              <a:buFont typeface="Wingdings" panose="05000000000000000000" pitchFamily="2" charset="2"/>
              <a:buChar char="u"/>
            </a:pPr>
            <a:r>
              <a:rPr lang="zh-CN" altLang="en-US" sz="1600" dirty="0">
                <a:solidFill>
                  <a:srgbClr val="404040"/>
                </a:solidFill>
                <a:latin typeface="微软雅黑" pitchFamily="34" charset="-122"/>
                <a:ea typeface="微软雅黑" pitchFamily="34" charset="-122"/>
              </a:rPr>
              <a:t>如确有实际情况需要解锁相关</a:t>
            </a:r>
            <a:r>
              <a:rPr lang="en-US" altLang="en-US" sz="1600" dirty="0">
                <a:solidFill>
                  <a:srgbClr val="404040"/>
                </a:solidFill>
                <a:latin typeface="微软雅黑" pitchFamily="34" charset="-122"/>
                <a:ea typeface="微软雅黑" pitchFamily="34" charset="-122"/>
              </a:rPr>
              <a:t>A</a:t>
            </a:r>
            <a:r>
              <a:rPr lang="zh-CN" altLang="en-US" sz="1600" dirty="0">
                <a:solidFill>
                  <a:srgbClr val="404040"/>
                </a:solidFill>
                <a:latin typeface="微软雅黑" pitchFamily="34" charset="-122"/>
                <a:ea typeface="微软雅黑" pitchFamily="34" charset="-122"/>
              </a:rPr>
              <a:t>类审核，必须先将情况上报国家统计局，经批准才能解锁，并仔细填写解锁说明。</a:t>
            </a:r>
            <a:endParaRPr lang="zh-CN" altLang="en-US" sz="1600" dirty="0">
              <a:solidFill>
                <a:srgbClr val="404040"/>
              </a:solidFill>
              <a:latin typeface="微软雅黑" pitchFamily="34" charset="-122"/>
              <a:ea typeface="微软雅黑" pitchFamily="34" charset="-122"/>
            </a:endParaRPr>
          </a:p>
          <a:p>
            <a:pPr marL="171450" indent="-171450" algn="just">
              <a:lnSpc>
                <a:spcPct val="120000"/>
              </a:lnSpc>
              <a:spcBef>
                <a:spcPts val="1000"/>
              </a:spcBef>
              <a:buFont typeface="Arial" panose="02080604020202020204" pitchFamily="34" charset="0"/>
            </a:pPr>
            <a:endParaRPr lang="zh-CN" altLang="en-US" sz="1600" dirty="0">
              <a:solidFill>
                <a:srgbClr val="404040"/>
              </a:solidFill>
              <a:latin typeface="微软雅黑" pitchFamily="34" charset="-122"/>
              <a:ea typeface="微软雅黑" pitchFamily="34" charset="-122"/>
            </a:endParaRPr>
          </a:p>
        </p:txBody>
      </p:sp>
      <p:sp>
        <p:nvSpPr>
          <p:cNvPr id="38941" name="Text Placeholder 6"/>
          <p:cNvSpPr txBox="true"/>
          <p:nvPr/>
        </p:nvSpPr>
        <p:spPr>
          <a:xfrm>
            <a:off x="6719888" y="3400425"/>
            <a:ext cx="1816100" cy="1131888"/>
          </a:xfrm>
          <a:prstGeom prst="rect">
            <a:avLst/>
          </a:prstGeom>
          <a:noFill/>
          <a:ln w="9525">
            <a:noFill/>
          </a:ln>
        </p:spPr>
        <p:txBody>
          <a:bodyPr lIns="0" tIns="0" rIns="0" bIns="0" anchor="ctr" anchorCtr="false"/>
          <a:p>
            <a:pPr marL="171450" indent="-171450">
              <a:lnSpc>
                <a:spcPct val="150000"/>
              </a:lnSpc>
              <a:spcBef>
                <a:spcPts val="1000"/>
              </a:spcBef>
              <a:buFont typeface="Wingdings" panose="05000000000000000000" pitchFamily="2" charset="2"/>
              <a:buChar char="u"/>
            </a:pPr>
            <a:r>
              <a:rPr lang="zh-CN" altLang="en-US" sz="1600" dirty="0">
                <a:solidFill>
                  <a:srgbClr val="404040"/>
                </a:solidFill>
                <a:latin typeface="微软雅黑" pitchFamily="34" charset="-122"/>
                <a:ea typeface="微软雅黑" pitchFamily="34" charset="-122"/>
              </a:rPr>
              <a:t>企业</a:t>
            </a:r>
            <a:r>
              <a:rPr lang="en-US" altLang="zh-CN" sz="1600" dirty="0">
                <a:solidFill>
                  <a:srgbClr val="404040"/>
                </a:solidFill>
                <a:latin typeface="微软雅黑" pitchFamily="34" charset="-122"/>
                <a:ea typeface="微软雅黑" pitchFamily="34" charset="-122"/>
              </a:rPr>
              <a:t>B</a:t>
            </a:r>
            <a:r>
              <a:rPr lang="zh-CN" altLang="en-US" sz="1600" dirty="0">
                <a:solidFill>
                  <a:srgbClr val="404040"/>
                </a:solidFill>
                <a:latin typeface="微软雅黑" pitchFamily="34" charset="-122"/>
                <a:ea typeface="微软雅黑" pitchFamily="34" charset="-122"/>
              </a:rPr>
              <a:t>类审核公式解锁应当慎重。说明必须清晰合理。</a:t>
            </a:r>
            <a:endParaRPr lang="zh-CN" altLang="en-US" sz="1600" dirty="0">
              <a:solidFill>
                <a:srgbClr val="404040"/>
              </a:solidFill>
              <a:latin typeface="微软雅黑" pitchFamily="34" charset="-122"/>
              <a:ea typeface="微软雅黑" pitchFamily="34" charset="-122"/>
            </a:endParaRPr>
          </a:p>
        </p:txBody>
      </p:sp>
      <p:sp>
        <p:nvSpPr>
          <p:cNvPr id="38942" name="Text Placeholder 6"/>
          <p:cNvSpPr txBox="true"/>
          <p:nvPr/>
        </p:nvSpPr>
        <p:spPr>
          <a:xfrm>
            <a:off x="9212263" y="3522663"/>
            <a:ext cx="1816100" cy="1133475"/>
          </a:xfrm>
          <a:prstGeom prst="rect">
            <a:avLst/>
          </a:prstGeom>
          <a:noFill/>
          <a:ln w="9525">
            <a:noFill/>
          </a:ln>
        </p:spPr>
        <p:txBody>
          <a:bodyPr lIns="0" tIns="0" rIns="0" bIns="0" anchor="ctr" anchorCtr="false"/>
          <a:p>
            <a:pPr marL="171450" indent="-171450" algn="just">
              <a:lnSpc>
                <a:spcPct val="150000"/>
              </a:lnSpc>
              <a:spcBef>
                <a:spcPts val="1000"/>
              </a:spcBef>
              <a:buFont typeface="Wingdings" panose="05000000000000000000" pitchFamily="2" charset="2"/>
              <a:buChar char="u"/>
            </a:pPr>
            <a:r>
              <a:rPr lang="zh-CN" altLang="en-US" sz="1600" dirty="0">
                <a:solidFill>
                  <a:srgbClr val="404040"/>
                </a:solidFill>
                <a:latin typeface="微软雅黑" pitchFamily="34" charset="-122"/>
                <a:ea typeface="微软雅黑" pitchFamily="34" charset="-122"/>
              </a:rPr>
              <a:t>企业</a:t>
            </a:r>
            <a:r>
              <a:rPr lang="en-US" altLang="zh-CN" sz="1600" dirty="0">
                <a:solidFill>
                  <a:srgbClr val="404040"/>
                </a:solidFill>
                <a:latin typeface="微软雅黑" pitchFamily="34" charset="-122"/>
                <a:ea typeface="微软雅黑" pitchFamily="34" charset="-122"/>
              </a:rPr>
              <a:t>C</a:t>
            </a:r>
            <a:r>
              <a:rPr lang="zh-CN" altLang="en-US" sz="1600" dirty="0">
                <a:solidFill>
                  <a:srgbClr val="404040"/>
                </a:solidFill>
                <a:latin typeface="微软雅黑" pitchFamily="34" charset="-122"/>
                <a:ea typeface="微软雅黑" pitchFamily="34" charset="-122"/>
              </a:rPr>
              <a:t>类审核公式说明应当合理。</a:t>
            </a:r>
            <a:endParaRPr lang="zh-CN" altLang="en-US" sz="1600" dirty="0">
              <a:solidFill>
                <a:srgbClr val="404040"/>
              </a:solidFill>
              <a:latin typeface="微软雅黑" pitchFamily="34" charset="-122"/>
              <a:ea typeface="微软雅黑" pitchFamily="34" charset="-122"/>
            </a:endParaRPr>
          </a:p>
          <a:p>
            <a:pPr marL="171450" indent="-171450" algn="just">
              <a:lnSpc>
                <a:spcPct val="120000"/>
              </a:lnSpc>
              <a:spcBef>
                <a:spcPts val="1000"/>
              </a:spcBef>
              <a:buFont typeface="Arial" panose="02080604020202020204" pitchFamily="34" charset="0"/>
            </a:pPr>
            <a:endParaRPr lang="zh-CN" altLang="en-US" sz="1600" dirty="0">
              <a:solidFill>
                <a:srgbClr val="404040"/>
              </a:solidFill>
              <a:latin typeface="微软雅黑" pitchFamily="34" charset="-122"/>
              <a:ea typeface="微软雅黑" pitchFamily="34" charset="-122"/>
            </a:endParaRPr>
          </a:p>
        </p:txBody>
      </p:sp>
      <p:sp>
        <p:nvSpPr>
          <p:cNvPr id="32" name="Text Placeholder 5"/>
          <p:cNvSpPr txBox="true"/>
          <p:nvPr/>
        </p:nvSpPr>
        <p:spPr>
          <a:xfrm>
            <a:off x="7240588" y="2022475"/>
            <a:ext cx="1579563" cy="579438"/>
          </a:xfrm>
          <a:prstGeom prst="rect">
            <a:avLst/>
          </a:prstGeom>
        </p:spPr>
        <p:txBody>
          <a:bodyPr lIns="0" tIns="0" rIns="0" bIns="0" anchor="ctr">
            <a:noAutofit/>
          </a:bodyPr>
          <a:p>
            <a:pPr marR="0" defTabSz="914400">
              <a:lnSpc>
                <a:spcPct val="70000"/>
              </a:lnSpc>
              <a:spcBef>
                <a:spcPts val="1000"/>
              </a:spcBef>
              <a:buClrTx/>
              <a:buSzTx/>
              <a:buFont typeface="Arial" panose="02080604020202020204" pitchFamily="34" charset="0"/>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微软雅黑" pitchFamily="34" charset="-122"/>
                <a:ea typeface="微软雅黑" pitchFamily="34" charset="-122"/>
                <a:cs typeface="Open Sans" pitchFamily="34" charset="0"/>
              </a:rPr>
              <a:t>B</a:t>
            </a:r>
            <a:r>
              <a:rPr kumimoji="0" lang="zh-CN" altLang="en-US" sz="2000" b="1" kern="1200" cap="none" spc="0" normalizeH="0" baseline="0" noProof="0">
                <a:solidFill>
                  <a:srgbClr val="FFFFFF"/>
                </a:solidFill>
                <a:effectLst>
                  <a:outerShdw blurRad="38100" dist="38100" dir="2700000" algn="tl">
                    <a:srgbClr val="C0C0C0"/>
                  </a:outerShdw>
                </a:effectLst>
                <a:latin typeface="微软雅黑" pitchFamily="34" charset="-122"/>
                <a:ea typeface="微软雅黑" pitchFamily="34" charset="-122"/>
                <a:cs typeface="Open Sans" pitchFamily="34" charset="0"/>
              </a:rPr>
              <a:t>类审核</a:t>
            </a:r>
            <a:endParaRPr kumimoji="0" lang="en-US" altLang="zh-CN" sz="2000" b="1" kern="1200" cap="none" spc="0" normalizeH="0" baseline="0" noProof="0">
              <a:solidFill>
                <a:srgbClr val="FFFFFF"/>
              </a:solidFill>
              <a:effectLst>
                <a:outerShdw blurRad="38100" dist="38100" dir="2700000" algn="tl">
                  <a:srgbClr val="C0C0C0"/>
                </a:outerShdw>
              </a:effectLst>
              <a:latin typeface="微软雅黑" pitchFamily="34" charset="-122"/>
              <a:ea typeface="微软雅黑" pitchFamily="34" charset="-122"/>
              <a:cs typeface="Open Sans" pitchFamily="34" charset="0"/>
            </a:endParaRPr>
          </a:p>
          <a:p>
            <a:pPr marR="0" defTabSz="914400">
              <a:lnSpc>
                <a:spcPct val="70000"/>
              </a:lnSpc>
              <a:spcBef>
                <a:spcPts val="1000"/>
              </a:spcBef>
              <a:buClrTx/>
              <a:buSzTx/>
              <a:buFont typeface="Arial" panose="02080604020202020204" pitchFamily="34" charset="0"/>
              <a:buNone/>
              <a:defRPr/>
            </a:pPr>
            <a:r>
              <a:rPr kumimoji="0" lang="zh-CN" altLang="en-US" sz="2000" b="1" kern="1200" cap="none" spc="0" normalizeH="0" baseline="0" noProof="0">
                <a:solidFill>
                  <a:srgbClr val="FFFFFF"/>
                </a:solidFill>
                <a:effectLst>
                  <a:outerShdw blurRad="38100" dist="38100" dir="2700000" algn="tl">
                    <a:srgbClr val="C0C0C0"/>
                  </a:outerShdw>
                </a:effectLst>
                <a:latin typeface="微软雅黑" pitchFamily="34" charset="-122"/>
                <a:ea typeface="微软雅黑" pitchFamily="34" charset="-122"/>
                <a:cs typeface="Open Sans" pitchFamily="34" charset="0"/>
              </a:rPr>
              <a:t>公式解锁</a:t>
            </a:r>
            <a:endParaRPr kumimoji="0" lang="zh-CN" altLang="en-US" sz="2000" b="1" kern="1200" cap="none" spc="0" normalizeH="0" baseline="0" noProof="0">
              <a:solidFill>
                <a:srgbClr val="FFFFFF"/>
              </a:solidFill>
              <a:effectLst>
                <a:outerShdw blurRad="38100" dist="38100" dir="2700000" algn="tl">
                  <a:srgbClr val="C0C0C0"/>
                </a:outerShdw>
              </a:effectLst>
              <a:latin typeface="微软雅黑" pitchFamily="34" charset="-122"/>
              <a:ea typeface="微软雅黑" pitchFamily="34" charset="-122"/>
              <a:cs typeface="Open Sans" pitchFamily="34" charset="0"/>
            </a:endParaRPr>
          </a:p>
        </p:txBody>
      </p:sp>
      <p:sp>
        <p:nvSpPr>
          <p:cNvPr id="38944" name="Shape 1475"/>
          <p:cNvSpPr/>
          <p:nvPr/>
        </p:nvSpPr>
        <p:spPr>
          <a:xfrm>
            <a:off x="6662738" y="1798638"/>
            <a:ext cx="474662" cy="473075"/>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noFill/>
          </a:ln>
        </p:spPr>
        <p:txBody>
          <a:bodyPr/>
          <a:p>
            <a:endParaRPr lang="zh-CN" altLang="en-US"/>
          </a:p>
        </p:txBody>
      </p:sp>
      <p:sp>
        <p:nvSpPr>
          <p:cNvPr id="38945" name="Shape 1480"/>
          <p:cNvSpPr/>
          <p:nvPr/>
        </p:nvSpPr>
        <p:spPr>
          <a:xfrm>
            <a:off x="6805613" y="1920875"/>
            <a:ext cx="185737" cy="185738"/>
          </a:xfrm>
          <a:custGeom>
            <a:avLst/>
            <a:gdLst/>
            <a:ahLst/>
            <a:cxnLst>
              <a:cxn ang="0">
                <a:pos x="2147483646" y="2147483646"/>
              </a:cxn>
              <a:cxn ang="5898240">
                <a:pos x="2147483646" y="2147483646"/>
              </a:cxn>
              <a:cxn ang="11796480">
                <a:pos x="2147483646" y="2147483646"/>
              </a:cxn>
              <a:cxn ang="17694720">
                <a:pos x="2147483646" y="2147483646"/>
              </a:cxn>
            </a:cxnLst>
            <a:pathLst>
              <a:path w="21600" h="2160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noFill/>
          </a:ln>
        </p:spPr>
        <p:txBody>
          <a:bodyPr/>
          <a:p>
            <a:endParaRPr lang="zh-CN" altLang="en-US"/>
          </a:p>
        </p:txBody>
      </p:sp>
      <p:sp>
        <p:nvSpPr>
          <p:cNvPr id="38946" name="矩形 7"/>
          <p:cNvSpPr/>
          <p:nvPr/>
        </p:nvSpPr>
        <p:spPr>
          <a:xfrm>
            <a:off x="1398588" y="3373438"/>
            <a:ext cx="2193925" cy="1568450"/>
          </a:xfrm>
          <a:prstGeom prst="rect">
            <a:avLst/>
          </a:prstGeom>
          <a:noFill/>
          <a:ln w="9525">
            <a:noFill/>
          </a:ln>
        </p:spPr>
        <p:txBody>
          <a:bodyPr anchor="t" anchorCtr="false">
            <a:spAutoFit/>
          </a:bodyPr>
          <a:p>
            <a:pPr marL="171450" indent="-171450">
              <a:lnSpc>
                <a:spcPct val="150000"/>
              </a:lnSpc>
              <a:buFont typeface="Wingdings" panose="05000000000000000000" pitchFamily="2" charset="2"/>
              <a:buChar char="u"/>
            </a:pPr>
            <a:r>
              <a:rPr lang="zh-CN" altLang="en-US" sz="1600" dirty="0">
                <a:solidFill>
                  <a:srgbClr val="404040"/>
                </a:solidFill>
                <a:latin typeface="微软雅黑" pitchFamily="34" charset="-122"/>
                <a:ea typeface="微软雅黑" pitchFamily="34" charset="-122"/>
              </a:rPr>
              <a:t>企业上报截止时间后不应有未上报企业。</a:t>
            </a:r>
            <a:endParaRPr lang="zh-CN" altLang="en-US" sz="1600" dirty="0">
              <a:solidFill>
                <a:srgbClr val="404040"/>
              </a:solidFill>
              <a:latin typeface="微软雅黑" pitchFamily="34" charset="-122"/>
              <a:ea typeface="微软雅黑" pitchFamily="34" charset="-122"/>
            </a:endParaRPr>
          </a:p>
          <a:p>
            <a:pPr marL="171450" indent="-171450">
              <a:lnSpc>
                <a:spcPct val="150000"/>
              </a:lnSpc>
              <a:buFont typeface="Wingdings" panose="05000000000000000000" pitchFamily="2" charset="2"/>
              <a:buChar char="u"/>
            </a:pPr>
            <a:r>
              <a:rPr lang="zh-CN" altLang="en-US" sz="1600" dirty="0">
                <a:solidFill>
                  <a:srgbClr val="404040"/>
                </a:solidFill>
                <a:latin typeface="微软雅黑" pitchFamily="34" charset="-122"/>
                <a:ea typeface="微软雅黑" pitchFamily="34" charset="-122"/>
              </a:rPr>
              <a:t>企业数据不应出现重大错误和奇异值。</a:t>
            </a:r>
            <a:endParaRPr lang="zh-CN" altLang="en-US" sz="1600" dirty="0">
              <a:solidFill>
                <a:srgbClr val="404040"/>
              </a:solidFill>
              <a:latin typeface="微软雅黑" pitchFamily="34" charset="-122"/>
              <a:ea typeface="微软雅黑"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第一部分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278380" y="3702685"/>
            <a:ext cx="723265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sym typeface="微软雅黑" pitchFamily="34" charset="-122"/>
              </a:rPr>
              <a:t>一套表单位普查登记表</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9942" name="矩形 35"/>
          <p:cNvSpPr/>
          <p:nvPr/>
        </p:nvSpPr>
        <p:spPr>
          <a:xfrm>
            <a:off x="1312863" y="1423988"/>
            <a:ext cx="8167687" cy="458787"/>
          </a:xfrm>
          <a:prstGeom prst="rect">
            <a:avLst/>
          </a:prstGeom>
          <a:noFill/>
          <a:ln w="9525">
            <a:noFill/>
          </a:ln>
        </p:spPr>
        <p:txBody>
          <a:bodyPr wrap="square" lIns="91390" tIns="45696" rIns="91390" bIns="45696" anchor="t" anchorCtr="false">
            <a:spAutoFit/>
          </a:bodyPr>
          <a:p>
            <a:pPr algn="ctr">
              <a:buFontTx/>
            </a:pPr>
            <a:r>
              <a:rPr lang="zh-CN" altLang="en-US" sz="2400" dirty="0">
                <a:solidFill>
                  <a:schemeClr val="bg1"/>
                </a:solidFill>
                <a:latin typeface="微软雅黑" pitchFamily="34" charset="-122"/>
                <a:ea typeface="微软雅黑" pitchFamily="34" charset="-122"/>
              </a:rPr>
              <a:t>各级统计机构需认真核实企业查询标记反馈说明是否合理</a:t>
            </a:r>
            <a:endParaRPr lang="zh-CN" altLang="en-US" sz="2400" dirty="0">
              <a:solidFill>
                <a:schemeClr val="bg1"/>
              </a:solidFill>
              <a:latin typeface="微软雅黑" pitchFamily="34" charset="-122"/>
              <a:ea typeface="微软雅黑" pitchFamily="34" charset="-122"/>
            </a:endParaRPr>
          </a:p>
        </p:txBody>
      </p:sp>
      <p:sp>
        <p:nvSpPr>
          <p:cNvPr id="50177" name="Shape 2012"/>
          <p:cNvSpPr/>
          <p:nvPr/>
        </p:nvSpPr>
        <p:spPr>
          <a:xfrm>
            <a:off x="6964363" y="1892300"/>
            <a:ext cx="3562350" cy="1685925"/>
          </a:xfrm>
          <a:prstGeom prst="roundRect">
            <a:avLst>
              <a:gd name="adj" fmla="val 6917"/>
            </a:avLst>
          </a:prstGeom>
          <a:noFill/>
          <a:ln w="12700" cap="flat" cmpd="sng">
            <a:solidFill>
              <a:srgbClr val="A6AAA9"/>
            </a:solidFill>
            <a:prstDash val="solid"/>
            <a:miter lim="400000"/>
            <a:headEnd type="none" w="med" len="med"/>
            <a:tailEnd type="none" w="med" len="med"/>
          </a:ln>
        </p:spPr>
        <p:txBody>
          <a:bodyPr lIns="19050" tIns="19050" rIns="19050" bIns="19050" anchor="ctr" anchorCtr="false"/>
          <a:p>
            <a:pPr fontAlgn="base">
              <a:buFontTx/>
            </a:pPr>
            <a:endParaRPr lang="zh-CN" altLang="zh-CN" sz="1735" strike="noStrike" noProof="1" dirty="0">
              <a:latin typeface="Calibri" pitchFamily="34" charset="0"/>
              <a:ea typeface="宋体" pitchFamily="2" charset="-122"/>
            </a:endParaRPr>
          </a:p>
        </p:txBody>
      </p:sp>
      <p:sp>
        <p:nvSpPr>
          <p:cNvPr id="50178" name="Shape 2013"/>
          <p:cNvSpPr/>
          <p:nvPr/>
        </p:nvSpPr>
        <p:spPr>
          <a:xfrm>
            <a:off x="6964363" y="3822700"/>
            <a:ext cx="3562350" cy="1685925"/>
          </a:xfrm>
          <a:prstGeom prst="roundRect">
            <a:avLst>
              <a:gd name="adj" fmla="val 6926"/>
            </a:avLst>
          </a:prstGeom>
          <a:noFill/>
          <a:ln w="12700" cap="flat" cmpd="sng">
            <a:solidFill>
              <a:srgbClr val="A6AAA9"/>
            </a:solidFill>
            <a:prstDash val="solid"/>
            <a:miter lim="400000"/>
            <a:headEnd type="none" w="med" len="med"/>
            <a:tailEnd type="none" w="med" len="med"/>
          </a:ln>
        </p:spPr>
        <p:txBody>
          <a:bodyPr lIns="19050" tIns="19050" rIns="19050" bIns="19050" anchor="ctr" anchorCtr="false"/>
          <a:p>
            <a:pPr fontAlgn="base">
              <a:buFontTx/>
            </a:pPr>
            <a:endParaRPr lang="zh-CN" altLang="zh-CN" sz="1735" strike="noStrike" noProof="1" dirty="0">
              <a:latin typeface="Calibri" pitchFamily="34" charset="0"/>
              <a:ea typeface="宋体" pitchFamily="2" charset="-122"/>
            </a:endParaRPr>
          </a:p>
        </p:txBody>
      </p:sp>
      <p:sp>
        <p:nvSpPr>
          <p:cNvPr id="50179" name="Shape 2014"/>
          <p:cNvSpPr/>
          <p:nvPr/>
        </p:nvSpPr>
        <p:spPr>
          <a:xfrm>
            <a:off x="1490663" y="3821113"/>
            <a:ext cx="3562350" cy="1687513"/>
          </a:xfrm>
          <a:prstGeom prst="roundRect">
            <a:avLst>
              <a:gd name="adj" fmla="val 6917"/>
            </a:avLst>
          </a:prstGeom>
          <a:noFill/>
          <a:ln w="12700" cap="flat" cmpd="sng">
            <a:solidFill>
              <a:srgbClr val="A6AAA9"/>
            </a:solidFill>
            <a:prstDash val="solid"/>
            <a:miter lim="400000"/>
            <a:headEnd type="none" w="med" len="med"/>
            <a:tailEnd type="none" w="med" len="med"/>
          </a:ln>
        </p:spPr>
        <p:txBody>
          <a:bodyPr lIns="19050" tIns="19050" rIns="19050" bIns="19050" anchor="ctr" anchorCtr="false"/>
          <a:p>
            <a:pPr fontAlgn="base">
              <a:buFontTx/>
            </a:pPr>
            <a:endParaRPr lang="zh-CN" altLang="zh-CN" sz="1735" strike="noStrike" noProof="1" dirty="0">
              <a:latin typeface="Calibri" pitchFamily="34" charset="0"/>
              <a:ea typeface="宋体" pitchFamily="2" charset="-122"/>
            </a:endParaRPr>
          </a:p>
        </p:txBody>
      </p:sp>
      <p:sp>
        <p:nvSpPr>
          <p:cNvPr id="50180" name="Shape 2015"/>
          <p:cNvSpPr/>
          <p:nvPr/>
        </p:nvSpPr>
        <p:spPr>
          <a:xfrm>
            <a:off x="1490663" y="1892300"/>
            <a:ext cx="3562350" cy="1685925"/>
          </a:xfrm>
          <a:prstGeom prst="roundRect">
            <a:avLst>
              <a:gd name="adj" fmla="val 6917"/>
            </a:avLst>
          </a:prstGeom>
          <a:noFill/>
          <a:ln w="12700" cap="flat" cmpd="sng">
            <a:solidFill>
              <a:srgbClr val="A6AAA9"/>
            </a:solidFill>
            <a:prstDash val="solid"/>
            <a:miter lim="400000"/>
            <a:headEnd type="none" w="med" len="med"/>
            <a:tailEnd type="none" w="med" len="med"/>
          </a:ln>
        </p:spPr>
        <p:txBody>
          <a:bodyPr lIns="19050" tIns="19050" rIns="19050" bIns="19050" anchor="ctr" anchorCtr="false"/>
          <a:p>
            <a:pPr fontAlgn="base">
              <a:buFontTx/>
            </a:pPr>
            <a:endParaRPr lang="zh-CN" altLang="zh-CN" sz="1735" strike="noStrike" noProof="1" dirty="0">
              <a:latin typeface="Calibri" pitchFamily="34" charset="0"/>
              <a:ea typeface="宋体" pitchFamily="2" charset="-122"/>
            </a:endParaRPr>
          </a:p>
        </p:txBody>
      </p:sp>
      <p:sp>
        <p:nvSpPr>
          <p:cNvPr id="39947" name="Shape 2016"/>
          <p:cNvSpPr/>
          <p:nvPr/>
        </p:nvSpPr>
        <p:spPr>
          <a:xfrm>
            <a:off x="4560888" y="2259013"/>
            <a:ext cx="2887662" cy="2889250"/>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endParaRPr lang="zh-CN" altLang="en-US"/>
          </a:p>
        </p:txBody>
      </p:sp>
      <p:sp>
        <p:nvSpPr>
          <p:cNvPr id="39948" name="Shape 2021"/>
          <p:cNvSpPr/>
          <p:nvPr/>
        </p:nvSpPr>
        <p:spPr>
          <a:xfrm>
            <a:off x="2205038" y="2195513"/>
            <a:ext cx="2322512" cy="512762"/>
          </a:xfrm>
          <a:prstGeom prst="rect">
            <a:avLst/>
          </a:prstGeom>
          <a:noFill/>
          <a:ln w="12700">
            <a:noFill/>
          </a:ln>
        </p:spPr>
        <p:txBody>
          <a:bodyPr lIns="0" tIns="0" rIns="0" bIns="0" anchor="t" anchorCtr="false"/>
          <a:p>
            <a:pPr>
              <a:lnSpc>
                <a:spcPct val="120000"/>
              </a:lnSpc>
              <a:spcBef>
                <a:spcPts val="2500"/>
              </a:spcBef>
              <a:buFontTx/>
            </a:pPr>
            <a:r>
              <a:rPr lang="zh-CN" altLang="en-US" sz="2000" b="1" dirty="0">
                <a:solidFill>
                  <a:srgbClr val="404040"/>
                </a:solidFill>
                <a:latin typeface="微软雅黑" pitchFamily="34" charset="-122"/>
                <a:ea typeface="微软雅黑" pitchFamily="34" charset="-122"/>
              </a:rPr>
              <a:t>不应出现能源品种漏填、多填、错填。（注意能源品种单位）</a:t>
            </a:r>
            <a:endParaRPr lang="zh-CN" altLang="en-US" sz="2000" b="1" dirty="0">
              <a:solidFill>
                <a:srgbClr val="404040"/>
              </a:solidFill>
              <a:latin typeface="微软雅黑" pitchFamily="34" charset="-122"/>
              <a:ea typeface="微软雅黑" pitchFamily="34" charset="-122"/>
            </a:endParaRPr>
          </a:p>
        </p:txBody>
      </p:sp>
      <p:sp>
        <p:nvSpPr>
          <p:cNvPr id="67" name="Shape 2022"/>
          <p:cNvSpPr/>
          <p:nvPr/>
        </p:nvSpPr>
        <p:spPr>
          <a:xfrm>
            <a:off x="2230438" y="2035175"/>
            <a:ext cx="1870075" cy="400050"/>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endParaRPr>
          </a:p>
        </p:txBody>
      </p:sp>
      <p:sp>
        <p:nvSpPr>
          <p:cNvPr id="39950" name="Shape 2023"/>
          <p:cNvSpPr/>
          <p:nvPr/>
        </p:nvSpPr>
        <p:spPr>
          <a:xfrm>
            <a:off x="2249488" y="4335463"/>
            <a:ext cx="2322512" cy="487362"/>
          </a:xfrm>
          <a:prstGeom prst="rect">
            <a:avLst/>
          </a:prstGeom>
          <a:noFill/>
          <a:ln w="12700">
            <a:noFill/>
          </a:ln>
        </p:spPr>
        <p:txBody>
          <a:bodyPr lIns="0" tIns="0" rIns="0" bIns="0" anchor="t" anchorCtr="false"/>
          <a:p>
            <a:pPr>
              <a:lnSpc>
                <a:spcPct val="120000"/>
              </a:lnSpc>
              <a:spcBef>
                <a:spcPts val="2500"/>
              </a:spcBef>
              <a:buFontTx/>
            </a:pPr>
            <a:r>
              <a:rPr lang="zh-CN" altLang="en-US" sz="2000" b="1" dirty="0">
                <a:solidFill>
                  <a:srgbClr val="404040"/>
                </a:solidFill>
                <a:latin typeface="微软雅黑" pitchFamily="34" charset="-122"/>
                <a:ea typeface="微软雅黑" pitchFamily="34" charset="-122"/>
              </a:rPr>
              <a:t>符合各项审核公式要求或者有合理说明。</a:t>
            </a:r>
            <a:endParaRPr lang="zh-CN" altLang="en-US" sz="2000" b="1" dirty="0">
              <a:solidFill>
                <a:srgbClr val="404040"/>
              </a:solidFill>
              <a:latin typeface="微软雅黑" pitchFamily="34" charset="-122"/>
              <a:ea typeface="微软雅黑" pitchFamily="34" charset="-122"/>
            </a:endParaRPr>
          </a:p>
        </p:txBody>
      </p:sp>
      <p:sp>
        <p:nvSpPr>
          <p:cNvPr id="68" name="Shape 2024"/>
          <p:cNvSpPr/>
          <p:nvPr/>
        </p:nvSpPr>
        <p:spPr>
          <a:xfrm>
            <a:off x="2230438" y="3998913"/>
            <a:ext cx="1870075" cy="401638"/>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endParaRPr>
          </a:p>
        </p:txBody>
      </p:sp>
      <p:sp>
        <p:nvSpPr>
          <p:cNvPr id="39952" name="Shape 2025"/>
          <p:cNvSpPr/>
          <p:nvPr/>
        </p:nvSpPr>
        <p:spPr>
          <a:xfrm>
            <a:off x="7639050" y="2343150"/>
            <a:ext cx="2120900" cy="869950"/>
          </a:xfrm>
          <a:prstGeom prst="rect">
            <a:avLst/>
          </a:prstGeom>
          <a:noFill/>
          <a:ln w="12700">
            <a:noFill/>
          </a:ln>
        </p:spPr>
        <p:txBody>
          <a:bodyPr lIns="0" tIns="0" rIns="0" bIns="0" anchor="t" anchorCtr="false"/>
          <a:p>
            <a:pPr>
              <a:lnSpc>
                <a:spcPct val="120000"/>
              </a:lnSpc>
              <a:spcBef>
                <a:spcPts val="4500"/>
              </a:spcBef>
              <a:buFontTx/>
            </a:pPr>
            <a:r>
              <a:rPr lang="zh-CN" altLang="en-US" sz="2000" b="1" dirty="0">
                <a:solidFill>
                  <a:srgbClr val="404040"/>
                </a:solidFill>
                <a:latin typeface="微软雅黑" pitchFamily="34" charset="-122"/>
                <a:ea typeface="微软雅黑" pitchFamily="34" charset="-122"/>
              </a:rPr>
              <a:t>与单位的经济运行状况相匹配。</a:t>
            </a:r>
            <a:endParaRPr lang="zh-CN" altLang="en-US" sz="2000" b="1" dirty="0">
              <a:solidFill>
                <a:srgbClr val="404040"/>
              </a:solidFill>
              <a:latin typeface="微软雅黑" pitchFamily="34" charset="-122"/>
              <a:ea typeface="微软雅黑" pitchFamily="34" charset="-122"/>
            </a:endParaRPr>
          </a:p>
        </p:txBody>
      </p:sp>
      <p:sp>
        <p:nvSpPr>
          <p:cNvPr id="69" name="Shape 2026"/>
          <p:cNvSpPr/>
          <p:nvPr/>
        </p:nvSpPr>
        <p:spPr>
          <a:xfrm>
            <a:off x="7893050" y="2035175"/>
            <a:ext cx="1868488" cy="400050"/>
          </a:xfrm>
          <a:prstGeom prst="rect">
            <a:avLst/>
          </a:prstGeom>
          <a:ln w="12700">
            <a:miter lim="400000"/>
          </a:ln>
        </p:spPr>
        <p:txBody>
          <a:bodyPr lIns="0" tIns="0" rIns="0" bIns="0" anchor="ctr"/>
          <a:lstStyle>
            <a:lvl1pPr algn="r">
              <a:defRPr sz="3500">
                <a:solidFill>
                  <a:srgbClr val="53585F"/>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endParaRPr>
          </a:p>
        </p:txBody>
      </p:sp>
      <p:sp>
        <p:nvSpPr>
          <p:cNvPr id="39954" name="Shape 2027"/>
          <p:cNvSpPr/>
          <p:nvPr/>
        </p:nvSpPr>
        <p:spPr>
          <a:xfrm>
            <a:off x="7662863" y="4156075"/>
            <a:ext cx="2312987" cy="485775"/>
          </a:xfrm>
          <a:prstGeom prst="rect">
            <a:avLst/>
          </a:prstGeom>
          <a:noFill/>
          <a:ln w="12700">
            <a:noFill/>
          </a:ln>
        </p:spPr>
        <p:txBody>
          <a:bodyPr lIns="0" tIns="0" rIns="0" bIns="0" anchor="t" anchorCtr="false"/>
          <a:p>
            <a:pPr>
              <a:lnSpc>
                <a:spcPct val="120000"/>
              </a:lnSpc>
              <a:spcBef>
                <a:spcPts val="4500"/>
              </a:spcBef>
              <a:buFontTx/>
            </a:pPr>
            <a:r>
              <a:rPr lang="zh-CN" altLang="en-US" sz="2000" b="1" dirty="0">
                <a:solidFill>
                  <a:srgbClr val="404040"/>
                </a:solidFill>
                <a:latin typeface="微软雅黑" pitchFamily="34" charset="-122"/>
                <a:ea typeface="微软雅黑" pitchFamily="34" charset="-122"/>
              </a:rPr>
              <a:t>所有数据均为累计数</a:t>
            </a:r>
            <a:endParaRPr lang="zh-CN" altLang="en-US" sz="2000" b="1" dirty="0">
              <a:solidFill>
                <a:srgbClr val="404040"/>
              </a:solidFill>
              <a:latin typeface="微软雅黑" pitchFamily="34" charset="-122"/>
              <a:ea typeface="微软雅黑" pitchFamily="34" charset="-122"/>
            </a:endParaRPr>
          </a:p>
        </p:txBody>
      </p:sp>
      <p:sp>
        <p:nvSpPr>
          <p:cNvPr id="70" name="Shape 2028"/>
          <p:cNvSpPr/>
          <p:nvPr/>
        </p:nvSpPr>
        <p:spPr>
          <a:xfrm>
            <a:off x="7893050" y="3998913"/>
            <a:ext cx="1868488" cy="401638"/>
          </a:xfrm>
          <a:prstGeom prst="rect">
            <a:avLst/>
          </a:prstGeom>
          <a:ln w="12700">
            <a:miter lim="400000"/>
          </a:ln>
        </p:spPr>
        <p:txBody>
          <a:bodyPr lIns="0" tIns="0" rIns="0" bIns="0" anchor="ctr"/>
          <a:lstStyle>
            <a:lvl1pPr algn="r">
              <a:defRPr sz="3500">
                <a:solidFill>
                  <a:srgbClr val="53585F"/>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cs typeface="+mn-cs"/>
            </a:endParaRPr>
          </a:p>
        </p:txBody>
      </p:sp>
      <p:grpSp>
        <p:nvGrpSpPr>
          <p:cNvPr id="50190" name="Group 2031"/>
          <p:cNvGrpSpPr/>
          <p:nvPr/>
        </p:nvGrpSpPr>
        <p:grpSpPr>
          <a:xfrm>
            <a:off x="1016212" y="2256790"/>
            <a:ext cx="956733" cy="956733"/>
            <a:chOff x="0" y="0"/>
            <a:chExt cx="1910968" cy="1910968"/>
          </a:xfrm>
          <a:effectLst>
            <a:outerShdw blurRad="50800" dist="38100" algn="l" rotWithShape="0">
              <a:prstClr val="black">
                <a:alpha val="40000"/>
              </a:prstClr>
            </a:outerShdw>
          </a:effectLst>
        </p:grpSpPr>
        <p:sp>
          <p:nvSpPr>
            <p:cNvPr id="50191" name="Shape 2029"/>
            <p:cNvSpPr/>
            <p:nvPr/>
          </p:nvSpPr>
          <p:spPr>
            <a:xfrm>
              <a:off x="0" y="0"/>
              <a:ext cx="1910969" cy="1910969"/>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pPr fontAlgn="base"/>
              <a:endParaRPr lang="zh-CN" altLang="en-US" sz="2400" strike="noStrike" noProof="1"/>
            </a:p>
          </p:txBody>
        </p:sp>
        <p:sp>
          <p:nvSpPr>
            <p:cNvPr id="50192" name="Shape 2030"/>
            <p:cNvSpPr/>
            <p:nvPr/>
          </p:nvSpPr>
          <p:spPr>
            <a:xfrm>
              <a:off x="553362" y="560070"/>
              <a:ext cx="804244" cy="706915"/>
            </a:xfrm>
            <a:custGeom>
              <a:avLst/>
              <a:gdLst/>
              <a:ahLst/>
              <a:cxnLst>
                <a:cxn ang="0">
                  <a:pos x="2147483646" y="2147483646"/>
                </a:cxn>
                <a:cxn ang="5898240">
                  <a:pos x="2147483646" y="2147483646"/>
                </a:cxn>
                <a:cxn ang="11796480">
                  <a:pos x="2147483646" y="2147483646"/>
                </a:cxn>
                <a:cxn ang="17694720">
                  <a:pos x="2147483646" y="2147483646"/>
                </a:cxn>
              </a:cxnLst>
              <a:pathLst>
                <a:path w="21600" h="2160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close/>
                  <a:moveTo>
                    <a:pt x="6466" y="21600"/>
                  </a:moveTo>
                  <a:lnTo>
                    <a:pt x="6466" y="16643"/>
                  </a:lnTo>
                  <a:lnTo>
                    <a:pt x="3761" y="16643"/>
                  </a:lnTo>
                  <a:lnTo>
                    <a:pt x="3761" y="21600"/>
                  </a:lnTo>
                  <a:lnTo>
                    <a:pt x="6466" y="21600"/>
                  </a:lnTo>
                  <a:close/>
                  <a:moveTo>
                    <a:pt x="10227" y="21600"/>
                  </a:moveTo>
                  <a:lnTo>
                    <a:pt x="7567" y="21600"/>
                  </a:lnTo>
                  <a:lnTo>
                    <a:pt x="7567" y="14817"/>
                  </a:lnTo>
                  <a:lnTo>
                    <a:pt x="10227" y="14817"/>
                  </a:lnTo>
                  <a:lnTo>
                    <a:pt x="10227" y="21600"/>
                  </a:lnTo>
                  <a:close/>
                  <a:moveTo>
                    <a:pt x="14033" y="21600"/>
                  </a:moveTo>
                  <a:lnTo>
                    <a:pt x="11327" y="21600"/>
                  </a:lnTo>
                  <a:lnTo>
                    <a:pt x="11327" y="12313"/>
                  </a:lnTo>
                  <a:lnTo>
                    <a:pt x="14033" y="12313"/>
                  </a:lnTo>
                  <a:lnTo>
                    <a:pt x="14033" y="21600"/>
                  </a:lnTo>
                  <a:close/>
                  <a:moveTo>
                    <a:pt x="17794" y="21600"/>
                  </a:moveTo>
                  <a:lnTo>
                    <a:pt x="15088" y="21600"/>
                  </a:lnTo>
                  <a:lnTo>
                    <a:pt x="15088" y="9861"/>
                  </a:lnTo>
                  <a:lnTo>
                    <a:pt x="17794" y="9861"/>
                  </a:lnTo>
                  <a:lnTo>
                    <a:pt x="17794" y="21600"/>
                  </a:lnTo>
                  <a:close/>
                  <a:moveTo>
                    <a:pt x="18894" y="6783"/>
                  </a:moveTo>
                  <a:lnTo>
                    <a:pt x="18894" y="21600"/>
                  </a:lnTo>
                  <a:lnTo>
                    <a:pt x="21600" y="21600"/>
                  </a:lnTo>
                  <a:lnTo>
                    <a:pt x="21600" y="6783"/>
                  </a:lnTo>
                  <a:lnTo>
                    <a:pt x="18894" y="6783"/>
                  </a:lnTo>
                  <a:close/>
                </a:path>
              </a:pathLst>
            </a:custGeom>
            <a:solidFill>
              <a:srgbClr val="FFFFFF"/>
            </a:solidFill>
            <a:ln w="12700">
              <a:noFill/>
            </a:ln>
          </p:spPr>
          <p:txBody>
            <a:bodyPr/>
            <a:p>
              <a:pPr fontAlgn="base"/>
              <a:endParaRPr lang="zh-CN" altLang="en-US" sz="2400" strike="noStrike" noProof="1"/>
            </a:p>
          </p:txBody>
        </p:sp>
      </p:grpSp>
      <p:grpSp>
        <p:nvGrpSpPr>
          <p:cNvPr id="50193" name="Group 2034"/>
          <p:cNvGrpSpPr/>
          <p:nvPr/>
        </p:nvGrpSpPr>
        <p:grpSpPr>
          <a:xfrm>
            <a:off x="1018328" y="4189307"/>
            <a:ext cx="950384" cy="950383"/>
            <a:chOff x="0" y="0"/>
            <a:chExt cx="1900299" cy="1900299"/>
          </a:xfrm>
          <a:effectLst>
            <a:outerShdw blurRad="50800" dist="38100" algn="l" rotWithShape="0">
              <a:prstClr val="black">
                <a:alpha val="40000"/>
              </a:prstClr>
            </a:outerShdw>
          </a:effectLst>
        </p:grpSpPr>
        <p:sp>
          <p:nvSpPr>
            <p:cNvPr id="50194" name="Shape 2032"/>
            <p:cNvSpPr/>
            <p:nvPr/>
          </p:nvSpPr>
          <p:spPr>
            <a:xfrm>
              <a:off x="0" y="0"/>
              <a:ext cx="1900300" cy="1900300"/>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pPr fontAlgn="base"/>
              <a:endParaRPr lang="zh-CN" altLang="en-US" sz="2400" strike="noStrike" noProof="1"/>
            </a:p>
          </p:txBody>
        </p:sp>
        <p:sp>
          <p:nvSpPr>
            <p:cNvPr id="50195" name="Shape 2033"/>
            <p:cNvSpPr/>
            <p:nvPr/>
          </p:nvSpPr>
          <p:spPr>
            <a:xfrm rot="-10800000" flipH="true">
              <a:off x="548028" y="596692"/>
              <a:ext cx="804244" cy="706916"/>
            </a:xfrm>
            <a:custGeom>
              <a:avLst/>
              <a:gdLst/>
              <a:ahLst/>
              <a:cxnLst>
                <a:cxn ang="0">
                  <a:pos x="2147483646" y="2147483646"/>
                </a:cxn>
                <a:cxn ang="5898240">
                  <a:pos x="2147483646" y="2147483646"/>
                </a:cxn>
                <a:cxn ang="11796480">
                  <a:pos x="2147483646" y="2147483646"/>
                </a:cxn>
                <a:cxn ang="17694720">
                  <a:pos x="2147483646" y="2147483646"/>
                </a:cxn>
              </a:cxnLst>
              <a:pathLst>
                <a:path w="21600" h="2160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close/>
                  <a:moveTo>
                    <a:pt x="6466" y="21600"/>
                  </a:moveTo>
                  <a:lnTo>
                    <a:pt x="6466" y="16643"/>
                  </a:lnTo>
                  <a:lnTo>
                    <a:pt x="3761" y="16643"/>
                  </a:lnTo>
                  <a:lnTo>
                    <a:pt x="3761" y="21600"/>
                  </a:lnTo>
                  <a:lnTo>
                    <a:pt x="6466" y="21600"/>
                  </a:lnTo>
                  <a:close/>
                  <a:moveTo>
                    <a:pt x="10227" y="21600"/>
                  </a:moveTo>
                  <a:lnTo>
                    <a:pt x="7567" y="21600"/>
                  </a:lnTo>
                  <a:lnTo>
                    <a:pt x="7567" y="14817"/>
                  </a:lnTo>
                  <a:lnTo>
                    <a:pt x="10227" y="14817"/>
                  </a:lnTo>
                  <a:lnTo>
                    <a:pt x="10227" y="21600"/>
                  </a:lnTo>
                  <a:close/>
                  <a:moveTo>
                    <a:pt x="14033" y="21600"/>
                  </a:moveTo>
                  <a:lnTo>
                    <a:pt x="11327" y="21600"/>
                  </a:lnTo>
                  <a:lnTo>
                    <a:pt x="11327" y="12313"/>
                  </a:lnTo>
                  <a:lnTo>
                    <a:pt x="14033" y="12313"/>
                  </a:lnTo>
                  <a:lnTo>
                    <a:pt x="14033" y="21600"/>
                  </a:lnTo>
                  <a:close/>
                  <a:moveTo>
                    <a:pt x="17794" y="21600"/>
                  </a:moveTo>
                  <a:lnTo>
                    <a:pt x="15088" y="21600"/>
                  </a:lnTo>
                  <a:lnTo>
                    <a:pt x="15088" y="9861"/>
                  </a:lnTo>
                  <a:lnTo>
                    <a:pt x="17794" y="9861"/>
                  </a:lnTo>
                  <a:lnTo>
                    <a:pt x="17794" y="21600"/>
                  </a:lnTo>
                  <a:close/>
                  <a:moveTo>
                    <a:pt x="18894" y="6783"/>
                  </a:moveTo>
                  <a:lnTo>
                    <a:pt x="18894" y="21600"/>
                  </a:lnTo>
                  <a:lnTo>
                    <a:pt x="21600" y="21600"/>
                  </a:lnTo>
                  <a:lnTo>
                    <a:pt x="21600" y="6783"/>
                  </a:lnTo>
                  <a:lnTo>
                    <a:pt x="18894" y="6783"/>
                  </a:lnTo>
                  <a:close/>
                </a:path>
              </a:pathLst>
            </a:custGeom>
            <a:solidFill>
              <a:srgbClr val="FFFFFF"/>
            </a:solidFill>
            <a:ln w="12700">
              <a:noFill/>
            </a:ln>
          </p:spPr>
          <p:txBody>
            <a:bodyPr/>
            <a:p>
              <a:pPr fontAlgn="base"/>
              <a:endParaRPr lang="zh-CN" altLang="en-US" sz="2400" strike="noStrike" noProof="1"/>
            </a:p>
          </p:txBody>
        </p:sp>
      </p:grpSp>
      <p:sp>
        <p:nvSpPr>
          <p:cNvPr id="50196" name="Shape 2035"/>
          <p:cNvSpPr/>
          <p:nvPr/>
        </p:nvSpPr>
        <p:spPr>
          <a:xfrm>
            <a:off x="10045700" y="4189413"/>
            <a:ext cx="950913" cy="950913"/>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a:effectLst>
            <a:outerShdw blurRad="50800" dist="38100" dir="10800000" algn="r" rotWithShape="0">
              <a:prstClr val="black">
                <a:alpha val="40000"/>
              </a:prstClr>
            </a:outerShdw>
          </a:effectLst>
        </p:spPr>
        <p:txBody>
          <a:bodyPr/>
          <a:p>
            <a:pPr fontAlgn="base"/>
            <a:endParaRPr lang="zh-CN" altLang="en-US" sz="2400" strike="noStrike" noProof="1"/>
          </a:p>
        </p:txBody>
      </p:sp>
      <p:grpSp>
        <p:nvGrpSpPr>
          <p:cNvPr id="50197" name="Group 2040"/>
          <p:cNvGrpSpPr/>
          <p:nvPr/>
        </p:nvGrpSpPr>
        <p:grpSpPr>
          <a:xfrm>
            <a:off x="10041679" y="2256790"/>
            <a:ext cx="954616" cy="956733"/>
            <a:chOff x="0" y="0"/>
            <a:chExt cx="1910968" cy="1910968"/>
          </a:xfrm>
          <a:effectLst>
            <a:outerShdw blurRad="50800" dist="38100" dir="8100000" algn="tr" rotWithShape="0">
              <a:prstClr val="black">
                <a:alpha val="40000"/>
              </a:prstClr>
            </a:outerShdw>
          </a:effectLst>
        </p:grpSpPr>
        <p:sp>
          <p:nvSpPr>
            <p:cNvPr id="50198" name="Shape 2038"/>
            <p:cNvSpPr/>
            <p:nvPr/>
          </p:nvSpPr>
          <p:spPr>
            <a:xfrm>
              <a:off x="0" y="0"/>
              <a:ext cx="1910969" cy="1910969"/>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pPr fontAlgn="base"/>
              <a:endParaRPr lang="zh-CN" altLang="en-US" sz="2400" strike="noStrike" noProof="1"/>
            </a:p>
          </p:txBody>
        </p:sp>
        <p:sp>
          <p:nvSpPr>
            <p:cNvPr id="50199" name="Shape 2039"/>
            <p:cNvSpPr/>
            <p:nvPr/>
          </p:nvSpPr>
          <p:spPr>
            <a:xfrm>
              <a:off x="657404" y="557107"/>
              <a:ext cx="596161" cy="749014"/>
            </a:xfrm>
            <a:custGeom>
              <a:avLst/>
              <a:gdLst/>
              <a:ahLst/>
              <a:cxnLst>
                <a:cxn ang="0">
                  <a:pos x="2147483646" y="2147483646"/>
                </a:cxn>
                <a:cxn ang="5898240">
                  <a:pos x="2147483646" y="2147483646"/>
                </a:cxn>
                <a:cxn ang="11796480">
                  <a:pos x="2147483646" y="2147483646"/>
                </a:cxn>
                <a:cxn ang="17694720">
                  <a:pos x="2147483646" y="2147483646"/>
                </a:cxn>
              </a:cxnLst>
              <a:pathLst>
                <a:path w="21015" h="21072">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a:noFill/>
            </a:ln>
          </p:spPr>
          <p:txBody>
            <a:bodyPr/>
            <a:p>
              <a:pPr fontAlgn="base"/>
              <a:endParaRPr lang="zh-CN" altLang="en-US" sz="2400" strike="noStrike" noProof="1"/>
            </a:p>
          </p:txBody>
        </p:sp>
      </p:grpSp>
      <p:sp>
        <p:nvSpPr>
          <p:cNvPr id="39960" name="Text Placeholder 5"/>
          <p:cNvSpPr txBox="true"/>
          <p:nvPr/>
        </p:nvSpPr>
        <p:spPr>
          <a:xfrm>
            <a:off x="5237163" y="3363913"/>
            <a:ext cx="1536700" cy="635000"/>
          </a:xfrm>
          <a:prstGeom prst="rect">
            <a:avLst/>
          </a:prstGeom>
          <a:noFill/>
          <a:ln w="9525">
            <a:noFill/>
          </a:ln>
        </p:spPr>
        <p:txBody>
          <a:bodyPr lIns="0" tIns="0" rIns="0" bIns="0" anchor="ctr" anchorCtr="false"/>
          <a:p>
            <a:pPr algn="ctr">
              <a:spcBef>
                <a:spcPts val="1000"/>
              </a:spcBef>
              <a:buFont typeface="Arial" panose="02080604020202020204" pitchFamily="34" charset="0"/>
            </a:pPr>
            <a:r>
              <a:rPr lang="zh-CN" altLang="en-US" sz="2800" b="1" dirty="0">
                <a:solidFill>
                  <a:schemeClr val="bg1"/>
                </a:solidFill>
                <a:latin typeface="微软雅黑" pitchFamily="34" charset="-122"/>
                <a:ea typeface="微软雅黑" pitchFamily="34" charset="-122"/>
              </a:rPr>
              <a:t>企业数据查询要求</a:t>
            </a:r>
            <a:endParaRPr lang="zh-CN" altLang="en-US" sz="2800" b="1" dirty="0">
              <a:solidFill>
                <a:schemeClr val="bg1"/>
              </a:solidFill>
              <a:latin typeface="微软雅黑" pitchFamily="34" charset="-122"/>
              <a:ea typeface="微软雅黑" pitchFamily="34" charset="-122"/>
            </a:endParaRPr>
          </a:p>
        </p:txBody>
      </p:sp>
      <p:sp>
        <p:nvSpPr>
          <p:cNvPr id="39961" name="Shape 2036"/>
          <p:cNvSpPr/>
          <p:nvPr/>
        </p:nvSpPr>
        <p:spPr>
          <a:xfrm>
            <a:off x="10320338" y="4449763"/>
            <a:ext cx="403225" cy="430212"/>
          </a:xfrm>
          <a:custGeom>
            <a:avLst/>
            <a:gdLst/>
            <a:ahLst/>
            <a:cxnLst>
              <a:cxn ang="0">
                <a:pos x="2147483646" y="2147483646"/>
              </a:cxn>
              <a:cxn ang="5898240">
                <a:pos x="2147483646" y="2147483646"/>
              </a:cxn>
              <a:cxn ang="11796480">
                <a:pos x="2147483646" y="2147483646"/>
              </a:cxn>
              <a:cxn ang="17694720">
                <a:pos x="2147483646" y="2147483646"/>
              </a:cxn>
            </a:cxnLst>
            <a:pathLst>
              <a:path w="21153" h="2126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noFill/>
          </a:ln>
        </p:spPr>
        <p:txBody>
          <a:bodyPr/>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41989" name="矩形 35"/>
          <p:cNvSpPr/>
          <p:nvPr/>
        </p:nvSpPr>
        <p:spPr>
          <a:xfrm>
            <a:off x="1312863" y="1423988"/>
            <a:ext cx="8167687" cy="458787"/>
          </a:xfrm>
          <a:prstGeom prst="rect">
            <a:avLst/>
          </a:prstGeom>
          <a:noFill/>
          <a:ln w="9525">
            <a:noFill/>
          </a:ln>
        </p:spPr>
        <p:txBody>
          <a:bodyPr wrap="square" lIns="91390" tIns="45696" rIns="91390" bIns="45696" anchor="t" anchorCtr="false">
            <a:spAutoFit/>
          </a:bodyPr>
          <a:p>
            <a:pPr algn="ctr">
              <a:buFontTx/>
            </a:pPr>
            <a:r>
              <a:rPr lang="zh-CN" altLang="en-US" sz="2400" dirty="0">
                <a:solidFill>
                  <a:schemeClr val="bg1"/>
                </a:solidFill>
                <a:latin typeface="微软雅黑" pitchFamily="34" charset="-122"/>
                <a:ea typeface="微软雅黑" pitchFamily="34" charset="-122"/>
              </a:rPr>
              <a:t>各级统计机构需认真核实企业查询标记反馈说明是否合理</a:t>
            </a:r>
            <a:endParaRPr lang="zh-CN" altLang="en-US" sz="2400" dirty="0">
              <a:solidFill>
                <a:schemeClr val="bg1"/>
              </a:solidFill>
              <a:latin typeface="微软雅黑" pitchFamily="34" charset="-122"/>
              <a:ea typeface="微软雅黑" pitchFamily="34" charset="-122"/>
            </a:endParaRPr>
          </a:p>
        </p:txBody>
      </p:sp>
      <p:sp>
        <p:nvSpPr>
          <p:cNvPr id="2" name="圆角矩形 1"/>
          <p:cNvSpPr/>
          <p:nvPr/>
        </p:nvSpPr>
        <p:spPr>
          <a:xfrm>
            <a:off x="158750" y="809625"/>
            <a:ext cx="5128260" cy="44005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991" name="文本框 16"/>
          <p:cNvSpPr txBox="true"/>
          <p:nvPr/>
        </p:nvSpPr>
        <p:spPr>
          <a:xfrm>
            <a:off x="217488" y="809625"/>
            <a:ext cx="4754880" cy="460375"/>
          </a:xfrm>
          <a:prstGeom prst="rect">
            <a:avLst/>
          </a:prstGeom>
          <a:noFill/>
          <a:ln w="9525">
            <a:noFill/>
          </a:ln>
        </p:spPr>
        <p:txBody>
          <a:bodyPr wrap="none" anchor="t" anchorCtr="false">
            <a:spAutoFit/>
          </a:bodyPr>
          <a:p>
            <a:pPr algn="l">
              <a:buClrTx/>
              <a:buFontTx/>
            </a:pPr>
            <a:r>
              <a:rPr lang="zh-CN" altLang="en-US" sz="2400" dirty="0">
                <a:solidFill>
                  <a:schemeClr val="bg1"/>
                </a:solidFill>
                <a:latin typeface="微软雅黑" pitchFamily="34" charset="-122"/>
                <a:ea typeface="微软雅黑" pitchFamily="34" charset="-122"/>
              </a:rPr>
              <a:t>非工业企业主要能源品种消费情况</a:t>
            </a:r>
            <a:endParaRPr lang="zh-CN" altLang="en-US" sz="2400" dirty="0">
              <a:solidFill>
                <a:schemeClr val="bg1"/>
              </a:solidFill>
              <a:latin typeface="微软雅黑" pitchFamily="34" charset="-122"/>
              <a:ea typeface="微软雅黑" pitchFamily="34" charset="-122"/>
            </a:endParaRPr>
          </a:p>
        </p:txBody>
      </p:sp>
      <p:sp>
        <p:nvSpPr>
          <p:cNvPr id="3" name="文本框 2"/>
          <p:cNvSpPr txBox="true"/>
          <p:nvPr/>
        </p:nvSpPr>
        <p:spPr>
          <a:xfrm>
            <a:off x="749300" y="1882775"/>
            <a:ext cx="10296525" cy="5077460"/>
          </a:xfrm>
          <a:prstGeom prst="rect">
            <a:avLst/>
          </a:prstGeom>
          <a:noFill/>
        </p:spPr>
        <p:txBody>
          <a:bodyPr wrap="square" rtlCol="0">
            <a:spAutoFit/>
          </a:bodyPr>
          <a:p>
            <a:pPr marL="285750" algn="just" fontAlgn="auto">
              <a:lnSpc>
                <a:spcPct val="150000"/>
              </a:lnSpc>
              <a:buClrTx/>
              <a:buSzTx/>
              <a:buFont typeface="Arial" panose="02080604020202020204" pitchFamily="34" charset="0"/>
              <a:buChar char="•"/>
            </a:pPr>
            <a:r>
              <a:rPr lang="zh-CN" altLang="en-US" sz="2800" b="1" noProof="1" dirty="0" smtClean="0">
                <a:solidFill>
                  <a:srgbClr val="336699"/>
                </a:solidFill>
                <a:latin typeface="微软雅黑" pitchFamily="34" charset="-122"/>
                <a:ea typeface="微软雅黑" pitchFamily="34" charset="-122"/>
                <a:cs typeface="+mn-cs"/>
                <a:sym typeface="+mn-ea"/>
              </a:rPr>
              <a:t>A：强制性审核：</a:t>
            </a:r>
            <a:endParaRPr lang="zh-CN" altLang="en-US" sz="2800" b="1" noProof="1" dirty="0" smtClean="0">
              <a:solidFill>
                <a:srgbClr val="336699"/>
              </a:solidFill>
              <a:latin typeface="微软雅黑" pitchFamily="34" charset="-122"/>
              <a:ea typeface="微软雅黑" pitchFamily="34" charset="-122"/>
              <a:sym typeface="+mn-ea"/>
            </a:endParaRPr>
          </a:p>
          <a:p>
            <a:pPr marL="285750" algn="just" fontAlgn="auto">
              <a:lnSpc>
                <a:spcPct val="150000"/>
              </a:lnSpc>
              <a:buClrTx/>
              <a:buSzTx/>
              <a:buFont typeface="Arial" panose="02080604020202020204" pitchFamily="34" charset="0"/>
              <a:buChar char="•"/>
            </a:pPr>
            <a:r>
              <a:rPr lang="en-US" altLang="zh-CN" sz="2800" noProof="1" dirty="0" smtClean="0">
                <a:solidFill>
                  <a:srgbClr val="336699"/>
                </a:solidFill>
                <a:latin typeface="微软雅黑" pitchFamily="34" charset="-122"/>
                <a:ea typeface="微软雅黑" pitchFamily="34" charset="-122"/>
                <a:cs typeface="+mn-cs"/>
                <a:sym typeface="+mn-ea"/>
              </a:rPr>
              <a:t>7</a:t>
            </a:r>
            <a:r>
              <a:rPr lang="zh-CN" altLang="en-US" sz="2800" noProof="1" dirty="0" smtClean="0">
                <a:solidFill>
                  <a:srgbClr val="336699"/>
                </a:solidFill>
                <a:latin typeface="微软雅黑" pitchFamily="34" charset="-122"/>
                <a:ea typeface="微软雅黑" pitchFamily="34" charset="-122"/>
                <a:cs typeface="+mn-cs"/>
                <a:sym typeface="+mn-ea"/>
              </a:rPr>
              <a:t>01表行业代码前两位不应在“06”到“46”之间，包括“06”和“46”</a:t>
            </a:r>
            <a:endParaRPr lang="zh-CN" altLang="en-US" sz="2800" noProof="1" dirty="0" smtClean="0">
              <a:solidFill>
                <a:srgbClr val="336699"/>
              </a:solidFill>
              <a:latin typeface="微软雅黑" pitchFamily="34" charset="-122"/>
              <a:ea typeface="微软雅黑" pitchFamily="34" charset="-122"/>
              <a:cs typeface="+mn-cs"/>
              <a:sym typeface="+mn-ea"/>
            </a:endParaRPr>
          </a:p>
          <a:p>
            <a:pPr marL="285750" algn="just" fontAlgn="auto">
              <a:lnSpc>
                <a:spcPct val="150000"/>
              </a:lnSpc>
              <a:buClrTx/>
              <a:buSzTx/>
              <a:buFont typeface="Arial" panose="02080604020202020204" pitchFamily="34" charset="0"/>
              <a:buChar char="•"/>
            </a:pPr>
            <a:r>
              <a:rPr lang="zh-CN" altLang="en-US" sz="2800" b="1" noProof="1" dirty="0" smtClean="0">
                <a:solidFill>
                  <a:srgbClr val="336699"/>
                </a:solidFill>
                <a:latin typeface="微软雅黑" pitchFamily="34" charset="-122"/>
                <a:ea typeface="微软雅黑" pitchFamily="34" charset="-122"/>
                <a:cs typeface="+mn-cs"/>
                <a:sym typeface="+mn-ea"/>
              </a:rPr>
              <a:t>C：核实性审核：</a:t>
            </a:r>
            <a:endParaRPr lang="zh-CN" altLang="en-US" sz="2800" b="1" noProof="1" dirty="0" smtClean="0">
              <a:solidFill>
                <a:srgbClr val="336699"/>
              </a:solidFill>
              <a:latin typeface="微软雅黑" pitchFamily="34" charset="-122"/>
              <a:ea typeface="微软雅黑" pitchFamily="34" charset="-122"/>
            </a:endParaRPr>
          </a:p>
          <a:p>
            <a:pPr marL="285750" algn="just" fontAlgn="auto">
              <a:lnSpc>
                <a:spcPct val="150000"/>
              </a:lnSpc>
              <a:buClrTx/>
              <a:buSzTx/>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sym typeface="+mn-ea"/>
              </a:rPr>
              <a:t>单价应在合理区间</a:t>
            </a:r>
            <a:endParaRPr lang="zh-CN" altLang="en-US" sz="2800" noProof="1" dirty="0" smtClean="0">
              <a:solidFill>
                <a:srgbClr val="336699"/>
              </a:solidFill>
              <a:latin typeface="微软雅黑" pitchFamily="34" charset="-122"/>
              <a:ea typeface="微软雅黑" pitchFamily="34" charset="-122"/>
            </a:endParaRPr>
          </a:p>
          <a:p>
            <a:pPr marL="285750" algn="just" fontAlgn="auto">
              <a:lnSpc>
                <a:spcPct val="150000"/>
              </a:lnSpc>
              <a:buClrTx/>
              <a:buSzTx/>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sym typeface="+mn-ea"/>
              </a:rPr>
              <a:t>例如汽油单价应在5000-15000元/吨之间，天然气单价应在0.2-6元/立方米之间</a:t>
            </a:r>
            <a:endParaRPr lang="zh-CN" altLang="en-US" sz="2800" noProof="1" dirty="0" smtClean="0">
              <a:solidFill>
                <a:srgbClr val="336699"/>
              </a:solidFill>
              <a:latin typeface="微软雅黑" pitchFamily="34" charset="-122"/>
              <a:ea typeface="微软雅黑" pitchFamily="34" charset="-122"/>
              <a:cs typeface="+mn-cs"/>
              <a:sym typeface="+mn-ea"/>
            </a:endParaRPr>
          </a:p>
          <a:p>
            <a:pPr marL="285750" indent="-285750" algn="just" fontAlgn="auto">
              <a:lnSpc>
                <a:spcPct val="150000"/>
              </a:lnSpc>
              <a:buFont typeface="Arial" panose="02080604020202020204" pitchFamily="34" charset="0"/>
              <a:buChar char="•"/>
            </a:pPr>
            <a:endParaRPr lang="zh-CN" altLang="en-US" sz="2000" noProof="1">
              <a:latin typeface="+mn-ea"/>
              <a:cs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矩形 35"/>
          <p:cNvSpPr/>
          <p:nvPr/>
        </p:nvSpPr>
        <p:spPr>
          <a:xfrm>
            <a:off x="1312863" y="1423988"/>
            <a:ext cx="8167687" cy="458787"/>
          </a:xfrm>
          <a:prstGeom prst="rect">
            <a:avLst/>
          </a:prstGeom>
          <a:noFill/>
          <a:ln w="9525">
            <a:noFill/>
          </a:ln>
        </p:spPr>
        <p:txBody>
          <a:bodyPr wrap="square" lIns="91390" tIns="45696" rIns="91390" bIns="45696" anchor="t" anchorCtr="false">
            <a:spAutoFit/>
          </a:bodyPr>
          <a:p>
            <a:pPr algn="ctr">
              <a:buFontTx/>
            </a:pPr>
            <a:r>
              <a:rPr lang="zh-CN" altLang="en-US" sz="2400" dirty="0">
                <a:solidFill>
                  <a:schemeClr val="bg1"/>
                </a:solidFill>
                <a:latin typeface="微软雅黑" pitchFamily="34" charset="-122"/>
                <a:ea typeface="微软雅黑" pitchFamily="34" charset="-122"/>
              </a:rPr>
              <a:t>各级统计机构需认真核实企业查询标记反馈说明是否合理</a:t>
            </a:r>
            <a:endParaRPr lang="zh-CN" altLang="en-US" sz="2400" dirty="0">
              <a:solidFill>
                <a:schemeClr val="bg1"/>
              </a:solidFill>
              <a:latin typeface="微软雅黑" pitchFamily="34" charset="-122"/>
              <a:ea typeface="微软雅黑" pitchFamily="34" charset="-122"/>
            </a:endParaRPr>
          </a:p>
        </p:txBody>
      </p:sp>
      <p:sp>
        <p:nvSpPr>
          <p:cNvPr id="3" name="圆角矩形 2"/>
          <p:cNvSpPr/>
          <p:nvPr/>
        </p:nvSpPr>
        <p:spPr>
          <a:xfrm>
            <a:off x="158750" y="809625"/>
            <a:ext cx="3595688" cy="43973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文本框 16"/>
          <p:cNvSpPr txBox="true"/>
          <p:nvPr/>
        </p:nvSpPr>
        <p:spPr>
          <a:xfrm>
            <a:off x="188913" y="809625"/>
            <a:ext cx="3535362" cy="460375"/>
          </a:xfrm>
          <a:prstGeom prst="rect">
            <a:avLst/>
          </a:prstGeom>
          <a:noFill/>
          <a:ln w="9525">
            <a:noFill/>
          </a:ln>
        </p:spPr>
        <p:txBody>
          <a:bodyPr wrap="none" anchor="t" anchorCtr="false">
            <a:spAutoFit/>
          </a:bodyPr>
          <a:p>
            <a:pPr algn="ctr"/>
            <a:r>
              <a:rPr lang="zh-CN" altLang="zh-CN" sz="2400" dirty="0">
                <a:solidFill>
                  <a:schemeClr val="bg1"/>
                </a:solidFill>
                <a:latin typeface="微软雅黑" pitchFamily="34" charset="-122"/>
                <a:ea typeface="微软雅黑" pitchFamily="34" charset="-122"/>
                <a:sym typeface="微软雅黑" pitchFamily="34" charset="-122"/>
              </a:rPr>
              <a:t>原煤生产量指标审核要点</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5" name="文本框 3"/>
          <p:cNvSpPr txBox="true"/>
          <p:nvPr/>
        </p:nvSpPr>
        <p:spPr>
          <a:xfrm>
            <a:off x="188913" y="1736725"/>
            <a:ext cx="11312525" cy="4523105"/>
          </a:xfrm>
          <a:prstGeom prst="rect">
            <a:avLst/>
          </a:prstGeom>
          <a:noFill/>
          <a:ln w="9525">
            <a:noFill/>
          </a:ln>
        </p:spPr>
        <p:txBody>
          <a:bodyPr wrap="square" anchor="t" anchorCtr="false">
            <a:spAutoFit/>
          </a:bodyPr>
          <a:p>
            <a:pPr marL="285750" indent="0" algn="just">
              <a:lnSpc>
                <a:spcPct val="150000"/>
              </a:lnSpc>
              <a:buClrTx/>
              <a:buFont typeface="Arial" panose="02080604020202020204" pitchFamily="34" charset="0"/>
              <a:buChar char="•"/>
            </a:pPr>
            <a:r>
              <a:rPr lang="zh-CN" altLang="en-US" sz="2400" b="1" dirty="0">
                <a:solidFill>
                  <a:srgbClr val="336699"/>
                </a:solidFill>
                <a:latin typeface="微软雅黑" pitchFamily="34" charset="-122"/>
                <a:ea typeface="微软雅黑" pitchFamily="34" charset="-122"/>
                <a:sym typeface="微软雅黑" pitchFamily="34" charset="-122"/>
              </a:rPr>
              <a:t>A：强制性审核：</a:t>
            </a:r>
            <a:endParaRPr lang="zh-CN" altLang="en-US" sz="2400" dirty="0">
              <a:solidFill>
                <a:srgbClr val="336699"/>
              </a:solidFill>
              <a:latin typeface="微软雅黑" pitchFamily="34" charset="-122"/>
              <a:ea typeface="微软雅黑" pitchFamily="34" charset="-122"/>
              <a:sym typeface="微软雅黑" pitchFamily="34" charset="-122"/>
            </a:endParaRPr>
          </a:p>
          <a:p>
            <a:pPr marL="285750" indent="0" algn="just">
              <a:lnSpc>
                <a:spcPct val="150000"/>
              </a:lnSpc>
              <a:buClrTx/>
              <a:buFont typeface="Arial" panose="02080604020202020204" pitchFamily="34" charset="0"/>
              <a:buChar char="•"/>
            </a:pPr>
            <a:r>
              <a:rPr lang="zh-CN" altLang="en-US" sz="2400" dirty="0">
                <a:solidFill>
                  <a:srgbClr val="336699"/>
                </a:solidFill>
                <a:latin typeface="微软雅黑" pitchFamily="34" charset="-122"/>
                <a:ea typeface="微软雅黑" pitchFamily="34" charset="-122"/>
              </a:rPr>
              <a:t>原煤生产量不能填报负数。</a:t>
            </a:r>
            <a:endParaRPr lang="zh-CN" altLang="en-US" sz="2400" dirty="0">
              <a:solidFill>
                <a:srgbClr val="336699"/>
              </a:solidFill>
              <a:latin typeface="微软雅黑" pitchFamily="34" charset="-122"/>
              <a:ea typeface="微软雅黑" pitchFamily="34" charset="-122"/>
            </a:endParaRPr>
          </a:p>
          <a:p>
            <a:pPr marL="285750" indent="0" algn="just">
              <a:lnSpc>
                <a:spcPct val="150000"/>
              </a:lnSpc>
              <a:buClrTx/>
              <a:buFont typeface="Arial" panose="02080604020202020204" pitchFamily="34" charset="0"/>
              <a:buChar char="•"/>
            </a:pPr>
            <a:r>
              <a:rPr lang="zh-CN" altLang="en-US" sz="2400" b="1" dirty="0">
                <a:solidFill>
                  <a:srgbClr val="336699"/>
                </a:solidFill>
                <a:latin typeface="微软雅黑" pitchFamily="34" charset="-122"/>
                <a:ea typeface="微软雅黑" pitchFamily="34" charset="-122"/>
                <a:sym typeface="微软雅黑" pitchFamily="34" charset="-122"/>
              </a:rPr>
              <a:t>C：核实性审核</a:t>
            </a:r>
            <a:r>
              <a:rPr lang="zh-CN" altLang="en-US" sz="2400" b="1" dirty="0">
                <a:solidFill>
                  <a:srgbClr val="336699"/>
                </a:solidFill>
                <a:latin typeface="微软雅黑" pitchFamily="34" charset="-122"/>
                <a:ea typeface="微软雅黑" pitchFamily="34" charset="-122"/>
              </a:rPr>
              <a:t>：</a:t>
            </a:r>
            <a:endParaRPr lang="zh-CN" altLang="en-US" sz="2400" dirty="0">
              <a:solidFill>
                <a:srgbClr val="336699"/>
              </a:solidFill>
              <a:latin typeface="微软雅黑" pitchFamily="34" charset="-122"/>
              <a:ea typeface="微软雅黑" pitchFamily="34" charset="-122"/>
            </a:endParaRPr>
          </a:p>
          <a:p>
            <a:pPr marL="285750" indent="0" algn="just">
              <a:lnSpc>
                <a:spcPct val="150000"/>
              </a:lnSpc>
              <a:buClrTx/>
              <a:buFont typeface="Arial" panose="02080604020202020204" pitchFamily="34" charset="0"/>
              <a:buChar char="•"/>
            </a:pPr>
            <a:r>
              <a:rPr lang="zh-CN" altLang="en-US" sz="2400" dirty="0">
                <a:solidFill>
                  <a:srgbClr val="336699"/>
                </a:solidFill>
                <a:latin typeface="微软雅黑" pitchFamily="34" charset="-122"/>
                <a:ea typeface="微软雅黑" pitchFamily="34" charset="-122"/>
              </a:rPr>
              <a:t>如果企业填报原煤生产量，且“</a:t>
            </a:r>
            <a:r>
              <a:rPr lang="en-US" altLang="zh-CN" sz="2400" dirty="0">
                <a:solidFill>
                  <a:srgbClr val="336699"/>
                </a:solidFill>
                <a:latin typeface="微软雅黑" pitchFamily="34" charset="-122"/>
                <a:ea typeface="微软雅黑" pitchFamily="34" charset="-122"/>
              </a:rPr>
              <a:t>103</a:t>
            </a:r>
            <a:r>
              <a:rPr lang="zh-CN" altLang="en-US" sz="2400" dirty="0">
                <a:solidFill>
                  <a:srgbClr val="336699"/>
                </a:solidFill>
                <a:latin typeface="微软雅黑" pitchFamily="34" charset="-122"/>
                <a:ea typeface="微软雅黑" pitchFamily="34" charset="-122"/>
              </a:rPr>
              <a:t>主要业务活动”填写的文本不包括“煤”，则触发审核，错误提示“企业填报了原煤产量，但主要业务活动中不涉及原煤相关业务活动，请核实填报的原煤产量是否为企业实际生产的原煤”。</a:t>
            </a:r>
            <a:endParaRPr lang="zh-CN" altLang="en-US" sz="2400" dirty="0">
              <a:solidFill>
                <a:srgbClr val="336699"/>
              </a:solidFill>
              <a:latin typeface="微软雅黑" pitchFamily="34" charset="-122"/>
              <a:ea typeface="微软雅黑" pitchFamily="34" charset="-122"/>
            </a:endParaRPr>
          </a:p>
          <a:p>
            <a:pPr marL="285750" indent="0" algn="just">
              <a:lnSpc>
                <a:spcPct val="150000"/>
              </a:lnSpc>
              <a:buClrTx/>
              <a:buFont typeface="Arial" panose="02080604020202020204" pitchFamily="34" charset="0"/>
              <a:buChar char="•"/>
            </a:pPr>
            <a:r>
              <a:rPr lang="zh-CN" altLang="en-US" sz="2400" dirty="0">
                <a:solidFill>
                  <a:srgbClr val="336699"/>
                </a:solidFill>
                <a:latin typeface="微软雅黑" pitchFamily="34" charset="-122"/>
                <a:ea typeface="微软雅黑" pitchFamily="34" charset="-122"/>
              </a:rPr>
              <a:t>原煤生产量填报超过50000吨会触发审核，错误提示“</a:t>
            </a:r>
            <a:r>
              <a:rPr lang="zh-CN" altLang="en-US" sz="2400" dirty="0">
                <a:solidFill>
                  <a:srgbClr val="336699"/>
                </a:solidFill>
                <a:latin typeface="微软雅黑" pitchFamily="34" charset="-122"/>
                <a:ea typeface="微软雅黑" pitchFamily="34" charset="-122"/>
                <a:sym typeface="微软雅黑" pitchFamily="34" charset="-122"/>
              </a:rPr>
              <a:t>原煤生产量指企业实际生产的并符合原煤质量要求的实物数量，不是指购进、消费和销售的原煤数量</a:t>
            </a:r>
            <a:r>
              <a:rPr lang="zh-CN" altLang="en-US" sz="2400" dirty="0">
                <a:solidFill>
                  <a:srgbClr val="336699"/>
                </a:solidFill>
                <a:latin typeface="微软雅黑" pitchFamily="34" charset="-122"/>
                <a:ea typeface="微软雅黑" pitchFamily="34" charset="-122"/>
              </a:rPr>
              <a:t>”。</a:t>
            </a:r>
            <a:endParaRPr lang="zh-CN" altLang="en-US" sz="2400" dirty="0">
              <a:solidFill>
                <a:srgbClr val="336699"/>
              </a:solidFill>
              <a:latin typeface="微软雅黑" pitchFamily="34" charset="-122"/>
              <a:ea typeface="微软雅黑"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41989" name="矩形 35"/>
          <p:cNvSpPr/>
          <p:nvPr/>
        </p:nvSpPr>
        <p:spPr>
          <a:xfrm>
            <a:off x="1312863" y="1423988"/>
            <a:ext cx="8167687" cy="458787"/>
          </a:xfrm>
          <a:prstGeom prst="rect">
            <a:avLst/>
          </a:prstGeom>
          <a:noFill/>
          <a:ln w="9525">
            <a:noFill/>
          </a:ln>
        </p:spPr>
        <p:txBody>
          <a:bodyPr wrap="square" lIns="91390" tIns="45696" rIns="91390" bIns="45696" anchor="t" anchorCtr="false">
            <a:spAutoFit/>
          </a:bodyPr>
          <a:p>
            <a:pPr algn="ctr">
              <a:buFontTx/>
            </a:pPr>
            <a:r>
              <a:rPr lang="zh-CN" altLang="en-US" sz="2400" dirty="0">
                <a:solidFill>
                  <a:schemeClr val="bg1"/>
                </a:solidFill>
                <a:latin typeface="微软雅黑" pitchFamily="34" charset="-122"/>
                <a:ea typeface="微软雅黑" pitchFamily="34" charset="-122"/>
              </a:rPr>
              <a:t>各级统计机构需认真核实企业查询标记反馈说明是否合理</a:t>
            </a:r>
            <a:endParaRPr lang="zh-CN" altLang="en-US" sz="2400" dirty="0">
              <a:solidFill>
                <a:schemeClr val="bg1"/>
              </a:solidFill>
              <a:latin typeface="微软雅黑" pitchFamily="34" charset="-122"/>
              <a:ea typeface="微软雅黑" pitchFamily="34" charset="-122"/>
            </a:endParaRPr>
          </a:p>
        </p:txBody>
      </p:sp>
      <p:sp>
        <p:nvSpPr>
          <p:cNvPr id="2" name="圆角矩形 1"/>
          <p:cNvSpPr/>
          <p:nvPr/>
        </p:nvSpPr>
        <p:spPr>
          <a:xfrm>
            <a:off x="158750" y="809625"/>
            <a:ext cx="4151313" cy="43973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991" name="文本框 16"/>
          <p:cNvSpPr txBox="true"/>
          <p:nvPr/>
        </p:nvSpPr>
        <p:spPr>
          <a:xfrm>
            <a:off x="217488" y="809625"/>
            <a:ext cx="3841750" cy="460375"/>
          </a:xfrm>
          <a:prstGeom prst="rect">
            <a:avLst/>
          </a:prstGeom>
          <a:noFill/>
          <a:ln w="9525">
            <a:noFill/>
          </a:ln>
        </p:spPr>
        <p:txBody>
          <a:bodyPr wrap="none" anchor="t" anchorCtr="false">
            <a:spAutoFit/>
          </a:bodyPr>
          <a:p>
            <a:pPr>
              <a:buClrTx/>
              <a:buFontTx/>
            </a:pPr>
            <a:r>
              <a:rPr lang="zh-CN" altLang="en-US" sz="2400" dirty="0">
                <a:solidFill>
                  <a:schemeClr val="bg1"/>
                </a:solidFill>
                <a:latin typeface="微软雅黑" pitchFamily="34" charset="-122"/>
                <a:ea typeface="微软雅黑" pitchFamily="34" charset="-122"/>
              </a:rPr>
              <a:t>生石灰生产量指标审核要点</a:t>
            </a:r>
            <a:endParaRPr lang="zh-CN" altLang="zh-CN" sz="2400" dirty="0">
              <a:solidFill>
                <a:schemeClr val="bg1"/>
              </a:solidFill>
              <a:latin typeface="微软雅黑" pitchFamily="34" charset="-122"/>
              <a:ea typeface="微软雅黑" pitchFamily="34" charset="-122"/>
              <a:sym typeface="微软雅黑" pitchFamily="34" charset="-122"/>
            </a:endParaRPr>
          </a:p>
        </p:txBody>
      </p:sp>
      <p:sp>
        <p:nvSpPr>
          <p:cNvPr id="3" name="文本框 2"/>
          <p:cNvSpPr txBox="true"/>
          <p:nvPr/>
        </p:nvSpPr>
        <p:spPr>
          <a:xfrm>
            <a:off x="749300" y="1882775"/>
            <a:ext cx="10296525" cy="4432300"/>
          </a:xfrm>
          <a:prstGeom prst="rect">
            <a:avLst/>
          </a:prstGeom>
          <a:noFill/>
        </p:spPr>
        <p:txBody>
          <a:bodyPr wrap="square" rtlCol="0">
            <a:spAutoFit/>
          </a:bodyPr>
          <a:p>
            <a:pPr marL="285750" algn="just" fontAlgn="auto">
              <a:lnSpc>
                <a:spcPct val="150000"/>
              </a:lnSpc>
              <a:buClrTx/>
              <a:buSzTx/>
              <a:buFont typeface="Arial" panose="02080604020202020204" pitchFamily="34" charset="0"/>
              <a:buChar char="•"/>
            </a:pPr>
            <a:r>
              <a:rPr lang="zh-CN" altLang="en-US" sz="2800" b="1" noProof="1" dirty="0" smtClean="0">
                <a:solidFill>
                  <a:srgbClr val="336699"/>
                </a:solidFill>
                <a:latin typeface="微软雅黑" pitchFamily="34" charset="-122"/>
                <a:ea typeface="微软雅黑" pitchFamily="34" charset="-122"/>
                <a:cs typeface="+mn-cs"/>
                <a:sym typeface="+mn-ea"/>
              </a:rPr>
              <a:t>A：强制性审核：</a:t>
            </a:r>
            <a:endParaRPr lang="zh-CN" altLang="en-US" sz="2800" b="1" noProof="1" dirty="0" smtClean="0">
              <a:solidFill>
                <a:srgbClr val="336699"/>
              </a:solidFill>
              <a:latin typeface="微软雅黑" pitchFamily="34" charset="-122"/>
              <a:ea typeface="微软雅黑" pitchFamily="34" charset="-122"/>
              <a:sym typeface="+mn-ea"/>
            </a:endParaRPr>
          </a:p>
          <a:p>
            <a:pPr marL="285750" algn="just" fontAlgn="auto">
              <a:lnSpc>
                <a:spcPct val="150000"/>
              </a:lnSpc>
              <a:buClrTx/>
              <a:buSzTx/>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sym typeface="+mn-ea"/>
              </a:rPr>
              <a:t>生石灰生产量不能是负数。</a:t>
            </a:r>
            <a:endParaRPr lang="zh-CN" altLang="en-US" sz="2800" b="1" noProof="1" dirty="0" smtClean="0">
              <a:solidFill>
                <a:srgbClr val="336699"/>
              </a:solidFill>
              <a:latin typeface="微软雅黑" pitchFamily="34" charset="-122"/>
              <a:ea typeface="微软雅黑" pitchFamily="34" charset="-122"/>
            </a:endParaRPr>
          </a:p>
          <a:p>
            <a:pPr marL="285750" algn="just" fontAlgn="auto">
              <a:lnSpc>
                <a:spcPct val="150000"/>
              </a:lnSpc>
              <a:buClrTx/>
              <a:buSzTx/>
              <a:buFont typeface="Arial" panose="02080604020202020204" pitchFamily="34" charset="0"/>
              <a:buChar char="•"/>
            </a:pPr>
            <a:r>
              <a:rPr lang="zh-CN" altLang="en-US" sz="2800" b="1" noProof="1" dirty="0" smtClean="0">
                <a:solidFill>
                  <a:srgbClr val="336699"/>
                </a:solidFill>
                <a:latin typeface="微软雅黑" pitchFamily="34" charset="-122"/>
                <a:ea typeface="微软雅黑" pitchFamily="34" charset="-122"/>
                <a:cs typeface="+mn-cs"/>
                <a:sym typeface="+mn-ea"/>
              </a:rPr>
              <a:t>C：核实性审核：</a:t>
            </a:r>
            <a:endParaRPr lang="zh-CN" altLang="en-US" sz="2800" b="1" noProof="1" dirty="0" smtClean="0">
              <a:solidFill>
                <a:srgbClr val="336699"/>
              </a:solidFill>
              <a:latin typeface="微软雅黑" pitchFamily="34" charset="-122"/>
              <a:ea typeface="微软雅黑" pitchFamily="34" charset="-122"/>
            </a:endParaRPr>
          </a:p>
          <a:p>
            <a:pPr marL="285750" algn="just" fontAlgn="auto">
              <a:lnSpc>
                <a:spcPct val="150000"/>
              </a:lnSpc>
              <a:buClrTx/>
              <a:buSzTx/>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sym typeface="+mn-ea"/>
              </a:rPr>
              <a:t>生石灰生产量填报不能超过50000吨。</a:t>
            </a:r>
            <a:endParaRPr lang="zh-CN" altLang="en-US" sz="2800" noProof="1" dirty="0" smtClean="0">
              <a:solidFill>
                <a:srgbClr val="336699"/>
              </a:solidFill>
              <a:latin typeface="微软雅黑" pitchFamily="34" charset="-122"/>
              <a:ea typeface="微软雅黑" pitchFamily="34" charset="-122"/>
            </a:endParaRPr>
          </a:p>
          <a:p>
            <a:pPr marL="285750" algn="just" fontAlgn="auto">
              <a:lnSpc>
                <a:spcPct val="150000"/>
              </a:lnSpc>
              <a:buClrTx/>
              <a:buSzTx/>
              <a:buFont typeface="Arial" panose="02080604020202020204" pitchFamily="34" charset="0"/>
              <a:buChar char="•"/>
            </a:pPr>
            <a:r>
              <a:rPr lang="zh-CN" altLang="en-US" sz="2800" noProof="1" dirty="0" smtClean="0">
                <a:solidFill>
                  <a:srgbClr val="336699"/>
                </a:solidFill>
                <a:latin typeface="微软雅黑" pitchFamily="34" charset="-122"/>
                <a:ea typeface="微软雅黑" pitchFamily="34" charset="-122"/>
                <a:cs typeface="+mn-cs"/>
                <a:sym typeface="+mn-ea"/>
              </a:rPr>
              <a:t>生石灰生产量填报超过50000吨会触发审核，错误提示“企业填报的生石灰产量过大，请核实”。</a:t>
            </a:r>
            <a:endParaRPr lang="zh-CN" altLang="en-US" sz="2400" b="1" noProof="1" dirty="0" smtClean="0">
              <a:solidFill>
                <a:srgbClr val="336699"/>
              </a:solidFill>
              <a:latin typeface="微软雅黑" pitchFamily="34" charset="-122"/>
              <a:ea typeface="微软雅黑" pitchFamily="34" charset="-122"/>
            </a:endParaRPr>
          </a:p>
          <a:p>
            <a:pPr marL="285750" indent="-285750" algn="just" fontAlgn="auto">
              <a:lnSpc>
                <a:spcPct val="150000"/>
              </a:lnSpc>
              <a:buFont typeface="Arial" panose="02080604020202020204" pitchFamily="34" charset="0"/>
              <a:buChar char="•"/>
            </a:pPr>
            <a:endParaRPr lang="zh-CN" altLang="en-US" sz="2000" noProof="1">
              <a:latin typeface="+mn-ea"/>
              <a:cs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441825" y="2686050"/>
            <a:ext cx="4214813" cy="1322388"/>
          </a:xfrm>
          <a:prstGeom prst="rect">
            <a:avLst/>
          </a:prstGeom>
          <a:noFill/>
          <a:ln w="9525">
            <a:noFill/>
          </a:ln>
        </p:spPr>
        <p:txBody>
          <a:bodyPr wrap="none" anchor="t" anchorCtr="false">
            <a:spAutoFit/>
          </a:bodyPr>
          <a:p>
            <a:r>
              <a:rPr lang="zh-CN" altLang="en-US" sz="8000" b="1" dirty="0">
                <a:solidFill>
                  <a:srgbClr val="4B649F"/>
                </a:solidFill>
                <a:latin typeface="Arial" panose="02080604020202020204" pitchFamily="34" charset="0"/>
                <a:ea typeface="微软雅黑" pitchFamily="34" charset="-122"/>
              </a:rPr>
              <a:t>谢</a:t>
            </a:r>
            <a:r>
              <a:rPr lang="en-US" altLang="zh-CN" sz="8000" b="1" dirty="0">
                <a:solidFill>
                  <a:srgbClr val="4B649F"/>
                </a:solidFill>
                <a:latin typeface="Arial" panose="02080604020202020204" pitchFamily="34" charset="0"/>
                <a:ea typeface="微软雅黑" pitchFamily="34" charset="-122"/>
              </a:rPr>
              <a:t>   </a:t>
            </a:r>
            <a:r>
              <a:rPr lang="zh-CN" altLang="en-US" sz="8000" b="1" dirty="0">
                <a:solidFill>
                  <a:srgbClr val="4B649F"/>
                </a:solidFill>
                <a:latin typeface="Arial" panose="02080604020202020204" pitchFamily="34" charset="0"/>
                <a:ea typeface="微软雅黑" pitchFamily="34" charset="-122"/>
              </a:rPr>
              <a:t>谢！</a:t>
            </a:r>
            <a:r>
              <a:rPr lang="zh-CN" altLang="en-US" sz="6600" b="1" dirty="0">
                <a:solidFill>
                  <a:srgbClr val="4B649F"/>
                </a:solidFill>
                <a:latin typeface="Arial" panose="02080604020202020204" pitchFamily="34" charset="0"/>
                <a:ea typeface="微软雅黑" pitchFamily="34" charset="-122"/>
              </a:rPr>
              <a:t> </a:t>
            </a:r>
            <a:endParaRPr lang="zh-CN" altLang="en-US" sz="6600" b="1" dirty="0">
              <a:solidFill>
                <a:srgbClr val="4B649F"/>
              </a:solidFill>
              <a:latin typeface="Arial" panose="02080604020202020204" pitchFamily="34" charset="0"/>
              <a:ea typeface="微软雅黑"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266" name="文本框 16"/>
          <p:cNvSpPr txBox="true"/>
          <p:nvPr/>
        </p:nvSpPr>
        <p:spPr>
          <a:xfrm>
            <a:off x="1039813" y="974725"/>
            <a:ext cx="893762" cy="460375"/>
          </a:xfrm>
          <a:prstGeom prst="rect">
            <a:avLst/>
          </a:prstGeom>
          <a:noFill/>
          <a:ln w="9525">
            <a:noFill/>
          </a:ln>
        </p:spPr>
        <p:txBody>
          <a:bodyPr wrap="none" anchor="t" anchorCtr="false">
            <a:spAutoFit/>
          </a:bodyPr>
          <a:p>
            <a:pPr algn="ctr"/>
            <a:r>
              <a:rPr lang="en-US" altLang="en-US" sz="2400" b="1" dirty="0">
                <a:solidFill>
                  <a:schemeClr val="bg1"/>
                </a:solidFill>
                <a:latin typeface="Arial" panose="02080604020202020204" pitchFamily="34" charset="0"/>
                <a:ea typeface="微软雅黑" pitchFamily="34" charset="-122"/>
              </a:rPr>
              <a:t>7</a:t>
            </a:r>
            <a:r>
              <a:rPr lang="en-US" altLang="zh-CN" sz="2400" b="1" dirty="0">
                <a:solidFill>
                  <a:schemeClr val="bg1"/>
                </a:solidFill>
                <a:latin typeface="Arial" panose="02080604020202020204" pitchFamily="34" charset="0"/>
                <a:ea typeface="微软雅黑" pitchFamily="34" charset="-122"/>
              </a:rPr>
              <a:t>05-1</a:t>
            </a:r>
            <a:endParaRPr lang="en-US" altLang="zh-CN" sz="2400" b="1" dirty="0">
              <a:solidFill>
                <a:schemeClr val="bg1"/>
              </a:solidFill>
              <a:latin typeface="Arial" panose="02080604020202020204" pitchFamily="34" charset="0"/>
              <a:ea typeface="微软雅黑" pitchFamily="34" charset="-122"/>
            </a:endParaRPr>
          </a:p>
        </p:txBody>
      </p:sp>
      <p:pic>
        <p:nvPicPr>
          <p:cNvPr id="3" name="图片 2" descr="截图-2023年3月15日 9时11分45秒"/>
          <p:cNvPicPr>
            <a:picLocks noChangeAspect="true"/>
          </p:cNvPicPr>
          <p:nvPr/>
        </p:nvPicPr>
        <p:blipFill>
          <a:blip r:embed="rId3"/>
          <a:stretch>
            <a:fillRect/>
          </a:stretch>
        </p:blipFill>
        <p:spPr>
          <a:xfrm>
            <a:off x="2978785" y="1543050"/>
            <a:ext cx="6848475" cy="5181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290" name="文本框 16"/>
          <p:cNvSpPr txBox="true"/>
          <p:nvPr/>
        </p:nvSpPr>
        <p:spPr>
          <a:xfrm>
            <a:off x="1039813" y="974725"/>
            <a:ext cx="893762" cy="460375"/>
          </a:xfrm>
          <a:prstGeom prst="rect">
            <a:avLst/>
          </a:prstGeom>
          <a:noFill/>
          <a:ln w="9525">
            <a:noFill/>
          </a:ln>
        </p:spPr>
        <p:txBody>
          <a:bodyPr wrap="none" anchor="t" anchorCtr="false">
            <a:spAutoFit/>
          </a:bodyPr>
          <a:p>
            <a:pPr algn="ctr"/>
            <a:r>
              <a:rPr lang="en-US" altLang="en-US" sz="2400" b="1" dirty="0">
                <a:solidFill>
                  <a:schemeClr val="bg1"/>
                </a:solidFill>
                <a:latin typeface="Arial" panose="02080604020202020204" pitchFamily="34" charset="0"/>
                <a:ea typeface="微软雅黑" pitchFamily="34" charset="-122"/>
              </a:rPr>
              <a:t>7</a:t>
            </a:r>
            <a:r>
              <a:rPr lang="en-US" altLang="zh-CN" sz="2400" b="1" dirty="0">
                <a:solidFill>
                  <a:schemeClr val="bg1"/>
                </a:solidFill>
                <a:latin typeface="Arial" panose="02080604020202020204" pitchFamily="34" charset="0"/>
                <a:ea typeface="微软雅黑" pitchFamily="34" charset="-122"/>
              </a:rPr>
              <a:t>05-2</a:t>
            </a:r>
            <a:endParaRPr lang="en-US" altLang="zh-CN" sz="2400" b="1" dirty="0">
              <a:solidFill>
                <a:schemeClr val="bg1"/>
              </a:solidFill>
              <a:latin typeface="Arial" panose="02080604020202020204" pitchFamily="34" charset="0"/>
              <a:ea typeface="微软雅黑" pitchFamily="34" charset="-122"/>
            </a:endParaRPr>
          </a:p>
        </p:txBody>
      </p:sp>
      <p:pic>
        <p:nvPicPr>
          <p:cNvPr id="2" name="图片 1" descr="截图-2023年3月15日 9时13分30秒"/>
          <p:cNvPicPr>
            <a:picLocks noChangeAspect="true"/>
          </p:cNvPicPr>
          <p:nvPr/>
        </p:nvPicPr>
        <p:blipFill>
          <a:blip r:embed="rId3"/>
          <a:stretch>
            <a:fillRect/>
          </a:stretch>
        </p:blipFill>
        <p:spPr>
          <a:xfrm>
            <a:off x="2993390" y="1551305"/>
            <a:ext cx="6791325" cy="4676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314" name="文本框 16"/>
          <p:cNvSpPr txBox="true"/>
          <p:nvPr/>
        </p:nvSpPr>
        <p:spPr>
          <a:xfrm>
            <a:off x="1039813" y="974725"/>
            <a:ext cx="893762" cy="460375"/>
          </a:xfrm>
          <a:prstGeom prst="rect">
            <a:avLst/>
          </a:prstGeom>
          <a:noFill/>
          <a:ln w="9525">
            <a:noFill/>
          </a:ln>
        </p:spPr>
        <p:txBody>
          <a:bodyPr wrap="none" anchor="t" anchorCtr="false">
            <a:spAutoFit/>
          </a:bodyPr>
          <a:p>
            <a:pPr algn="ctr"/>
            <a:r>
              <a:rPr lang="en-US" altLang="en-US" sz="2400" b="1" dirty="0">
                <a:solidFill>
                  <a:schemeClr val="bg1"/>
                </a:solidFill>
                <a:latin typeface="Arial" panose="02080604020202020204" pitchFamily="34" charset="0"/>
                <a:ea typeface="微软雅黑" pitchFamily="34" charset="-122"/>
              </a:rPr>
              <a:t>7</a:t>
            </a:r>
            <a:r>
              <a:rPr lang="en-US" altLang="zh-CN" sz="2400" b="1" dirty="0">
                <a:solidFill>
                  <a:schemeClr val="bg1"/>
                </a:solidFill>
                <a:latin typeface="Arial" panose="02080604020202020204" pitchFamily="34" charset="0"/>
                <a:ea typeface="微软雅黑" pitchFamily="34" charset="-122"/>
              </a:rPr>
              <a:t>05-3</a:t>
            </a:r>
            <a:endParaRPr lang="en-US" altLang="zh-CN" sz="2400" b="1" dirty="0">
              <a:solidFill>
                <a:schemeClr val="bg1"/>
              </a:solidFill>
              <a:latin typeface="Arial" panose="02080604020202020204" pitchFamily="34" charset="0"/>
              <a:ea typeface="微软雅黑" pitchFamily="34" charset="-122"/>
            </a:endParaRPr>
          </a:p>
        </p:txBody>
      </p:sp>
      <p:pic>
        <p:nvPicPr>
          <p:cNvPr id="2" name="图片 1" descr="截图-2023年3月15日 9时14分11秒"/>
          <p:cNvPicPr>
            <a:picLocks noChangeAspect="true"/>
          </p:cNvPicPr>
          <p:nvPr/>
        </p:nvPicPr>
        <p:blipFill>
          <a:blip r:embed="rId3"/>
          <a:stretch>
            <a:fillRect/>
          </a:stretch>
        </p:blipFill>
        <p:spPr>
          <a:xfrm>
            <a:off x="2705100" y="1663700"/>
            <a:ext cx="7167880" cy="44043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true"/>
          <p:nvPr/>
        </p:nvSpPr>
        <p:spPr>
          <a:xfrm>
            <a:off x="1039654" y="974725"/>
            <a:ext cx="894080" cy="460375"/>
          </a:xfrm>
          <a:prstGeom prst="rect">
            <a:avLst/>
          </a:prstGeom>
          <a:noFill/>
          <a:ln w="9525">
            <a:noFill/>
          </a:ln>
        </p:spPr>
        <p:txBody>
          <a:bodyPr wrap="none" anchor="t" anchorCtr="false">
            <a:spAutoFit/>
          </a:bodyPr>
          <a:p>
            <a:pPr algn="ctr"/>
            <a:r>
              <a:rPr lang="en-US" altLang="en-US" sz="2400" b="1" dirty="0">
                <a:solidFill>
                  <a:schemeClr val="bg1"/>
                </a:solidFill>
                <a:latin typeface="Arial" panose="02080604020202020204" pitchFamily="34" charset="0"/>
                <a:ea typeface="微软雅黑" pitchFamily="34" charset="-122"/>
              </a:rPr>
              <a:t>7</a:t>
            </a:r>
            <a:r>
              <a:rPr lang="en-US" altLang="zh-CN" sz="2400" b="1" dirty="0">
                <a:solidFill>
                  <a:schemeClr val="bg1"/>
                </a:solidFill>
                <a:latin typeface="Arial" panose="02080604020202020204" pitchFamily="34" charset="0"/>
                <a:ea typeface="微软雅黑" pitchFamily="34" charset="-122"/>
              </a:rPr>
              <a:t>05</a:t>
            </a:r>
            <a:r>
              <a:rPr lang="en-US" altLang="zh-CN" sz="2400" b="1" dirty="0">
                <a:solidFill>
                  <a:schemeClr val="bg1"/>
                </a:solidFill>
                <a:sym typeface="+mn-ea"/>
              </a:rPr>
              <a:t>-</a:t>
            </a:r>
            <a:r>
              <a:rPr lang="en-US" altLang="en-US" sz="2400" b="1" dirty="0">
                <a:solidFill>
                  <a:schemeClr val="bg1"/>
                </a:solidFill>
                <a:sym typeface="+mn-ea"/>
              </a:rPr>
              <a:t>4</a:t>
            </a:r>
            <a:endParaRPr lang="en-US" altLang="en-US" sz="2400" b="1" dirty="0">
              <a:solidFill>
                <a:schemeClr val="bg1"/>
              </a:solidFill>
              <a:latin typeface="Arial" panose="02080604020202020204" pitchFamily="34" charset="0"/>
              <a:ea typeface="微软雅黑" pitchFamily="34" charset="-122"/>
              <a:sym typeface="+mn-ea"/>
            </a:endParaRPr>
          </a:p>
        </p:txBody>
      </p:sp>
      <p:pic>
        <p:nvPicPr>
          <p:cNvPr id="10" name="图片 9" descr="截图-2023年3月15日 9时16分14秒"/>
          <p:cNvPicPr>
            <a:picLocks noChangeAspect="true"/>
          </p:cNvPicPr>
          <p:nvPr/>
        </p:nvPicPr>
        <p:blipFill>
          <a:blip r:embed="rId3"/>
          <a:stretch>
            <a:fillRect/>
          </a:stretch>
        </p:blipFill>
        <p:spPr>
          <a:xfrm>
            <a:off x="2950210" y="1365250"/>
            <a:ext cx="6858000" cy="52698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第二部分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278380" y="3683635"/>
            <a:ext cx="723265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sym typeface="微软雅黑" pitchFamily="34" charset="-122"/>
              </a:rPr>
              <a:t>非一套表单位调查指标</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4270</Words>
  <Application>WPS 演示</Application>
  <PresentationFormat>宽屏</PresentationFormat>
  <Paragraphs>400</Paragraphs>
  <Slides>44</Slides>
  <Notes>0</Notes>
  <HiddenSlides>0</HiddenSlides>
  <MMClips>0</MMClips>
  <ScaleCrop>false</ScaleCrop>
  <HeadingPairs>
    <vt:vector size="6" baseType="variant">
      <vt:variant>
        <vt:lpstr>已用的字体</vt:lpstr>
      </vt:variant>
      <vt:variant>
        <vt:i4>19</vt:i4>
      </vt:variant>
      <vt:variant>
        <vt:lpstr>主题</vt:lpstr>
      </vt:variant>
      <vt:variant>
        <vt:i4>6</vt:i4>
      </vt:variant>
      <vt:variant>
        <vt:lpstr>幻灯片标题</vt:lpstr>
      </vt:variant>
      <vt:variant>
        <vt:i4>44</vt:i4>
      </vt:variant>
    </vt:vector>
  </HeadingPairs>
  <TitlesOfParts>
    <vt:vector size="69" baseType="lpstr">
      <vt:lpstr>Arial</vt:lpstr>
      <vt:lpstr>宋体</vt:lpstr>
      <vt:lpstr>Wingdings</vt:lpstr>
      <vt:lpstr>Nimbus Roman No9 L</vt:lpstr>
      <vt:lpstr>微软雅黑</vt:lpstr>
      <vt:lpstr>黑体</vt:lpstr>
      <vt:lpstr>Wingdings</vt:lpstr>
      <vt:lpstr>Lato Regular</vt:lpstr>
      <vt:lpstr>STIXGeneral-Bold</vt:lpstr>
      <vt:lpstr>Calibri</vt:lpstr>
      <vt:lpstr>DejaVu Sans</vt:lpstr>
      <vt:lpstr>方正书宋_GBK</vt:lpstr>
      <vt:lpstr>楷体</vt:lpstr>
      <vt:lpstr>Verdana</vt:lpstr>
      <vt:lpstr>方正黑体_GBK</vt:lpstr>
      <vt:lpstr>Open Sans</vt:lpstr>
      <vt:lpstr>宋体</vt:lpstr>
      <vt:lpstr>Arial Unicode MS</vt:lpstr>
      <vt:lpstr>汉仪仿宋S</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71</cp:revision>
  <dcterms:created xsi:type="dcterms:W3CDTF">2023-03-31T06:44:56Z</dcterms:created>
  <dcterms:modified xsi:type="dcterms:W3CDTF">2023-03-31T06:44:56Z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ies>
</file>