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51"/>
  </p:notesMasterIdLst>
  <p:handoutMasterIdLst>
    <p:handoutMasterId r:id="rId52"/>
  </p:handoutMasterIdLst>
  <p:sldIdLst>
    <p:sldId id="256" r:id="rId8"/>
    <p:sldId id="262" r:id="rId9"/>
    <p:sldId id="263" r:id="rId10"/>
    <p:sldId id="338" r:id="rId11"/>
    <p:sldId id="330" r:id="rId12"/>
    <p:sldId id="347" r:id="rId13"/>
    <p:sldId id="326" r:id="rId14"/>
    <p:sldId id="329" r:id="rId15"/>
    <p:sldId id="350" r:id="rId16"/>
    <p:sldId id="351" r:id="rId17"/>
    <p:sldId id="360" r:id="rId18"/>
    <p:sldId id="411" r:id="rId19"/>
    <p:sldId id="449" r:id="rId20"/>
    <p:sldId id="453" r:id="rId21"/>
    <p:sldId id="452" r:id="rId22"/>
    <p:sldId id="352" r:id="rId23"/>
    <p:sldId id="412" r:id="rId24"/>
    <p:sldId id="361" r:id="rId25"/>
    <p:sldId id="366" r:id="rId26"/>
    <p:sldId id="367" r:id="rId27"/>
    <p:sldId id="327" r:id="rId28"/>
    <p:sldId id="370" r:id="rId29"/>
    <p:sldId id="447" r:id="rId30"/>
    <p:sldId id="369" r:id="rId31"/>
    <p:sldId id="448" r:id="rId32"/>
    <p:sldId id="321" r:id="rId33"/>
    <p:sldId id="371" r:id="rId34"/>
    <p:sldId id="372" r:id="rId35"/>
    <p:sldId id="328" r:id="rId36"/>
    <p:sldId id="324" r:id="rId37"/>
    <p:sldId id="373" r:id="rId38"/>
    <p:sldId id="409" r:id="rId39"/>
    <p:sldId id="374" r:id="rId40"/>
    <p:sldId id="408" r:id="rId41"/>
    <p:sldId id="406" r:id="rId42"/>
    <p:sldId id="348" r:id="rId43"/>
    <p:sldId id="390" r:id="rId44"/>
    <p:sldId id="379" r:id="rId45"/>
    <p:sldId id="396" r:id="rId46"/>
    <p:sldId id="380" r:id="rId47"/>
    <p:sldId id="402" r:id="rId48"/>
    <p:sldId id="454" r:id="rId49"/>
    <p:sldId id="281" r:id="rId5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æµè²æ ·å¼ 1 - å¼ºè°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æµè²æ ·å¼ 1 - å¼ºè°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75"/>
    <p:restoredTop sz="94660"/>
  </p:normalViewPr>
  <p:slideViewPr>
    <p:cSldViewPr snapToGrid="0" showGuides="1">
      <p:cViewPr varScale="1">
        <p:scale>
          <a:sx n="85" d="100"/>
          <a:sy n="85" d="100"/>
        </p:scale>
        <p:origin x="54" y="180"/>
      </p:cViewPr>
      <p:guideLst>
        <p:guide orient="horz" pos="2160"/>
        <p:guide pos="295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notesMaster" Target="notesMasters/notesMaster1.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62"/>
          <p:cNvSpPr txBox="true"/>
          <p:nvPr/>
        </p:nvSpPr>
        <p:spPr>
          <a:xfrm>
            <a:off x="1394143" y="2967990"/>
            <a:ext cx="9402762" cy="922020"/>
          </a:xfrm>
          <a:prstGeom prst="rect">
            <a:avLst/>
          </a:prstGeom>
          <a:noFill/>
          <a:ln w="9525">
            <a:noFill/>
          </a:ln>
        </p:spPr>
        <p:txBody>
          <a:bodyPr wrap="square" anchor="t" anchorCtr="false">
            <a:spAutoFit/>
          </a:bodyPr>
          <a:lstStyle/>
          <a:p>
            <a:pPr algn="ctr"/>
            <a:r>
              <a:rPr lang="zh-CN" altLang="en-US" sz="5400" dirty="0">
                <a:solidFill>
                  <a:srgbClr val="336699"/>
                </a:solidFill>
                <a:latin typeface="微软雅黑" pitchFamily="34" charset="-122"/>
                <a:ea typeface="微软雅黑" pitchFamily="34" charset="-122"/>
                <a:sym typeface="微软雅黑" pitchFamily="34" charset="-122"/>
              </a:rPr>
              <a:t>财务状况及主要经济指标</a:t>
            </a:r>
            <a:endParaRPr lang="zh-CN" altLang="en-US" sz="5400" dirty="0">
              <a:solidFill>
                <a:srgbClr val="336699"/>
              </a:solidFill>
              <a:latin typeface="微软雅黑" pitchFamily="34" charset="-122"/>
              <a:ea typeface="微软雅黑" pitchFamily="34" charset="-122"/>
              <a:sym typeface="微软雅黑"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398780"/>
          </a:xfrm>
          <a:prstGeom prst="rect">
            <a:avLst/>
          </a:prstGeom>
          <a:noFill/>
          <a:ln w="9525">
            <a:noFill/>
          </a:ln>
        </p:spPr>
        <p:txBody>
          <a:bodyPr wrap="square" anchor="t" anchorCtr="false">
            <a:spAutoFit/>
          </a:bodyPr>
          <a:lstStyle/>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国务院第五次全国经济普查领导小组办公室</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lstStyle/>
          <a:p>
            <a:pPr marR="0" defTabSz="914400">
              <a:buClrTx/>
              <a:buSzTx/>
              <a:buFontTx/>
              <a:buNone/>
            </a:pPr>
            <a:r>
              <a:rPr kumimoji="0" lang="zh-CN" altLang="en-US" sz="4400" kern="1200" cap="none" spc="0" normalizeH="0" baseline="0" noProof="1"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rPr>
              <a:t>第五次全国经济普查综合试点培训</a:t>
            </a:r>
            <a:endParaRPr kumimoji="0" lang="zh-CN" altLang="en-US" sz="4400" kern="1200" cap="none" spc="0" normalizeH="0" baseline="0" noProof="1"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
        <p:nvSpPr>
          <p:cNvPr id="3" name="矩形 2"/>
          <p:cNvSpPr/>
          <p:nvPr/>
        </p:nvSpPr>
        <p:spPr>
          <a:xfrm>
            <a:off x="1481138" y="2098675"/>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矩形 3"/>
          <p:cNvSpPr/>
          <p:nvPr/>
        </p:nvSpPr>
        <p:spPr>
          <a:xfrm>
            <a:off x="1703388" y="232886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8" name="组合 7"/>
          <p:cNvGrpSpPr/>
          <p:nvPr/>
        </p:nvGrpSpPr>
        <p:grpSpPr>
          <a:xfrm>
            <a:off x="9991090" y="3890010"/>
            <a:ext cx="687070" cy="714375"/>
            <a:chOff x="14903" y="5858"/>
            <a:chExt cx="1082" cy="1125"/>
          </a:xfrm>
        </p:grpSpPr>
        <p:sp>
          <p:nvSpPr>
            <p:cNvPr id="1069" name="矩形 1068"/>
            <p:cNvSpPr/>
            <p:nvPr/>
          </p:nvSpPr>
          <p:spPr>
            <a:xfrm>
              <a:off x="15235" y="6233"/>
              <a:ext cx="750" cy="7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4903" y="5858"/>
              <a:ext cx="748" cy="748"/>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6123"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3431" y="1121728"/>
            <a:ext cx="232410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a:t>
            </a:r>
            <a:r>
              <a:rPr lang="zh-CN" altLang="en-US" sz="2400" b="1" dirty="0">
                <a:solidFill>
                  <a:schemeClr val="bg1"/>
                </a:solidFill>
                <a:sym typeface="+mn-ea"/>
              </a:rPr>
              <a:t>—</a:t>
            </a:r>
            <a:r>
              <a:rPr lang="zh-CN" altLang="en-US" sz="2400" b="1" dirty="0">
                <a:solidFill>
                  <a:schemeClr val="bg1"/>
                </a:solidFill>
                <a:latin typeface="Arial" panose="02080604020202020204" pitchFamily="34" charset="0"/>
                <a:ea typeface="微软雅黑" pitchFamily="34" charset="-122"/>
              </a:rPr>
              <a:t>新增</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812800" y="2580640"/>
          <a:ext cx="9296400" cy="1889760"/>
        </p:xfrm>
        <a:graphic>
          <a:graphicData uri="http://schemas.openxmlformats.org/drawingml/2006/table">
            <a:tbl>
              <a:tblPr firstRow="true" bandRow="true">
                <a:tableStyleId>{68D230F3-CF80-4859-8CE7-A43EE81993B5}</a:tableStyleId>
              </a:tblPr>
              <a:tblGrid>
                <a:gridCol w="2674620"/>
                <a:gridCol w="1294765"/>
                <a:gridCol w="1332230"/>
                <a:gridCol w="1331595"/>
                <a:gridCol w="1331595"/>
                <a:gridCol w="1331595"/>
              </a:tblGrid>
              <a:tr h="335280">
                <a:tc>
                  <a:txBody>
                    <a:bodyPr/>
                    <a:lstStyle/>
                    <a:p>
                      <a:pPr>
                        <a:buNone/>
                      </a:pPr>
                      <a:endParaRPr lang="zh-CN" altLang="en-US" sz="1600"/>
                    </a:p>
                  </a:txBody>
                  <a:tcPr/>
                </a:tc>
                <a:tc>
                  <a:txBody>
                    <a:bodyPr/>
                    <a:lstStyle/>
                    <a:p>
                      <a:pPr algn="ctr">
                        <a:buNone/>
                      </a:pPr>
                      <a:r>
                        <a:rPr lang="zh-CN" altLang="en-US" sz="1600">
                          <a:latin typeface="黑体" panose="02010609060101010101" charset="-122"/>
                          <a:ea typeface="黑体" panose="02010609060101010101" charset="-122"/>
                        </a:rPr>
                        <a:t>工业</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建筑业</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批零住餐</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房地产</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规上服务业</a:t>
                      </a:r>
                      <a:endParaRPr lang="zh-CN" altLang="en-US" sz="1600">
                        <a:latin typeface="黑体" panose="02010609060101010101" charset="-122"/>
                        <a:ea typeface="黑体" panose="02010609060101010101" charset="-122"/>
                      </a:endParaRPr>
                    </a:p>
                  </a:txBody>
                  <a:tcPr anchor="ctr"/>
                </a:tc>
              </a:tr>
              <a:tr h="304800">
                <a:tc>
                  <a:txBody>
                    <a:bodyPr/>
                    <a:lstStyle/>
                    <a:p>
                      <a:pPr>
                        <a:buNone/>
                      </a:pPr>
                      <a:r>
                        <a:rPr lang="zh-CN" sz="2800">
                          <a:latin typeface="黑体" panose="02010609060101010101" charset="-122"/>
                          <a:ea typeface="黑体" panose="02010609060101010101" charset="-122"/>
                          <a:sym typeface="+mn-ea"/>
                        </a:rPr>
                        <a:t>五经普综合试点</a:t>
                      </a:r>
                      <a:endParaRPr lang="zh-CN" sz="2800">
                        <a:latin typeface="黑体" panose="02010609060101010101" charset="-122"/>
                        <a:ea typeface="黑体" panose="02010609060101010101" charset="-122"/>
                        <a:sym typeface="+mn-ea"/>
                      </a:endParaRPr>
                    </a:p>
                  </a:txBody>
                  <a:tcPr/>
                </a:tc>
                <a:tc>
                  <a:txBody>
                    <a:bodyPr/>
                    <a:lstStyle/>
                    <a:p>
                      <a:pPr algn="ctr">
                        <a:buNone/>
                      </a:pPr>
                      <a:r>
                        <a:rPr lang="en-US" altLang="zh-CN" sz="2800">
                          <a:sym typeface="+mn-ea"/>
                        </a:rPr>
                        <a:t>40</a:t>
                      </a:r>
                      <a:endParaRPr lang="zh-CN" sz="2800"/>
                    </a:p>
                  </a:txBody>
                  <a:tcPr anchor="ctr"/>
                </a:tc>
                <a:tc>
                  <a:txBody>
                    <a:bodyPr/>
                    <a:lstStyle/>
                    <a:p>
                      <a:pPr algn="ctr">
                        <a:buNone/>
                      </a:pPr>
                      <a:r>
                        <a:rPr lang="en-US" altLang="zh-CN" sz="2800"/>
                        <a:t>36</a:t>
                      </a:r>
                      <a:endParaRPr lang="en-US" altLang="zh-CN" sz="2800"/>
                    </a:p>
                  </a:txBody>
                  <a:tcPr anchor="ctr"/>
                </a:tc>
                <a:tc>
                  <a:txBody>
                    <a:bodyPr/>
                    <a:lstStyle/>
                    <a:p>
                      <a:pPr algn="ctr">
                        <a:buNone/>
                      </a:pPr>
                      <a:r>
                        <a:rPr lang="en-US" altLang="zh-CN" sz="2800"/>
                        <a:t>34</a:t>
                      </a:r>
                      <a:endParaRPr lang="en-US" altLang="zh-CN" sz="2800"/>
                    </a:p>
                  </a:txBody>
                  <a:tcPr anchor="ctr"/>
                </a:tc>
                <a:tc>
                  <a:txBody>
                    <a:bodyPr/>
                    <a:lstStyle/>
                    <a:p>
                      <a:pPr algn="ctr">
                        <a:buNone/>
                      </a:pPr>
                      <a:r>
                        <a:rPr lang="en-US" altLang="zh-CN" sz="2800">
                          <a:sym typeface="+mn-ea"/>
                        </a:rPr>
                        <a:t>33</a:t>
                      </a:r>
                      <a:endParaRPr lang="en-US" altLang="zh-CN" sz="2800">
                        <a:sym typeface="+mn-ea"/>
                      </a:endParaRPr>
                    </a:p>
                  </a:txBody>
                  <a:tcPr anchor="ctr"/>
                </a:tc>
                <a:tc>
                  <a:txBody>
                    <a:bodyPr/>
                    <a:lstStyle/>
                    <a:p>
                      <a:pPr algn="ctr">
                        <a:buNone/>
                      </a:pPr>
                      <a:r>
                        <a:rPr lang="en-US" altLang="zh-CN" sz="2800">
                          <a:sym typeface="+mn-ea"/>
                        </a:rPr>
                        <a:t>31</a:t>
                      </a:r>
                      <a:endParaRPr lang="en-US" altLang="zh-CN" sz="2800">
                        <a:sym typeface="+mn-ea"/>
                      </a:endParaRPr>
                    </a:p>
                  </a:txBody>
                  <a:tcPr anchor="ctr"/>
                </a:tc>
              </a:tr>
              <a:tr h="304800">
                <a:tc>
                  <a:txBody>
                    <a:bodyPr/>
                    <a:lstStyle/>
                    <a:p>
                      <a:pPr>
                        <a:buNone/>
                      </a:pPr>
                      <a:r>
                        <a:rPr lang="en-US" altLang="zh-CN" sz="2800">
                          <a:latin typeface="黑体" panose="02010609060101010101" charset="-122"/>
                          <a:ea typeface="黑体" panose="02010609060101010101" charset="-122"/>
                          <a:cs typeface="黑体" panose="02010609060101010101" charset="-122"/>
                        </a:rPr>
                        <a:t>2022</a:t>
                      </a:r>
                      <a:r>
                        <a:rPr lang="zh-CN" altLang="en-US" sz="2800">
                          <a:latin typeface="黑体" panose="02010609060101010101" charset="-122"/>
                          <a:ea typeface="黑体" panose="02010609060101010101" charset="-122"/>
                          <a:cs typeface="黑体" panose="02010609060101010101" charset="-122"/>
                        </a:rPr>
                        <a:t>年统计年报</a:t>
                      </a:r>
                      <a:endParaRPr lang="zh-CN" altLang="en-US" sz="2800">
                        <a:latin typeface="黑体" panose="02010609060101010101" charset="-122"/>
                        <a:ea typeface="黑体" panose="02010609060101010101" charset="-122"/>
                        <a:cs typeface="黑体" panose="02010609060101010101" charset="-122"/>
                      </a:endParaRPr>
                    </a:p>
                  </a:txBody>
                  <a:tcPr/>
                </a:tc>
                <a:tc>
                  <a:txBody>
                    <a:bodyPr/>
                    <a:lstStyle/>
                    <a:p>
                      <a:pPr algn="ctr">
                        <a:buNone/>
                      </a:pPr>
                      <a:r>
                        <a:rPr lang="en-US" altLang="zh-CN" sz="2800">
                          <a:sym typeface="+mn-ea"/>
                        </a:rPr>
                        <a:t>26</a:t>
                      </a:r>
                      <a:endParaRPr lang="en-US" altLang="zh-CN" sz="2800">
                        <a:sym typeface="+mn-ea"/>
                      </a:endParaRPr>
                    </a:p>
                  </a:txBody>
                  <a:tcPr anchor="ctr"/>
                </a:tc>
                <a:tc>
                  <a:txBody>
                    <a:bodyPr/>
                    <a:lstStyle/>
                    <a:p>
                      <a:pPr algn="ctr">
                        <a:buNone/>
                      </a:pPr>
                      <a:r>
                        <a:rPr lang="en-US" altLang="zh-CN" sz="2800"/>
                        <a:t>15</a:t>
                      </a:r>
                      <a:endParaRPr lang="en-US" altLang="zh-CN" sz="2800"/>
                    </a:p>
                  </a:txBody>
                  <a:tcPr anchor="ctr"/>
                </a:tc>
                <a:tc>
                  <a:txBody>
                    <a:bodyPr/>
                    <a:lstStyle/>
                    <a:p>
                      <a:pPr algn="ctr">
                        <a:buNone/>
                      </a:pPr>
                      <a:r>
                        <a:rPr lang="en-US" altLang="zh-CN" sz="2800">
                          <a:sym typeface="+mn-ea"/>
                        </a:rPr>
                        <a:t>19</a:t>
                      </a:r>
                      <a:endParaRPr lang="en-US" altLang="zh-CN" sz="2800">
                        <a:sym typeface="+mn-ea"/>
                      </a:endParaRPr>
                    </a:p>
                  </a:txBody>
                  <a:tcPr anchor="ctr"/>
                </a:tc>
                <a:tc>
                  <a:txBody>
                    <a:bodyPr/>
                    <a:lstStyle/>
                    <a:p>
                      <a:pPr algn="ctr">
                        <a:buNone/>
                      </a:pPr>
                      <a:r>
                        <a:rPr lang="en-US" altLang="zh-CN" sz="2800">
                          <a:sym typeface="+mn-ea"/>
                        </a:rPr>
                        <a:t>17</a:t>
                      </a:r>
                      <a:endParaRPr lang="en-US" altLang="zh-CN" sz="2800">
                        <a:sym typeface="+mn-ea"/>
                      </a:endParaRPr>
                    </a:p>
                  </a:txBody>
                  <a:tcPr anchor="ctr"/>
                </a:tc>
                <a:tc>
                  <a:txBody>
                    <a:bodyPr/>
                    <a:lstStyle/>
                    <a:p>
                      <a:pPr algn="ctr">
                        <a:buNone/>
                      </a:pPr>
                      <a:r>
                        <a:rPr lang="en-US" altLang="zh-CN" sz="2800">
                          <a:sym typeface="+mn-ea"/>
                        </a:rPr>
                        <a:t>15</a:t>
                      </a:r>
                      <a:endParaRPr lang="en-US" altLang="zh-CN" sz="2800" b="1">
                        <a:sym typeface="+mn-ea"/>
                      </a:endParaRPr>
                    </a:p>
                  </a:txBody>
                  <a:tcPr anchor="ctr"/>
                </a:tc>
              </a:tr>
              <a:tr h="304800">
                <a:tc>
                  <a:txBody>
                    <a:bodyPr/>
                    <a:lstStyle/>
                    <a:p>
                      <a:pPr>
                        <a:buNone/>
                      </a:pPr>
                      <a:r>
                        <a:rPr lang="zh-CN" altLang="en-US" sz="2800">
                          <a:latin typeface="黑体" panose="02010609060101010101" charset="-122"/>
                          <a:ea typeface="黑体" panose="02010609060101010101" charset="-122"/>
                        </a:rPr>
                        <a:t>四经普</a:t>
                      </a:r>
                      <a:endParaRPr lang="zh-CN" altLang="en-US" sz="2800">
                        <a:latin typeface="黑体" panose="02010609060101010101" charset="-122"/>
                        <a:ea typeface="黑体" panose="02010609060101010101" charset="-122"/>
                      </a:endParaRPr>
                    </a:p>
                  </a:txBody>
                  <a:tcPr/>
                </a:tc>
                <a:tc>
                  <a:txBody>
                    <a:bodyPr/>
                    <a:lstStyle/>
                    <a:p>
                      <a:pPr algn="ctr">
                        <a:buNone/>
                      </a:pPr>
                      <a:r>
                        <a:rPr lang="en-US" altLang="zh-CN" sz="2800"/>
                        <a:t>37</a:t>
                      </a:r>
                      <a:endParaRPr lang="en-US" altLang="zh-CN" sz="2800"/>
                    </a:p>
                  </a:txBody>
                  <a:tcPr anchor="ctr"/>
                </a:tc>
                <a:tc>
                  <a:txBody>
                    <a:bodyPr/>
                    <a:lstStyle/>
                    <a:p>
                      <a:pPr algn="ctr">
                        <a:buNone/>
                      </a:pPr>
                      <a:r>
                        <a:rPr lang="en-US" altLang="zh-CN" sz="2800"/>
                        <a:t>34</a:t>
                      </a:r>
                      <a:endParaRPr lang="en-US" altLang="zh-CN" sz="2800"/>
                    </a:p>
                  </a:txBody>
                  <a:tcPr anchor="ctr"/>
                </a:tc>
                <a:tc>
                  <a:txBody>
                    <a:bodyPr/>
                    <a:lstStyle/>
                    <a:p>
                      <a:pPr algn="ctr">
                        <a:buNone/>
                      </a:pPr>
                      <a:r>
                        <a:rPr lang="en-US" altLang="zh-CN" sz="2800"/>
                        <a:t>35</a:t>
                      </a:r>
                      <a:endParaRPr lang="en-US" altLang="zh-CN" sz="2800"/>
                    </a:p>
                  </a:txBody>
                  <a:tcPr anchor="ctr"/>
                </a:tc>
                <a:tc>
                  <a:txBody>
                    <a:bodyPr/>
                    <a:lstStyle/>
                    <a:p>
                      <a:pPr algn="ctr">
                        <a:buNone/>
                      </a:pPr>
                      <a:r>
                        <a:rPr lang="en-US" altLang="zh-CN" sz="2800"/>
                        <a:t>33</a:t>
                      </a:r>
                      <a:endParaRPr lang="en-US" altLang="zh-CN" sz="2800"/>
                    </a:p>
                  </a:txBody>
                  <a:tcPr anchor="ctr"/>
                </a:tc>
                <a:tc>
                  <a:txBody>
                    <a:bodyPr/>
                    <a:lstStyle/>
                    <a:p>
                      <a:pPr algn="ctr">
                        <a:buNone/>
                      </a:pPr>
                      <a:r>
                        <a:rPr lang="en-US" altLang="zh-CN" sz="2800"/>
                        <a:t>30</a:t>
                      </a:r>
                      <a:endParaRPr lang="en-US" altLang="zh-CN" sz="2800"/>
                    </a:p>
                  </a:txBody>
                  <a:tcPr anchor="ctr"/>
                </a:tc>
              </a:tr>
            </a:tbl>
          </a:graphicData>
        </a:graphic>
      </p:graphicFrame>
      <p:sp>
        <p:nvSpPr>
          <p:cNvPr id="2" name="文本框 1"/>
          <p:cNvSpPr txBox="true"/>
          <p:nvPr/>
        </p:nvSpPr>
        <p:spPr>
          <a:xfrm>
            <a:off x="6282055" y="1060450"/>
            <a:ext cx="379603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800" noProof="1" smtClean="0">
                <a:solidFill>
                  <a:srgbClr val="336699"/>
                </a:solidFill>
                <a:latin typeface="微软雅黑" pitchFamily="34" charset="-122"/>
                <a:ea typeface="微软雅黑" pitchFamily="34" charset="-122"/>
                <a:cs typeface="+mn-cs"/>
                <a:sym typeface="+mn-ea"/>
              </a:rPr>
              <a:t>期末资产负债指标个数</a:t>
            </a:r>
            <a:endParaRPr lang="zh-CN"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17158" y="8032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9901" y="918528"/>
            <a:ext cx="171323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a:t>
            </a:r>
            <a:r>
              <a:rPr lang="zh-CN" sz="2400" b="1" dirty="0">
                <a:solidFill>
                  <a:schemeClr val="bg1"/>
                </a:solidFill>
                <a:latin typeface="Arial" panose="02080604020202020204" pitchFamily="34" charset="0"/>
                <a:ea typeface="微软雅黑" pitchFamily="34" charset="-122"/>
              </a:rPr>
              <a:t>表</a:t>
            </a:r>
            <a:endParaRPr lang="zh-CN"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2962910" y="802640"/>
          <a:ext cx="8870950" cy="5908040"/>
        </p:xfrm>
        <a:graphic>
          <a:graphicData uri="http://schemas.openxmlformats.org/drawingml/2006/table">
            <a:tbl>
              <a:tblPr firstRow="true" bandRow="true">
                <a:tableStyleId>{68D230F3-CF80-4859-8CE7-A43EE81993B5}</a:tableStyleId>
              </a:tblPr>
              <a:tblGrid>
                <a:gridCol w="1870710"/>
                <a:gridCol w="1024255"/>
                <a:gridCol w="1316990"/>
                <a:gridCol w="2239645"/>
                <a:gridCol w="1209675"/>
                <a:gridCol w="1209675"/>
              </a:tblGrid>
              <a:tr h="545465">
                <a:tc>
                  <a:txBody>
                    <a:bodyPr/>
                    <a:lstStyle/>
                    <a:p>
                      <a:pPr algn="ctr">
                        <a:buNone/>
                      </a:pPr>
                      <a:r>
                        <a:rPr lang="zh-CN" altLang="en-US" sz="1400">
                          <a:latin typeface="黑体" panose="02010609060101010101" charset="-122"/>
                          <a:ea typeface="黑体" panose="02010609060101010101" charset="-122"/>
                        </a:rPr>
                        <a:t>资产</a:t>
                      </a:r>
                      <a:endParaRPr lang="zh-CN" altLang="en-US" sz="1400">
                        <a:latin typeface="黑体" panose="02010609060101010101" charset="-122"/>
                        <a:ea typeface="黑体" panose="02010609060101010101" charset="-122"/>
                      </a:endParaRPr>
                    </a:p>
                  </a:txBody>
                  <a:tcPr anchor="ctr"/>
                </a:tc>
                <a:tc>
                  <a:txBody>
                    <a:bodyPr/>
                    <a:lstStyle/>
                    <a:p>
                      <a:pPr algn="ctr">
                        <a:buNone/>
                      </a:pPr>
                      <a:r>
                        <a:rPr lang="zh-CN" altLang="en-US" sz="1400">
                          <a:latin typeface="黑体" panose="02010609060101010101" charset="-122"/>
                          <a:ea typeface="黑体" panose="02010609060101010101" charset="-122"/>
                        </a:rPr>
                        <a:t>期末</a:t>
                      </a:r>
                      <a:endParaRPr lang="zh-CN" altLang="en-US" sz="1400">
                        <a:latin typeface="黑体" panose="02010609060101010101" charset="-122"/>
                        <a:ea typeface="黑体" panose="02010609060101010101" charset="-122"/>
                      </a:endParaRPr>
                    </a:p>
                    <a:p>
                      <a:pPr algn="ctr">
                        <a:buNone/>
                      </a:pPr>
                      <a:r>
                        <a:rPr lang="zh-CN" altLang="en-US" sz="1400">
                          <a:latin typeface="黑体" panose="02010609060101010101" charset="-122"/>
                          <a:ea typeface="黑体" panose="02010609060101010101" charset="-122"/>
                        </a:rPr>
                        <a:t>余额</a:t>
                      </a:r>
                      <a:endParaRPr lang="zh-CN" altLang="en-US" sz="1400">
                        <a:latin typeface="黑体" panose="02010609060101010101" charset="-122"/>
                        <a:ea typeface="黑体" panose="02010609060101010101" charset="-122"/>
                      </a:endParaRPr>
                    </a:p>
                  </a:txBody>
                  <a:tcPr anchor="ctr"/>
                </a:tc>
                <a:tc>
                  <a:txBody>
                    <a:bodyPr/>
                    <a:lstStyle/>
                    <a:p>
                      <a:pPr algn="ctr">
                        <a:buNone/>
                      </a:pPr>
                      <a:r>
                        <a:rPr lang="zh-CN" altLang="en-US" sz="1400">
                          <a:latin typeface="黑体" panose="02010609060101010101" charset="-122"/>
                          <a:ea typeface="黑体" panose="02010609060101010101" charset="-122"/>
                        </a:rPr>
                        <a:t>上年年末</a:t>
                      </a:r>
                      <a:endParaRPr lang="zh-CN" altLang="en-US" sz="1400">
                        <a:latin typeface="黑体" panose="02010609060101010101" charset="-122"/>
                        <a:ea typeface="黑体" panose="02010609060101010101" charset="-122"/>
                      </a:endParaRPr>
                    </a:p>
                    <a:p>
                      <a:pPr algn="ctr">
                        <a:buNone/>
                      </a:pPr>
                      <a:r>
                        <a:rPr lang="zh-CN" altLang="en-US" sz="1400">
                          <a:latin typeface="黑体" panose="02010609060101010101" charset="-122"/>
                          <a:ea typeface="黑体" panose="02010609060101010101" charset="-122"/>
                        </a:rPr>
                        <a:t>余额</a:t>
                      </a:r>
                      <a:endParaRPr lang="zh-CN" altLang="en-US" sz="1400">
                        <a:latin typeface="黑体" panose="02010609060101010101" charset="-122"/>
                        <a:ea typeface="黑体" panose="02010609060101010101" charset="-122"/>
                      </a:endParaRPr>
                    </a:p>
                  </a:txBody>
                  <a:tcPr anchor="ctr"/>
                </a:tc>
                <a:tc>
                  <a:txBody>
                    <a:bodyPr/>
                    <a:lstStyle/>
                    <a:p>
                      <a:pPr algn="ctr">
                        <a:buNone/>
                      </a:pPr>
                      <a:r>
                        <a:rPr lang="zh-CN" altLang="en-US" sz="1400">
                          <a:latin typeface="黑体" panose="02010609060101010101" charset="-122"/>
                          <a:ea typeface="黑体" panose="02010609060101010101" charset="-122"/>
                        </a:rPr>
                        <a:t>负债和所有权权益</a:t>
                      </a:r>
                      <a:endParaRPr lang="zh-CN" altLang="en-US" sz="1400">
                        <a:latin typeface="黑体" panose="02010609060101010101" charset="-122"/>
                        <a:ea typeface="黑体" panose="02010609060101010101" charset="-122"/>
                      </a:endParaRPr>
                    </a:p>
                    <a:p>
                      <a:pPr algn="ctr">
                        <a:buNone/>
                      </a:pPr>
                      <a:r>
                        <a:rPr lang="zh-CN" altLang="en-US" sz="1400">
                          <a:latin typeface="黑体" panose="02010609060101010101" charset="-122"/>
                          <a:ea typeface="黑体" panose="02010609060101010101" charset="-122"/>
                        </a:rPr>
                        <a:t>（或</a:t>
                      </a:r>
                      <a:r>
                        <a:rPr lang="zh-CN" altLang="en-US" sz="1400">
                          <a:latin typeface="黑体" panose="02010609060101010101" charset="-122"/>
                          <a:ea typeface="黑体" panose="02010609060101010101" charset="-122"/>
                          <a:sym typeface="+mn-ea"/>
                        </a:rPr>
                        <a:t>股东权益</a:t>
                      </a:r>
                      <a:r>
                        <a:rPr lang="zh-CN" altLang="en-US" sz="1400">
                          <a:latin typeface="黑体" panose="02010609060101010101" charset="-122"/>
                          <a:ea typeface="黑体" panose="02010609060101010101" charset="-122"/>
                        </a:rPr>
                        <a:t>）</a:t>
                      </a:r>
                      <a:endParaRPr lang="zh-CN" altLang="en-US" sz="1400">
                        <a:latin typeface="黑体" panose="02010609060101010101" charset="-122"/>
                        <a:ea typeface="黑体" panose="02010609060101010101" charset="-122"/>
                      </a:endParaRPr>
                    </a:p>
                  </a:txBody>
                  <a:tcPr anchor="ctr"/>
                </a:tc>
                <a:tc>
                  <a:txBody>
                    <a:bodyPr/>
                    <a:lstStyle/>
                    <a:p>
                      <a:pPr algn="ctr">
                        <a:buNone/>
                      </a:pPr>
                      <a:r>
                        <a:rPr lang="zh-CN" altLang="en-US" sz="1400">
                          <a:latin typeface="黑体" panose="02010609060101010101" charset="-122"/>
                          <a:ea typeface="黑体" panose="02010609060101010101" charset="-122"/>
                        </a:rPr>
                        <a:t>期末</a:t>
                      </a:r>
                      <a:endParaRPr lang="zh-CN" altLang="en-US" sz="1400">
                        <a:latin typeface="黑体" panose="02010609060101010101" charset="-122"/>
                        <a:ea typeface="黑体" panose="02010609060101010101" charset="-122"/>
                      </a:endParaRPr>
                    </a:p>
                    <a:p>
                      <a:pPr algn="ctr">
                        <a:buNone/>
                      </a:pPr>
                      <a:r>
                        <a:rPr lang="zh-CN" altLang="en-US" sz="1400">
                          <a:latin typeface="黑体" panose="02010609060101010101" charset="-122"/>
                          <a:ea typeface="黑体" panose="02010609060101010101" charset="-122"/>
                        </a:rPr>
                        <a:t>余额</a:t>
                      </a:r>
                      <a:endParaRPr lang="zh-CN" altLang="en-US" sz="1400">
                        <a:latin typeface="黑体" panose="02010609060101010101" charset="-122"/>
                        <a:ea typeface="黑体" panose="02010609060101010101" charset="-122"/>
                      </a:endParaRPr>
                    </a:p>
                  </a:txBody>
                  <a:tcPr anchor="ctr"/>
                </a:tc>
                <a:tc>
                  <a:txBody>
                    <a:bodyPr/>
                    <a:lstStyle/>
                    <a:p>
                      <a:pPr algn="ctr">
                        <a:buNone/>
                      </a:pPr>
                      <a:r>
                        <a:rPr lang="zh-CN" altLang="en-US" sz="1400">
                          <a:latin typeface="黑体" panose="02010609060101010101" charset="-122"/>
                          <a:ea typeface="黑体" panose="02010609060101010101" charset="-122"/>
                        </a:rPr>
                        <a:t>上年年末</a:t>
                      </a:r>
                      <a:endParaRPr lang="zh-CN" altLang="en-US" sz="1400">
                        <a:latin typeface="黑体" panose="02010609060101010101" charset="-122"/>
                        <a:ea typeface="黑体" panose="02010609060101010101" charset="-122"/>
                      </a:endParaRPr>
                    </a:p>
                    <a:p>
                      <a:pPr algn="ctr">
                        <a:buNone/>
                      </a:pPr>
                      <a:r>
                        <a:rPr lang="zh-CN" altLang="en-US" sz="1400">
                          <a:latin typeface="黑体" panose="02010609060101010101" charset="-122"/>
                          <a:ea typeface="黑体" panose="02010609060101010101" charset="-122"/>
                        </a:rPr>
                        <a:t>余额</a:t>
                      </a:r>
                      <a:endParaRPr lang="zh-CN" altLang="en-US" sz="1400">
                        <a:latin typeface="黑体" panose="02010609060101010101" charset="-122"/>
                        <a:ea typeface="黑体" panose="02010609060101010101" charset="-122"/>
                      </a:endParaRPr>
                    </a:p>
                  </a:txBody>
                  <a:tcPr anchor="ctr"/>
                </a:tc>
              </a:tr>
              <a:tr h="314960">
                <a:tc>
                  <a:txBody>
                    <a:bodyPr/>
                    <a:lstStyle/>
                    <a:p>
                      <a:pPr>
                        <a:buNone/>
                      </a:pPr>
                      <a:r>
                        <a:rPr lang="zh-CN" altLang="en-US" sz="1400">
                          <a:latin typeface="黑体" panose="02010609060101010101" charset="-122"/>
                          <a:ea typeface="黑体" panose="02010609060101010101" charset="-122"/>
                        </a:rPr>
                        <a:t>流动资产：</a:t>
                      </a:r>
                      <a:endParaRPr lang="zh-CN" altLang="en-US" sz="1400">
                        <a:latin typeface="黑体" panose="02010609060101010101" charset="-122"/>
                        <a:ea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r>
                        <a:rPr lang="zh-CN" altLang="en-US" sz="1400">
                          <a:latin typeface="黑体" panose="02010609060101010101" charset="-122"/>
                          <a:ea typeface="黑体" panose="02010609060101010101" charset="-122"/>
                          <a:sym typeface="+mn-ea"/>
                        </a:rPr>
                        <a:t>流动负债：</a:t>
                      </a:r>
                      <a:endParaRPr lang="zh-CN" altLang="en-US" sz="1400">
                        <a:latin typeface="黑体" panose="02010609060101010101" charset="-122"/>
                        <a:ea typeface="黑体" panose="02010609060101010101" charset="-122"/>
                        <a:sym typeface="+mn-ea"/>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u="sng">
                        <a:latin typeface="黑体" panose="02010609060101010101" charset="-122"/>
                        <a:ea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u="sng">
                        <a:latin typeface="黑体" panose="02010609060101010101" charset="-122"/>
                        <a:ea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预付账款</a:t>
                      </a:r>
                      <a:endParaRPr lang="zh-CN" altLang="en-US"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应付账款</a:t>
                      </a:r>
                      <a:endParaRPr lang="zh-CN" altLang="en-US"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4960">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endParaRPr lang="en-US" altLang="zh-CN" sz="1400">
                        <a:latin typeface="黑体" panose="02010609060101010101" charset="-122"/>
                        <a:ea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预收</a:t>
                      </a:r>
                      <a:r>
                        <a:rPr lang="zh-CN" altLang="en-US" sz="1400">
                          <a:latin typeface="黑体" panose="02010609060101010101" charset="-122"/>
                          <a:ea typeface="黑体" panose="02010609060101010101" charset="-122"/>
                          <a:sym typeface="+mn-ea"/>
                        </a:rPr>
                        <a:t>款项</a:t>
                      </a:r>
                      <a:endParaRPr lang="zh-CN" altLang="en-US" sz="1400">
                        <a:latin typeface="黑体" panose="02010609060101010101" charset="-122"/>
                        <a:ea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sym typeface="+mn-ea"/>
                        </a:rPr>
                        <a:t>非流动资产：</a:t>
                      </a:r>
                      <a:endParaRPr lang="zh-CN" altLang="en-US" sz="1400">
                        <a:latin typeface="黑体" panose="02010609060101010101" charset="-122"/>
                        <a:ea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endParaRPr lang="en-US" altLang="zh-CN" sz="1400">
                        <a:latin typeface="黑体" panose="02010609060101010101" charset="-122"/>
                        <a:ea typeface="黑体" panose="02010609060101010101" charset="-122"/>
                      </a:endParaRPr>
                    </a:p>
                  </a:txBody>
                  <a:tcPr/>
                </a:tc>
                <a:tc>
                  <a:txBody>
                    <a:bodyPr/>
                    <a:lstStyle/>
                    <a:p>
                      <a:pPr algn="ctr">
                        <a:buNone/>
                      </a:pPr>
                      <a:endParaRPr lang="en-US" altLang="zh-CN" sz="1400" b="1">
                        <a:latin typeface="黑体" panose="02010609060101010101" charset="-122"/>
                        <a:ea typeface="黑体" panose="02010609060101010101" charset="-122"/>
                      </a:endParaRPr>
                    </a:p>
                  </a:txBody>
                  <a:tcPr anchor="ctr"/>
                </a:tc>
                <a:tc>
                  <a:txBody>
                    <a:bodyPr/>
                    <a:lstStyle/>
                    <a:p>
                      <a:pPr algn="ctr">
                        <a:buNone/>
                      </a:pPr>
                      <a:endParaRPr lang="en-US" altLang="zh-CN" sz="1400" b="1">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a:t>
                      </a:r>
                      <a:endParaRPr lang="en-US" altLang="zh-CN" sz="1400">
                        <a:latin typeface="黑体" panose="02010609060101010101" charset="-122"/>
                        <a:ea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r>
                        <a:rPr lang="zh-CN" altLang="en-US" sz="1400">
                          <a:latin typeface="黑体" panose="02010609060101010101" charset="-122"/>
                          <a:ea typeface="黑体" panose="02010609060101010101" charset="-122"/>
                          <a:sym typeface="+mn-ea"/>
                        </a:rPr>
                        <a:t>非流动负债：</a:t>
                      </a:r>
                      <a:endParaRPr lang="zh-CN" altLang="en-US" sz="1400">
                        <a:latin typeface="黑体" panose="02010609060101010101" charset="-122"/>
                        <a:ea typeface="黑体" panose="02010609060101010101" charset="-122"/>
                        <a:sym typeface="+mn-ea"/>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长期应收款</a:t>
                      </a:r>
                      <a:endParaRPr lang="zh-CN" altLang="en-US"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u="sng">
                        <a:latin typeface="黑体" panose="02010609060101010101" charset="-122"/>
                        <a:ea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4960">
                <a:tc>
                  <a:txBody>
                    <a:bodyPr/>
                    <a:lstStyle/>
                    <a:p>
                      <a:pPr>
                        <a:buNone/>
                      </a:pPr>
                      <a:r>
                        <a:rPr lang="zh-CN" altLang="en-US" sz="1400">
                          <a:latin typeface="黑体" panose="02010609060101010101" charset="-122"/>
                          <a:ea typeface="黑体" panose="02010609060101010101" charset="-122"/>
                          <a:cs typeface="黑体" panose="02010609060101010101" charset="-122"/>
                        </a:rPr>
                        <a:t>  长期股权投资</a:t>
                      </a:r>
                      <a:endParaRPr lang="zh-CN" altLang="en-US"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租赁负债</a:t>
                      </a:r>
                      <a:endParaRPr lang="zh-CN" altLang="en-US"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endParaRPr lang="en-US" altLang="zh-CN" sz="1400">
                        <a:latin typeface="黑体" panose="02010609060101010101" charset="-122"/>
                        <a:ea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r>
                        <a:rPr lang="zh-CN" altLang="en-US" sz="1400">
                          <a:latin typeface="黑体" panose="02010609060101010101" charset="-122"/>
                          <a:ea typeface="黑体" panose="02010609060101010101" charset="-122"/>
                          <a:cs typeface="黑体" panose="02010609060101010101" charset="-122"/>
                          <a:sym typeface="+mn-ea"/>
                        </a:rPr>
                        <a:t>  长期应付款</a:t>
                      </a:r>
                      <a:endParaRPr lang="zh-CN" altLang="en-US" sz="1400">
                        <a:latin typeface="黑体" panose="02010609060101010101" charset="-122"/>
                        <a:ea typeface="黑体" panose="02010609060101010101" charset="-122"/>
                        <a:cs typeface="黑体" panose="02010609060101010101" charset="-122"/>
                        <a:sym typeface="+mn-ea"/>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投资性房地产</a:t>
                      </a:r>
                      <a:endParaRPr lang="zh-CN" altLang="en-US"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zh-CN" altLang="en-US" sz="1400" u="sng">
                          <a:latin typeface="黑体" panose="02010609060101010101" charset="-122"/>
                          <a:ea typeface="黑体" panose="02010609060101010101" charset="-122"/>
                          <a:cs typeface="黑体" panose="02010609060101010101" charset="-122"/>
                        </a:rPr>
                        <a:t>固定资产</a:t>
                      </a:r>
                      <a:endParaRPr lang="zh-CN" altLang="en-US" sz="1400" u="sng">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endParaRPr lang="en-US" altLang="zh-CN" sz="1400">
                        <a:latin typeface="黑体" panose="02010609060101010101" charset="-122"/>
                        <a:ea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zh-CN" altLang="en-US" sz="1400" u="sng">
                          <a:latin typeface="黑体" panose="02010609060101010101" charset="-122"/>
                          <a:ea typeface="黑体" panose="02010609060101010101" charset="-122"/>
                          <a:cs typeface="黑体" panose="02010609060101010101" charset="-122"/>
                        </a:rPr>
                        <a:t>使用权资产</a:t>
                      </a:r>
                      <a:endParaRPr lang="zh-CN" altLang="en-US" sz="1400" u="sng">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zh-CN" altLang="en-US" sz="1400" u="sng">
                          <a:latin typeface="黑体" panose="02010609060101010101" charset="-122"/>
                          <a:ea typeface="黑体" panose="02010609060101010101" charset="-122"/>
                          <a:cs typeface="黑体" panose="02010609060101010101" charset="-122"/>
                        </a:rPr>
                        <a:t>无形资产</a:t>
                      </a:r>
                      <a:endParaRPr lang="zh-CN" altLang="en-US" sz="1400" u="sng">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endParaRPr lang="en-US" altLang="zh-CN" sz="1400">
                        <a:latin typeface="黑体" panose="02010609060101010101" charset="-122"/>
                        <a:ea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496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商誉</a:t>
                      </a:r>
                      <a:endParaRPr lang="zh-CN" altLang="en-US"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r h="315595">
                <a:tc>
                  <a:txBody>
                    <a:bodyPr/>
                    <a:lstStyle/>
                    <a:p>
                      <a:pPr>
                        <a:buNone/>
                      </a:pPr>
                      <a:r>
                        <a:rPr lang="en-US" altLang="zh-CN" sz="1400">
                          <a:latin typeface="黑体" panose="02010609060101010101" charset="-122"/>
                          <a:ea typeface="黑体" panose="02010609060101010101" charset="-122"/>
                        </a:rPr>
                        <a:t>  ...</a:t>
                      </a:r>
                      <a:endParaRPr lang="en-US" altLang="zh-CN" sz="1400">
                        <a:latin typeface="黑体" panose="02010609060101010101" charset="-122"/>
                        <a:ea typeface="黑体" panose="02010609060101010101" charset="-122"/>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r>
            </a:tbl>
          </a:graphicData>
        </a:graphic>
      </p:graphicFrame>
      <p:sp>
        <p:nvSpPr>
          <p:cNvPr id="13" name="文本框 12"/>
          <p:cNvSpPr txBox="true"/>
          <p:nvPr/>
        </p:nvSpPr>
        <p:spPr>
          <a:xfrm>
            <a:off x="455295" y="2144395"/>
            <a:ext cx="1756410" cy="1383665"/>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800" noProof="1" smtClean="0">
                <a:solidFill>
                  <a:srgbClr val="336699"/>
                </a:solidFill>
                <a:latin typeface="微软雅黑" pitchFamily="34" charset="-122"/>
                <a:ea typeface="微软雅黑" pitchFamily="34" charset="-122"/>
                <a:cs typeface="+mn-cs"/>
                <a:sym typeface="+mn-ea"/>
              </a:rPr>
              <a:t>一般企业财务报表格式</a:t>
            </a:r>
            <a:endParaRPr lang="zh-CN" sz="2800" noProof="1" smtClean="0">
              <a:solidFill>
                <a:srgbClr val="336699"/>
              </a:solidFill>
              <a:latin typeface="微软雅黑" pitchFamily="34" charset="-122"/>
              <a:ea typeface="微软雅黑" pitchFamily="34" charset="-122"/>
              <a:cs typeface="+mn-cs"/>
              <a:sym typeface="+mn-ea"/>
            </a:endParaRPr>
          </a:p>
        </p:txBody>
      </p:sp>
      <p:sp>
        <p:nvSpPr>
          <p:cNvPr id="14" name="文本框 13"/>
          <p:cNvSpPr txBox="true"/>
          <p:nvPr/>
        </p:nvSpPr>
        <p:spPr>
          <a:xfrm>
            <a:off x="107315" y="3600450"/>
            <a:ext cx="223393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800" noProof="1" smtClean="0">
                <a:solidFill>
                  <a:srgbClr val="336699"/>
                </a:solidFill>
                <a:latin typeface="微软雅黑" pitchFamily="34" charset="-122"/>
                <a:ea typeface="微软雅黑" pitchFamily="34" charset="-122"/>
                <a:cs typeface="+mn-cs"/>
                <a:sym typeface="+mn-ea"/>
              </a:rPr>
              <a:t>（会企</a:t>
            </a:r>
            <a:r>
              <a:rPr lang="en-US" altLang="zh-CN" sz="2800" noProof="1" smtClean="0">
                <a:solidFill>
                  <a:srgbClr val="336699"/>
                </a:solidFill>
                <a:latin typeface="微软雅黑" pitchFamily="34" charset="-122"/>
                <a:ea typeface="微软雅黑" pitchFamily="34" charset="-122"/>
                <a:cs typeface="+mn-cs"/>
                <a:sym typeface="+mn-ea"/>
              </a:rPr>
              <a:t>01</a:t>
            </a:r>
            <a:r>
              <a:rPr lang="zh-CN" altLang="en-US" sz="2800" noProof="1" smtClean="0">
                <a:solidFill>
                  <a:srgbClr val="336699"/>
                </a:solidFill>
                <a:latin typeface="微软雅黑" pitchFamily="34" charset="-122"/>
                <a:ea typeface="微软雅黑" pitchFamily="34" charset="-122"/>
                <a:cs typeface="+mn-cs"/>
                <a:sym typeface="+mn-ea"/>
              </a:rPr>
              <a:t>表</a:t>
            </a:r>
            <a:r>
              <a:rPr lang="zh-CN" sz="2800" noProof="1" smtClean="0">
                <a:solidFill>
                  <a:srgbClr val="336699"/>
                </a:solidFill>
                <a:latin typeface="微软雅黑" pitchFamily="34" charset="-122"/>
                <a:ea typeface="微软雅黑" pitchFamily="34" charset="-122"/>
                <a:cs typeface="+mn-cs"/>
                <a:sym typeface="+mn-ea"/>
              </a:rPr>
              <a:t>）</a:t>
            </a:r>
            <a:endParaRPr lang="zh-CN"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13" name="文本框 12"/>
          <p:cNvSpPr txBox="true"/>
          <p:nvPr/>
        </p:nvSpPr>
        <p:spPr>
          <a:xfrm>
            <a:off x="186055" y="1702435"/>
            <a:ext cx="5465445" cy="508889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上述新增指标，除其中项外，均可根据《</a:t>
            </a:r>
            <a:r>
              <a:rPr lang="zh-CN" altLang="en-US" sz="2800" dirty="0" smtClean="0">
                <a:solidFill>
                  <a:srgbClr val="336699"/>
                </a:solidFill>
                <a:latin typeface="微软雅黑" pitchFamily="34" charset="-122"/>
                <a:sym typeface="+mn-ea"/>
              </a:rPr>
              <a:t>资产负债表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（会企0</a:t>
            </a:r>
            <a:r>
              <a:rPr lang="en-US" altLang="zh-CN" sz="2800" dirty="0" smtClean="0">
                <a:solidFill>
                  <a:srgbClr val="336699"/>
                </a:solidFill>
                <a:latin typeface="微软雅黑" pitchFamily="34" charset="-122"/>
                <a:sym typeface="+mn-ea"/>
              </a:rPr>
              <a:t>1</a:t>
            </a:r>
            <a:r>
              <a:rPr lang="zh-CN" altLang="en-US" sz="2800" dirty="0" smtClean="0">
                <a:solidFill>
                  <a:srgbClr val="336699"/>
                </a:solidFill>
                <a:latin typeface="微软雅黑" pitchFamily="34" charset="-122"/>
                <a:sym typeface="+mn-ea"/>
              </a:rPr>
              <a:t>表）</a:t>
            </a:r>
            <a:r>
              <a:rPr lang="zh-CN" altLang="en-US" sz="2800" noProof="1" smtClean="0">
                <a:solidFill>
                  <a:srgbClr val="336699"/>
                </a:solidFill>
                <a:latin typeface="微软雅黑" pitchFamily="34" charset="-122"/>
                <a:ea typeface="微软雅黑" pitchFamily="34" charset="-122"/>
                <a:cs typeface="+mn-cs"/>
                <a:sym typeface="+mn-ea"/>
              </a:rPr>
              <a:t>相关内容填报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固定资产净值、使用权资产原值及其中项，可通过固定资产</a:t>
            </a:r>
            <a:r>
              <a:rPr lang="en-US" altLang="zh-CN" sz="2800" dirty="0" smtClean="0">
                <a:solidFill>
                  <a:srgbClr val="336699"/>
                </a:solidFill>
                <a:latin typeface="微软雅黑" pitchFamily="34" charset="-122"/>
                <a:sym typeface="+mn-ea"/>
              </a:rPr>
              <a:t>&amp;</a:t>
            </a:r>
            <a:r>
              <a:rPr lang="zh-CN" altLang="en-US" sz="2800" dirty="0" smtClean="0">
                <a:solidFill>
                  <a:srgbClr val="336699"/>
                </a:solidFill>
                <a:latin typeface="微软雅黑" pitchFamily="34" charset="-122"/>
                <a:sym typeface="+mn-ea"/>
              </a:rPr>
              <a:t>使用权资产台账或管理卡片进行填报</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累计折旧、本年折旧、无形资产的其中项可通过有关二级科目的期末余额数归并填报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true"/>
          <p:nvPr/>
        </p:nvSpPr>
        <p:spPr>
          <a:xfrm>
            <a:off x="805657" y="1044893"/>
            <a:ext cx="232537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资产负债类指标</a:t>
            </a:r>
            <a:endParaRPr lang="en-US" altLang="zh-CN" sz="2400" b="1" dirty="0">
              <a:solidFill>
                <a:schemeClr val="bg1"/>
              </a:solidFill>
              <a:latin typeface="Arial" panose="02080604020202020204" pitchFamily="34" charset="0"/>
              <a:ea typeface="微软雅黑" pitchFamily="34" charset="-122"/>
            </a:endParaRPr>
          </a:p>
        </p:txBody>
      </p:sp>
      <p:pic>
        <p:nvPicPr>
          <p:cNvPr id="5" name="图片 4"/>
          <p:cNvPicPr>
            <a:picLocks noChangeAspect="true"/>
          </p:cNvPicPr>
          <p:nvPr/>
        </p:nvPicPr>
        <p:blipFill>
          <a:blip r:embed="rId3"/>
          <a:stretch>
            <a:fillRect/>
          </a:stretch>
        </p:blipFill>
        <p:spPr>
          <a:xfrm>
            <a:off x="5921375" y="108585"/>
            <a:ext cx="4022090" cy="5798820"/>
          </a:xfrm>
          <a:prstGeom prst="rect">
            <a:avLst/>
          </a:prstGeom>
        </p:spPr>
      </p:pic>
      <p:pic>
        <p:nvPicPr>
          <p:cNvPr id="6" name="图片 5"/>
          <p:cNvPicPr>
            <a:picLocks noChangeAspect="true"/>
          </p:cNvPicPr>
          <p:nvPr/>
        </p:nvPicPr>
        <p:blipFill>
          <a:blip r:embed="rId4"/>
          <a:stretch>
            <a:fillRect/>
          </a:stretch>
        </p:blipFill>
        <p:spPr>
          <a:xfrm>
            <a:off x="5923915" y="5884545"/>
            <a:ext cx="3989705" cy="748665"/>
          </a:xfrm>
          <a:prstGeom prst="rect">
            <a:avLst/>
          </a:prstGeom>
        </p:spPr>
      </p:pic>
      <p:cxnSp>
        <p:nvCxnSpPr>
          <p:cNvPr id="7" name="直接连接符 6"/>
          <p:cNvCxnSpPr/>
          <p:nvPr/>
        </p:nvCxnSpPr>
        <p:spPr>
          <a:xfrm flipV="true">
            <a:off x="6034405" y="291592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true">
            <a:off x="6034405" y="193929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true">
            <a:off x="6034405" y="347408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true">
            <a:off x="6056630" y="362013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true">
            <a:off x="6034405" y="403098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true">
            <a:off x="6047105" y="417703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true">
            <a:off x="6009640" y="472376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true">
            <a:off x="6047105" y="486981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true">
            <a:off x="6047105" y="515302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true">
            <a:off x="8098790" y="291084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true">
            <a:off x="7991475" y="165989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true">
            <a:off x="8025765" y="180911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true">
            <a:off x="7991475" y="374142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true">
            <a:off x="8013700" y="388747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true">
            <a:off x="4624705" y="1949450"/>
            <a:ext cx="1250950" cy="44704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193800"/>
            <a:ext cx="3545205" cy="6673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54380" y="1310005"/>
            <a:ext cx="3430270" cy="460375"/>
          </a:xfrm>
          <a:prstGeom prst="rect">
            <a:avLst/>
          </a:prstGeom>
          <a:noFill/>
          <a:ln w="9525">
            <a:noFill/>
          </a:ln>
        </p:spPr>
        <p:txBody>
          <a:bodyPr wrap="square" anchor="t" anchorCtr="false">
            <a:spAutoFit/>
          </a:bodyPr>
          <a:lstStyle/>
          <a:p>
            <a:pPr algn="ctr"/>
            <a:r>
              <a:rPr lang="zh-CN" altLang="en-US" sz="2400" b="1">
                <a:solidFill>
                  <a:schemeClr val="bg1"/>
                </a:solidFill>
                <a:sym typeface="+mn-ea"/>
              </a:rPr>
              <a:t>使用权资产和租赁负债</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125663"/>
            <a:ext cx="9647238" cy="457200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根据</a:t>
            </a:r>
            <a:r>
              <a:rPr lang="zh-CN" altLang="en-US" sz="2800" dirty="0" smtClean="0">
                <a:solidFill>
                  <a:srgbClr val="336699"/>
                </a:solidFill>
                <a:latin typeface="微软雅黑" pitchFamily="34" charset="-122"/>
                <a:sym typeface="+mn-ea"/>
              </a:rPr>
              <a:t>新租赁准则</a:t>
            </a:r>
            <a:r>
              <a:rPr lang="zh-CN" altLang="en-US" sz="2800" noProof="1" smtClean="0">
                <a:solidFill>
                  <a:srgbClr val="336699"/>
                </a:solidFill>
                <a:latin typeface="微软雅黑" pitchFamily="34" charset="-122"/>
                <a:ea typeface="微软雅黑" pitchFamily="34" charset="-122"/>
                <a:cs typeface="+mn-cs"/>
                <a:sym typeface="+mn-ea"/>
              </a:rPr>
              <a:t>《企业会计准则第21号——租赁》（财会〔2018〕35号），承租人不再区分融资租赁和经营租赁，</a:t>
            </a:r>
            <a:r>
              <a:rPr lang="zh-CN" altLang="en-US" sz="2800" dirty="0" smtClean="0">
                <a:solidFill>
                  <a:srgbClr val="336699"/>
                </a:solidFill>
                <a:latin typeface="微软雅黑" pitchFamily="34" charset="-122"/>
                <a:sym typeface="+mn-ea"/>
              </a:rPr>
              <a:t>而是采用统一的会计处理模型，对所有租赁均</a:t>
            </a:r>
            <a:r>
              <a:rPr lang="zh-CN" altLang="en-US" sz="2800" noProof="1" smtClean="0">
                <a:solidFill>
                  <a:srgbClr val="336699"/>
                </a:solidFill>
                <a:latin typeface="微软雅黑" pitchFamily="34" charset="-122"/>
                <a:ea typeface="微软雅黑" pitchFamily="34" charset="-122"/>
                <a:cs typeface="+mn-cs"/>
                <a:sym typeface="+mn-ea"/>
              </a:rPr>
              <a:t>统一记录为使用权资产，同时确认租赁负债</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使用权资产指在新租赁准则下，企业（单位）作为承租人可在租赁期内使用租赁资产的权利。使用权资产项目下，设置房屋和构筑物、机器和设备两个指标</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sym typeface="+mn-ea"/>
              </a:rPr>
              <a:t>租赁负债指新租赁准则下，承租人在租入资产确认使用权资产的同时确认租赁负债，等于按照租赁期开始日尚未支付的租赁付款额的现值</a:t>
            </a:r>
            <a:endParaRPr lang="zh-CN" altLang="en-US" sz="2800" noProof="1"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193800"/>
            <a:ext cx="3545205" cy="6673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54380" y="1310005"/>
            <a:ext cx="3430270" cy="460375"/>
          </a:xfrm>
          <a:prstGeom prst="rect">
            <a:avLst/>
          </a:prstGeom>
          <a:noFill/>
          <a:ln w="9525">
            <a:noFill/>
          </a:ln>
        </p:spPr>
        <p:txBody>
          <a:bodyPr wrap="square" anchor="t" anchorCtr="false">
            <a:spAutoFit/>
          </a:bodyPr>
          <a:lstStyle/>
          <a:p>
            <a:pPr algn="ctr"/>
            <a:r>
              <a:rPr lang="zh-CN" altLang="en-US" sz="2400" b="1">
                <a:solidFill>
                  <a:schemeClr val="bg1"/>
                </a:solidFill>
                <a:sym typeface="+mn-ea"/>
              </a:rPr>
              <a:t>使用权资产和租赁负债</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839470" y="1931670"/>
          <a:ext cx="10513695" cy="4668520"/>
        </p:xfrm>
        <a:graphic>
          <a:graphicData uri="http://schemas.openxmlformats.org/drawingml/2006/table">
            <a:tbl>
              <a:tblPr firstRow="true" bandRow="true">
                <a:tableStyleId>{68D230F3-CF80-4859-8CE7-A43EE81993B5}</a:tableStyleId>
              </a:tblPr>
              <a:tblGrid>
                <a:gridCol w="2820670"/>
                <a:gridCol w="7693025"/>
              </a:tblGrid>
              <a:tr h="313055">
                <a:tc>
                  <a:txBody>
                    <a:bodyPr/>
                    <a:lstStyle/>
                    <a:p>
                      <a:pPr algn="ctr">
                        <a:buNone/>
                      </a:pPr>
                      <a:r>
                        <a:rPr lang="zh-CN" altLang="en-US" sz="1600"/>
                        <a:t>指标名称</a:t>
                      </a:r>
                      <a:endParaRPr lang="zh-CN" altLang="en-US" sz="1600"/>
                    </a:p>
                  </a:txBody>
                  <a:tcPr/>
                </a:tc>
                <a:tc>
                  <a:txBody>
                    <a:bodyPr/>
                    <a:lstStyle/>
                    <a:p>
                      <a:pPr algn="ctr">
                        <a:buNone/>
                      </a:pPr>
                      <a:r>
                        <a:rPr lang="zh-CN" altLang="en-US" sz="1600">
                          <a:latin typeface="黑体" panose="02010609060101010101" charset="-122"/>
                          <a:ea typeface="黑体" panose="02010609060101010101" charset="-122"/>
                        </a:rPr>
                        <a:t>填报方法</a:t>
                      </a:r>
                      <a:endParaRPr lang="zh-CN" altLang="en-US" sz="1600">
                        <a:latin typeface="黑体" panose="02010609060101010101" charset="-122"/>
                        <a:ea typeface="黑体" panose="02010609060101010101" charset="-122"/>
                      </a:endParaRPr>
                    </a:p>
                  </a:txBody>
                  <a:tcPr anchor="ctr"/>
                </a:tc>
              </a:tr>
              <a:tr h="813435">
                <a:tc>
                  <a:txBody>
                    <a:bodyPr/>
                    <a:lstStyle/>
                    <a:p>
                      <a:pPr>
                        <a:buNone/>
                      </a:pPr>
                      <a:r>
                        <a:rPr lang="zh-CN" altLang="en-US" sz="2000">
                          <a:latin typeface="黑体" panose="02010609060101010101" charset="-122"/>
                          <a:ea typeface="黑体" panose="02010609060101010101" charset="-122"/>
                        </a:rPr>
                        <a:t>使用权资产原价</a:t>
                      </a:r>
                      <a:endParaRPr lang="zh-CN" altLang="en-US" sz="2000">
                        <a:latin typeface="黑体" panose="02010609060101010101" charset="-122"/>
                        <a:ea typeface="黑体" panose="02010609060101010101" charset="-122"/>
                      </a:endParaRPr>
                    </a:p>
                  </a:txBody>
                  <a:tcPr/>
                </a:tc>
                <a:tc>
                  <a:txBody>
                    <a:bodyPr/>
                    <a:lstStyle/>
                    <a:p>
                      <a:pPr algn="l">
                        <a:buNone/>
                      </a:pPr>
                      <a:r>
                        <a:rPr lang="en-US" altLang="zh-CN" sz="2000">
                          <a:latin typeface="黑体" panose="02010609060101010101" charset="-122"/>
                          <a:ea typeface="黑体" panose="02010609060101010101" charset="-122"/>
                          <a:cs typeface="黑体" panose="02010609060101010101" charset="-122"/>
                          <a:sym typeface="+mn-ea"/>
                        </a:rPr>
                        <a:t>根据会计</a:t>
                      </a:r>
                      <a:r>
                        <a:rPr lang="zh-CN" altLang="en-US" sz="2000">
                          <a:latin typeface="黑体" panose="02010609060101010101" charset="-122"/>
                          <a:ea typeface="黑体" panose="02010609060101010101" charset="-122"/>
                          <a:cs typeface="黑体" panose="02010609060101010101" charset="-122"/>
                          <a:sym typeface="+mn-ea"/>
                        </a:rPr>
                        <a:t>“</a:t>
                      </a:r>
                      <a:r>
                        <a:rPr lang="zh-CN" sz="2000">
                          <a:latin typeface="黑体" panose="02010609060101010101" charset="-122"/>
                          <a:ea typeface="黑体" panose="02010609060101010101" charset="-122"/>
                          <a:cs typeface="黑体" panose="02010609060101010101" charset="-122"/>
                          <a:sym typeface="+mn-ea"/>
                        </a:rPr>
                        <a:t>使用权</a:t>
                      </a:r>
                      <a:r>
                        <a:rPr lang="en-US" altLang="zh-CN" sz="2000">
                          <a:latin typeface="黑体" panose="02010609060101010101" charset="-122"/>
                          <a:ea typeface="黑体" panose="02010609060101010101" charset="-122"/>
                          <a:cs typeface="黑体" panose="02010609060101010101" charset="-122"/>
                          <a:sym typeface="+mn-ea"/>
                        </a:rPr>
                        <a:t>资产</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sym typeface="+mn-ea"/>
                        </a:rPr>
                        <a:t>科目的期末借方余额填报</a:t>
                      </a:r>
                      <a:r>
                        <a:rPr lang="zh-CN" altLang="en-US" sz="2000">
                          <a:latin typeface="黑体" panose="02010609060101010101" charset="-122"/>
                          <a:ea typeface="黑体" panose="02010609060101010101" charset="-122"/>
                          <a:cs typeface="黑体" panose="02010609060101010101" charset="-122"/>
                          <a:sym typeface="+mn-ea"/>
                        </a:rPr>
                        <a:t>；也</a:t>
                      </a:r>
                      <a:r>
                        <a:rPr lang="en-US" altLang="zh-CN" sz="2000">
                          <a:latin typeface="黑体" panose="02010609060101010101" charset="-122"/>
                          <a:ea typeface="黑体" panose="02010609060101010101" charset="-122"/>
                          <a:cs typeface="黑体" panose="02010609060101010101" charset="-122"/>
                        </a:rPr>
                        <a:t>可直接取自企业财务报表附注、财务账套</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rPr>
                        <a:t>使用权资产原价</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rPr>
                        <a:t>或</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rPr>
                        <a:t>使用权资产</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rPr>
                        <a:t>台账&amp;卡片</a:t>
                      </a:r>
                      <a:endParaRPr lang="en-US" altLang="zh-CN" sz="2000">
                        <a:latin typeface="黑体" panose="02010609060101010101" charset="-122"/>
                        <a:ea typeface="黑体" panose="02010609060101010101" charset="-122"/>
                        <a:cs typeface="黑体" panose="02010609060101010101" charset="-122"/>
                      </a:endParaRPr>
                    </a:p>
                  </a:txBody>
                  <a:tcPr anchor="ctr"/>
                </a:tc>
              </a:tr>
              <a:tr h="459740">
                <a:tc>
                  <a:txBody>
                    <a:bodyPr/>
                    <a:lstStyle/>
                    <a:p>
                      <a:pPr>
                        <a:buNone/>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其中：房屋和构筑物</a:t>
                      </a:r>
                      <a:endParaRPr lang="zh-CN" altLang="en-US" sz="2000" u="sng">
                        <a:latin typeface="黑体" panose="02010609060101010101" charset="-122"/>
                        <a:ea typeface="黑体" panose="02010609060101010101" charset="-122"/>
                        <a:cs typeface="黑体" panose="02010609060101010101" charset="-122"/>
                        <a:sym typeface="+mn-ea"/>
                      </a:endParaRPr>
                    </a:p>
                  </a:txBody>
                  <a:tcPr/>
                </a:tc>
                <a:tc>
                  <a:txBody>
                    <a:bodyPr/>
                    <a:lstStyle/>
                    <a:p>
                      <a:pPr algn="l">
                        <a:buNone/>
                      </a:pPr>
                      <a:r>
                        <a:rPr lang="zh-CN" altLang="en-US" sz="2000">
                          <a:latin typeface="黑体" panose="02010609060101010101" charset="-122"/>
                          <a:ea typeface="黑体" panose="02010609060101010101" charset="-122"/>
                        </a:rPr>
                        <a:t>根据企业财务明细账中承租人持有的符合使用权资产原价的房屋和构筑物的期末余额数归并填报</a:t>
                      </a:r>
                      <a:endParaRPr lang="zh-CN" altLang="en-US" sz="2000">
                        <a:latin typeface="黑体" panose="02010609060101010101" charset="-122"/>
                        <a:ea typeface="黑体" panose="02010609060101010101" charset="-122"/>
                      </a:endParaRPr>
                    </a:p>
                  </a:txBody>
                  <a:tcPr anchor="ctr"/>
                </a:tc>
              </a:tr>
              <a:tr h="460375">
                <a:tc>
                  <a:txBody>
                    <a:bodyPr/>
                    <a:lstStyle/>
                    <a:p>
                      <a:pPr>
                        <a:buNone/>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机器和设备</a:t>
                      </a:r>
                      <a:endParaRPr lang="zh-CN" altLang="en-US" sz="2000" u="sng">
                        <a:latin typeface="黑体" panose="02010609060101010101" charset="-122"/>
                        <a:ea typeface="黑体" panose="02010609060101010101" charset="-122"/>
                        <a:cs typeface="黑体" panose="02010609060101010101" charset="-122"/>
                        <a:sym typeface="+mn-ea"/>
                      </a:endParaRPr>
                    </a:p>
                  </a:txBody>
                  <a:tcPr/>
                </a:tc>
                <a:tc>
                  <a:txBody>
                    <a:bodyPr/>
                    <a:lstStyle/>
                    <a:p>
                      <a:pPr algn="l">
                        <a:buNone/>
                      </a:pPr>
                      <a:r>
                        <a:rPr lang="zh-CN" altLang="en-US" sz="2000">
                          <a:latin typeface="黑体" panose="02010609060101010101" charset="-122"/>
                          <a:ea typeface="黑体" panose="02010609060101010101" charset="-122"/>
                          <a:sym typeface="+mn-ea"/>
                        </a:rPr>
                        <a:t>根据企业财务明细账中</a:t>
                      </a:r>
                      <a:r>
                        <a:rPr lang="en-US" altLang="zh-CN" sz="2000">
                          <a:latin typeface="黑体" panose="02010609060101010101" charset="-122"/>
                          <a:ea typeface="黑体" panose="02010609060101010101" charset="-122"/>
                        </a:rPr>
                        <a:t>承租人持有的符合使用权资产原价的机器和设备</a:t>
                      </a:r>
                      <a:r>
                        <a:rPr lang="zh-CN" altLang="en-US" sz="2000">
                          <a:latin typeface="黑体" panose="02010609060101010101" charset="-122"/>
                          <a:ea typeface="黑体" panose="02010609060101010101" charset="-122"/>
                        </a:rPr>
                        <a:t>的期末余额数归并</a:t>
                      </a:r>
                      <a:r>
                        <a:rPr lang="zh-CN" altLang="en-US" sz="2000">
                          <a:latin typeface="黑体" panose="02010609060101010101" charset="-122"/>
                          <a:ea typeface="黑体" panose="02010609060101010101" charset="-122"/>
                          <a:sym typeface="+mn-ea"/>
                        </a:rPr>
                        <a:t>填报</a:t>
                      </a:r>
                      <a:endParaRPr lang="zh-CN" altLang="en-US" sz="2000">
                        <a:latin typeface="黑体" panose="02010609060101010101" charset="-122"/>
                        <a:ea typeface="黑体" panose="02010609060101010101" charset="-122"/>
                        <a:sym typeface="+mn-ea"/>
                      </a:endParaRPr>
                    </a:p>
                  </a:txBody>
                  <a:tcPr anchor="ctr"/>
                </a:tc>
              </a:tr>
              <a:tr h="459740">
                <a:tc>
                  <a:txBody>
                    <a:bodyPr/>
                    <a:lstStyle/>
                    <a:p>
                      <a:pPr>
                        <a:buNone/>
                      </a:pPr>
                      <a:r>
                        <a:rPr lang="zh-CN" altLang="en-US" sz="2000">
                          <a:latin typeface="黑体" panose="02010609060101010101" charset="-122"/>
                          <a:ea typeface="黑体" panose="02010609060101010101" charset="-122"/>
                          <a:sym typeface="+mn-ea"/>
                        </a:rPr>
                        <a:t>使用权资产累计折旧</a:t>
                      </a:r>
                      <a:endParaRPr lang="zh-CN" altLang="en-US" sz="2000">
                        <a:latin typeface="黑体" panose="02010609060101010101" charset="-122"/>
                        <a:ea typeface="黑体" panose="02010609060101010101" charset="-122"/>
                        <a:sym typeface="+mn-ea"/>
                      </a:endParaRPr>
                    </a:p>
                  </a:txBody>
                  <a:tcPr/>
                </a:tc>
                <a:tc>
                  <a:txBody>
                    <a:bodyPr/>
                    <a:lstStyle/>
                    <a:p>
                      <a:pPr algn="l">
                        <a:buNone/>
                      </a:pPr>
                      <a:r>
                        <a:rPr lang="en-US" altLang="zh-CN" sz="2000">
                          <a:latin typeface="黑体" panose="02010609060101010101" charset="-122"/>
                          <a:ea typeface="黑体" panose="02010609060101010101" charset="-122"/>
                        </a:rPr>
                        <a:t>根据会计“使用权资产累计折旧”科目的期末贷方余额填报</a:t>
                      </a:r>
                      <a:endParaRPr lang="en-US" altLang="zh-CN" sz="2000">
                        <a:latin typeface="黑体" panose="02010609060101010101" charset="-122"/>
                        <a:ea typeface="黑体" panose="02010609060101010101" charset="-122"/>
                      </a:endParaRPr>
                    </a:p>
                  </a:txBody>
                  <a:tcPr anchor="ctr"/>
                </a:tc>
              </a:tr>
              <a:tr h="790575">
                <a:tc>
                  <a:txBody>
                    <a:bodyPr/>
                    <a:lstStyle/>
                    <a:p>
                      <a:pPr>
                        <a:buNone/>
                      </a:pPr>
                      <a:r>
                        <a:rPr lang="en-US" altLang="zh-CN" sz="2000">
                          <a:latin typeface="黑体" panose="02010609060101010101" charset="-122"/>
                          <a:ea typeface="黑体" panose="02010609060101010101" charset="-122"/>
                          <a:cs typeface="黑体" panose="02010609060101010101" charset="-122"/>
                        </a:rPr>
                        <a:t>  </a:t>
                      </a:r>
                      <a:r>
                        <a:rPr lang="zh-CN" altLang="en-US" sz="2000">
                          <a:latin typeface="黑体" panose="02010609060101010101" charset="-122"/>
                          <a:ea typeface="黑体" panose="02010609060101010101" charset="-122"/>
                          <a:cs typeface="黑体" panose="02010609060101010101" charset="-122"/>
                        </a:rPr>
                        <a:t>其中：本年折旧</a:t>
                      </a:r>
                      <a:endParaRPr lang="zh-CN" altLang="en-US" sz="2000">
                        <a:latin typeface="黑体" panose="02010609060101010101" charset="-122"/>
                        <a:ea typeface="黑体" panose="02010609060101010101" charset="-122"/>
                        <a:cs typeface="黑体" panose="02010609060101010101" charset="-122"/>
                      </a:endParaRPr>
                    </a:p>
                  </a:txBody>
                  <a:tcPr/>
                </a:tc>
                <a:tc>
                  <a:txBody>
                    <a:bodyPr/>
                    <a:lstStyle/>
                    <a:p>
                      <a:pPr algn="l">
                        <a:buNone/>
                      </a:pPr>
                      <a:r>
                        <a:rPr lang="zh-CN" altLang="en-US" sz="2000">
                          <a:latin typeface="黑体" panose="02010609060101010101" charset="-122"/>
                          <a:ea typeface="黑体" panose="02010609060101010101" charset="-122"/>
                        </a:rPr>
                        <a:t>根据会计</a:t>
                      </a:r>
                      <a:r>
                        <a:rPr lang="en-US" altLang="zh-CN" sz="2000">
                          <a:latin typeface="黑体" panose="02010609060101010101" charset="-122"/>
                          <a:ea typeface="黑体" panose="02010609060101010101" charset="-122"/>
                        </a:rPr>
                        <a:t>“使用权资产累计折旧”科目的本期贷方累计发生额，或者会计“财务状况变动表”中“</a:t>
                      </a:r>
                      <a:r>
                        <a:rPr lang="zh-CN" altLang="en-US" sz="2000">
                          <a:latin typeface="黑体" panose="02010609060101010101" charset="-122"/>
                          <a:ea typeface="黑体" panose="02010609060101010101" charset="-122"/>
                        </a:rPr>
                        <a:t>使用权</a:t>
                      </a:r>
                      <a:r>
                        <a:rPr lang="en-US" altLang="zh-CN" sz="2000">
                          <a:latin typeface="黑体" panose="02010609060101010101" charset="-122"/>
                          <a:ea typeface="黑体" panose="02010609060101010101" charset="-122"/>
                        </a:rPr>
                        <a:t>资产折旧”项的数值填报，或者根据使用权资产卡片相关数据填报</a:t>
                      </a:r>
                      <a:endParaRPr lang="en-US" altLang="zh-CN" sz="2000">
                        <a:latin typeface="黑体" panose="02010609060101010101" charset="-122"/>
                        <a:ea typeface="黑体" panose="02010609060101010101" charset="-122"/>
                      </a:endParaRPr>
                    </a:p>
                  </a:txBody>
                  <a:tcPr anchor="ctr"/>
                </a:tc>
              </a:tr>
              <a:tr h="459740">
                <a:tc>
                  <a:txBody>
                    <a:bodyPr/>
                    <a:lstStyle/>
                    <a:p>
                      <a:pPr>
                        <a:buNone/>
                      </a:pPr>
                      <a:r>
                        <a:rPr lang="zh-CN" altLang="en-US" sz="2000">
                          <a:latin typeface="黑体" panose="02010609060101010101" charset="-122"/>
                          <a:ea typeface="黑体" panose="02010609060101010101" charset="-122"/>
                          <a:sym typeface="+mn-ea"/>
                        </a:rPr>
                        <a:t>租赁负债</a:t>
                      </a:r>
                      <a:endParaRPr lang="zh-CN" altLang="en-US" sz="2000">
                        <a:latin typeface="黑体" panose="02010609060101010101" charset="-122"/>
                        <a:ea typeface="黑体" panose="02010609060101010101" charset="-122"/>
                        <a:sym typeface="+mn-ea"/>
                      </a:endParaRPr>
                    </a:p>
                  </a:txBody>
                  <a:tcPr/>
                </a:tc>
                <a:tc>
                  <a:txBody>
                    <a:bodyPr/>
                    <a:lstStyle/>
                    <a:p>
                      <a:pPr algn="l">
                        <a:buNone/>
                      </a:pPr>
                      <a:r>
                        <a:rPr lang="en-US" altLang="zh-CN" sz="2000">
                          <a:latin typeface="黑体" panose="02010609060101010101" charset="-122"/>
                          <a:ea typeface="黑体" panose="02010609060101010101" charset="-122"/>
                        </a:rPr>
                        <a:t>根据会计“资产负债表”中“租赁负债”项目的期末余额数填报</a:t>
                      </a:r>
                      <a:endParaRPr lang="en-US" altLang="zh-CN" sz="2000">
                        <a:latin typeface="黑体" panose="02010609060101010101" charset="-122"/>
                        <a:ea typeface="黑体" panose="02010609060101010101" charset="-122"/>
                      </a:endParaRPr>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19380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54380" y="1310005"/>
            <a:ext cx="2381885" cy="460375"/>
          </a:xfrm>
          <a:prstGeom prst="rect">
            <a:avLst/>
          </a:prstGeom>
          <a:noFill/>
          <a:ln w="9525">
            <a:noFill/>
          </a:ln>
        </p:spPr>
        <p:txBody>
          <a:bodyPr wrap="square" anchor="t" anchorCtr="false">
            <a:spAutoFit/>
          </a:bodyPr>
          <a:lstStyle/>
          <a:p>
            <a:pPr algn="ctr"/>
            <a:r>
              <a:rPr lang="zh-CN" altLang="en-US" sz="2400" b="1">
                <a:solidFill>
                  <a:schemeClr val="bg1"/>
                </a:solidFill>
                <a:sym typeface="+mn-ea"/>
              </a:rPr>
              <a:t>固定资产净值</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125663"/>
            <a:ext cx="9647238" cy="439864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sym typeface="+mn-ea"/>
              </a:rPr>
              <a:t>固定资产净值</a:t>
            </a:r>
            <a:r>
              <a:rPr lang="en-US" altLang="zh-CN" sz="2800" noProof="1"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sym typeface="+mn-ea"/>
              </a:rPr>
              <a:t>固定资产原价（值）</a:t>
            </a:r>
            <a:r>
              <a:rPr lang="en-US" altLang="zh-CN" sz="2800" noProof="1"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sym typeface="+mn-ea"/>
              </a:rPr>
              <a:t>固定资产累计折旧</a:t>
            </a:r>
            <a:endParaRPr lang="zh-CN" altLang="en-US" sz="2800" noProof="1"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sym typeface="+mn-ea"/>
              </a:rPr>
              <a:t>应与“固定资产原价”“固定资产净额”区分</a:t>
            </a:r>
            <a:endParaRPr lang="zh-CN" altLang="en-US" sz="2800" noProof="1" smtClean="0">
              <a:solidFill>
                <a:srgbClr val="336699"/>
              </a:solidFill>
              <a:latin typeface="微软雅黑" pitchFamily="34" charset="-122"/>
              <a:sym typeface="+mn-ea"/>
            </a:endParaRPr>
          </a:p>
          <a:p>
            <a:pPr marL="950595" marR="0" lvl="1"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sym typeface="+mn-ea"/>
              </a:rPr>
              <a:t>固定资产原价”反映固定资产的原始投资额和规模，是固定资产计提折旧的依据；</a:t>
            </a:r>
            <a:endParaRPr lang="zh-CN" altLang="en-US" sz="2800" noProof="1" smtClean="0">
              <a:solidFill>
                <a:srgbClr val="336699"/>
              </a:solidFill>
              <a:latin typeface="微软雅黑" pitchFamily="34" charset="-122"/>
              <a:sym typeface="+mn-ea"/>
            </a:endParaRPr>
          </a:p>
          <a:p>
            <a:pPr marL="950595" marR="0" lvl="1"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sym typeface="+mn-ea"/>
              </a:rPr>
              <a:t>“固定资产净额”即固定资产账面价值，指固定资产原价扣减累计折旧和</a:t>
            </a:r>
            <a:r>
              <a:rPr lang="zh-CN" altLang="en-US" sz="2800" noProof="1" smtClean="0">
                <a:solidFill>
                  <a:srgbClr val="FF0000"/>
                </a:solidFill>
                <a:latin typeface="微软雅黑" pitchFamily="34" charset="-122"/>
                <a:sym typeface="+mn-ea"/>
              </a:rPr>
              <a:t>减值准备</a:t>
            </a:r>
            <a:r>
              <a:rPr lang="zh-CN" altLang="en-US" sz="2800" noProof="1" smtClean="0">
                <a:solidFill>
                  <a:srgbClr val="336699"/>
                </a:solidFill>
                <a:latin typeface="微软雅黑" pitchFamily="34" charset="-122"/>
                <a:sym typeface="+mn-ea"/>
              </a:rPr>
              <a:t>后的金额</a:t>
            </a:r>
            <a:endParaRPr lang="zh-CN" altLang="en-US" sz="2800" noProof="1" smtClean="0">
              <a:solidFill>
                <a:srgbClr val="336699"/>
              </a:solidFill>
              <a:latin typeface="微软雅黑" pitchFamily="34" charset="-122"/>
              <a:sym typeface="+mn-ea"/>
            </a:endParaRPr>
          </a:p>
          <a:p>
            <a:pPr marL="950595" marR="0" lvl="1"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sym typeface="+mn-ea"/>
              </a:rPr>
              <a:t>固定资产净额</a:t>
            </a:r>
            <a:r>
              <a:rPr lang="en-US" altLang="zh-CN" sz="2800" noProof="1"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sym typeface="+mn-ea"/>
              </a:rPr>
              <a:t>固定资产原价</a:t>
            </a:r>
            <a:r>
              <a:rPr lang="en-US" altLang="zh-CN" sz="2800" noProof="1"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sym typeface="+mn-ea"/>
              </a:rPr>
              <a:t>固定资产累计折旧</a:t>
            </a:r>
            <a:r>
              <a:rPr lang="en-US" altLang="zh-CN" sz="2800" noProof="1"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sym typeface="+mn-ea"/>
              </a:rPr>
              <a:t>固定资产减值准备</a:t>
            </a:r>
            <a:endParaRPr lang="zh-CN" altLang="en-US" sz="2800" noProof="1" smtClean="0">
              <a:solidFill>
                <a:srgbClr val="336699"/>
              </a:solidFill>
              <a:latin typeface="微软雅黑" pitchFamily="34" charset="-122"/>
              <a:sym typeface="+mn-ea"/>
            </a:endParaRPr>
          </a:p>
          <a:p>
            <a:pPr marL="36195" marR="0" defTabSz="914400">
              <a:spcBef>
                <a:spcPct val="20000"/>
              </a:spcBef>
              <a:buClrTx/>
              <a:buSzTx/>
              <a:buFontTx/>
              <a:buNone/>
              <a:defRPr/>
            </a:pPr>
            <a:endParaRPr lang="zh-CN" altLang="en-US" sz="2800" noProof="1"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6123"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9501" y="1121728"/>
            <a:ext cx="171196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损益</a:t>
            </a:r>
            <a:r>
              <a:rPr lang="zh-CN" altLang="en-US" sz="2400" b="1" dirty="0">
                <a:solidFill>
                  <a:schemeClr val="bg1"/>
                </a:solidFill>
                <a:sym typeface="+mn-ea"/>
              </a:rPr>
              <a:t>—</a:t>
            </a:r>
            <a:r>
              <a:rPr lang="zh-CN" altLang="en-US" sz="2400" b="1" dirty="0">
                <a:solidFill>
                  <a:schemeClr val="bg1"/>
                </a:solidFill>
                <a:latin typeface="Arial" panose="02080604020202020204" pitchFamily="34" charset="0"/>
                <a:ea typeface="微软雅黑" pitchFamily="34" charset="-122"/>
              </a:rPr>
              <a:t>新增</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939800" y="2051050"/>
          <a:ext cx="9296400" cy="2895600"/>
        </p:xfrm>
        <a:graphic>
          <a:graphicData uri="http://schemas.openxmlformats.org/drawingml/2006/table">
            <a:tbl>
              <a:tblPr firstRow="true" bandRow="true">
                <a:tableStyleId>{68D230F3-CF80-4859-8CE7-A43EE81993B5}</a:tableStyleId>
              </a:tblPr>
              <a:tblGrid>
                <a:gridCol w="2488565"/>
                <a:gridCol w="1480820"/>
                <a:gridCol w="1332230"/>
                <a:gridCol w="1331595"/>
                <a:gridCol w="1331595"/>
                <a:gridCol w="1331595"/>
              </a:tblGrid>
              <a:tr h="335280">
                <a:tc>
                  <a:txBody>
                    <a:bodyPr/>
                    <a:lstStyle/>
                    <a:p>
                      <a:pPr>
                        <a:buNone/>
                      </a:pPr>
                      <a:endParaRPr lang="zh-CN" altLang="en-US" sz="1600"/>
                    </a:p>
                  </a:txBody>
                  <a:tcPr/>
                </a:tc>
                <a:tc>
                  <a:txBody>
                    <a:bodyPr/>
                    <a:lstStyle/>
                    <a:p>
                      <a:pPr algn="ctr">
                        <a:buNone/>
                      </a:pPr>
                      <a:r>
                        <a:rPr lang="zh-CN" altLang="en-US" sz="1600"/>
                        <a:t>工业</a:t>
                      </a:r>
                      <a:endParaRPr lang="zh-CN" altLang="en-US" sz="1600"/>
                    </a:p>
                  </a:txBody>
                  <a:tcPr anchor="ctr"/>
                </a:tc>
                <a:tc>
                  <a:txBody>
                    <a:bodyPr/>
                    <a:lstStyle/>
                    <a:p>
                      <a:pPr algn="ctr">
                        <a:buNone/>
                      </a:pPr>
                      <a:r>
                        <a:rPr lang="zh-CN" altLang="en-US" sz="1600"/>
                        <a:t>建筑业</a:t>
                      </a:r>
                      <a:endParaRPr lang="zh-CN" altLang="en-US" sz="1600"/>
                    </a:p>
                  </a:txBody>
                  <a:tcPr anchor="ctr"/>
                </a:tc>
                <a:tc>
                  <a:txBody>
                    <a:bodyPr/>
                    <a:lstStyle/>
                    <a:p>
                      <a:pPr algn="ctr">
                        <a:buNone/>
                      </a:pPr>
                      <a:r>
                        <a:rPr lang="zh-CN" altLang="en-US" sz="1600"/>
                        <a:t>批零住餐</a:t>
                      </a:r>
                      <a:endParaRPr lang="zh-CN" altLang="en-US" sz="1600"/>
                    </a:p>
                  </a:txBody>
                  <a:tcPr anchor="ctr"/>
                </a:tc>
                <a:tc>
                  <a:txBody>
                    <a:bodyPr/>
                    <a:lstStyle/>
                    <a:p>
                      <a:pPr algn="ctr">
                        <a:buNone/>
                      </a:pPr>
                      <a:r>
                        <a:rPr lang="zh-CN" altLang="en-US" sz="1600"/>
                        <a:t>房地产</a:t>
                      </a:r>
                      <a:endParaRPr lang="zh-CN" altLang="en-US" sz="1600"/>
                    </a:p>
                  </a:txBody>
                  <a:tcPr anchor="ctr"/>
                </a:tc>
                <a:tc>
                  <a:txBody>
                    <a:bodyPr/>
                    <a:lstStyle/>
                    <a:p>
                      <a:pPr algn="ctr">
                        <a:buNone/>
                      </a:pPr>
                      <a:r>
                        <a:rPr lang="zh-CN" altLang="en-US" sz="1600"/>
                        <a:t>规上服务业</a:t>
                      </a:r>
                      <a:endParaRPr lang="zh-CN" altLang="en-US" sz="1600"/>
                    </a:p>
                  </a:txBody>
                  <a:tcPr anchor="ctr"/>
                </a:tc>
              </a:tr>
              <a:tr h="304800">
                <a:tc>
                  <a:txBody>
                    <a:bodyPr/>
                    <a:lstStyle/>
                    <a:p>
                      <a:pPr>
                        <a:buNone/>
                      </a:pPr>
                      <a:r>
                        <a:rPr lang="zh-CN" altLang="en-US"/>
                        <a:t>信用减值损失</a:t>
                      </a:r>
                      <a:endParaRPr lang="zh-CN" altLang="en-US"/>
                    </a:p>
                  </a:txBody>
                  <a:tcPr/>
                </a:tc>
                <a:tc>
                  <a:txBody>
                    <a:bodyPr/>
                    <a:lstStyle/>
                    <a:p>
                      <a:pPr algn="ctr">
                        <a:buNone/>
                      </a:pPr>
                      <a:endParaRPr lang="en-US" altLang="zh-CN"/>
                    </a:p>
                  </a:txBody>
                  <a:tcPr anchor="ctr"/>
                </a:tc>
                <a:tc>
                  <a:txBody>
                    <a:bodyPr/>
                    <a:lstStyle/>
                    <a:p>
                      <a:pPr algn="ctr">
                        <a:buNone/>
                      </a:pPr>
                      <a:r>
                        <a:rPr lang="en-US" altLang="zh-CN" sz="1800"/>
                        <a:t>○</a:t>
                      </a:r>
                      <a:endParaRPr lang="en-US" altLang="zh-CN" sz="1800"/>
                    </a:p>
                  </a:txBody>
                  <a:tcPr anchor="ctr"/>
                </a:tc>
                <a:tc>
                  <a:txBody>
                    <a:bodyPr/>
                    <a:lstStyle/>
                    <a:p>
                      <a:pPr algn="ctr">
                        <a:buNone/>
                      </a:pPr>
                      <a:r>
                        <a:rPr lang="en-US" altLang="zh-CN" sz="1800"/>
                        <a:t>○</a:t>
                      </a:r>
                      <a:endParaRPr lang="en-US" altLang="zh-CN" sz="1800"/>
                    </a:p>
                  </a:txBody>
                  <a:tcPr anchor="ctr"/>
                </a:tc>
                <a:tc>
                  <a:txBody>
                    <a:bodyPr/>
                    <a:lstStyle/>
                    <a:p>
                      <a:pPr algn="ctr">
                        <a:buNone/>
                      </a:pPr>
                      <a:r>
                        <a:rPr lang="en-US" altLang="zh-CN" sz="1800"/>
                        <a:t>○</a:t>
                      </a:r>
                      <a:endParaRPr lang="en-US" altLang="zh-CN" sz="1800"/>
                    </a:p>
                  </a:txBody>
                  <a:tcPr anchor="ctr"/>
                </a:tc>
                <a:tc>
                  <a:txBody>
                    <a:bodyPr/>
                    <a:lstStyle/>
                    <a:p>
                      <a:pPr algn="ctr">
                        <a:buNone/>
                      </a:pPr>
                      <a:endParaRPr lang="zh-CN" altLang="en-US"/>
                    </a:p>
                  </a:txBody>
                  <a:tcPr anchor="ctr"/>
                </a:tc>
              </a:tr>
              <a:tr h="304800">
                <a:tc>
                  <a:txBody>
                    <a:bodyPr/>
                    <a:lstStyle/>
                    <a:p>
                      <a:pPr>
                        <a:buNone/>
                      </a:pPr>
                      <a:r>
                        <a:rPr lang="zh-CN" altLang="en-US"/>
                        <a:t>资产减值损失</a:t>
                      </a:r>
                      <a:endParaRPr lang="zh-CN" altLang="en-US"/>
                    </a:p>
                  </a:txBody>
                  <a:tcPr/>
                </a:tc>
                <a:tc>
                  <a:txBody>
                    <a:bodyPr/>
                    <a:lstStyle/>
                    <a:p>
                      <a:pPr algn="ctr">
                        <a:buNone/>
                      </a:pPr>
                      <a:endParaRPr lang="en-US" altLang="zh-CN"/>
                    </a:p>
                  </a:txBody>
                  <a:tcPr anchor="ctr"/>
                </a:tc>
                <a:tc>
                  <a:txBody>
                    <a:bodyPr/>
                    <a:lstStyle/>
                    <a:p>
                      <a:pPr algn="ctr">
                        <a:buNone/>
                      </a:pPr>
                      <a:endParaRPr lang="zh-CN" altLang="en-US"/>
                    </a:p>
                  </a:txBody>
                  <a:tcPr anchor="ctr"/>
                </a:tc>
                <a:tc>
                  <a:txBody>
                    <a:bodyPr/>
                    <a:lstStyle/>
                    <a:p>
                      <a:pPr algn="ctr">
                        <a:buNone/>
                      </a:pPr>
                      <a:r>
                        <a:rPr lang="en-US" altLang="zh-CN" sz="1800"/>
                        <a:t>○</a:t>
                      </a:r>
                      <a:endParaRPr lang="en-US" altLang="zh-CN" sz="1800"/>
                    </a:p>
                  </a:txBody>
                  <a:tcPr anchor="ctr"/>
                </a:tc>
                <a:tc>
                  <a:txBody>
                    <a:bodyPr/>
                    <a:lstStyle/>
                    <a:p>
                      <a:pPr algn="ctr">
                        <a:buNone/>
                      </a:pPr>
                      <a:endParaRPr lang="zh-CN" altLang="en-US"/>
                    </a:p>
                  </a:txBody>
                  <a:tcPr anchor="ctr"/>
                </a:tc>
                <a:tc>
                  <a:txBody>
                    <a:bodyPr/>
                    <a:lstStyle/>
                    <a:p>
                      <a:pPr algn="ctr">
                        <a:buNone/>
                      </a:pPr>
                      <a:endParaRPr lang="zh-CN" altLang="en-US"/>
                    </a:p>
                  </a:txBody>
                  <a:tcPr anchor="ctr"/>
                </a:tc>
              </a:tr>
              <a:tr h="304800">
                <a:tc>
                  <a:txBody>
                    <a:bodyPr/>
                    <a:lstStyle/>
                    <a:p>
                      <a:pPr>
                        <a:buNone/>
                      </a:pPr>
                      <a:r>
                        <a:rPr lang="zh-CN" altLang="en-US" sz="1800">
                          <a:sym typeface="+mn-ea"/>
                        </a:rPr>
                        <a:t>投资收益</a:t>
                      </a:r>
                      <a:endParaRPr lang="zh-CN" altLang="en-US"/>
                    </a:p>
                  </a:txBody>
                  <a:tcPr/>
                </a:tc>
                <a:tc>
                  <a:txBody>
                    <a:bodyPr/>
                    <a:lstStyle/>
                    <a:p>
                      <a:pPr algn="ctr">
                        <a:buNone/>
                      </a:pPr>
                      <a:endParaRPr lang="en-US" altLang="zh-CN"/>
                    </a:p>
                  </a:txBody>
                  <a:tcPr anchor="ctr"/>
                </a:tc>
                <a:tc>
                  <a:txBody>
                    <a:bodyPr/>
                    <a:lstStyle/>
                    <a:p>
                      <a:pPr algn="ctr">
                        <a:buNone/>
                      </a:pPr>
                      <a:endParaRPr lang="zh-CN" altLang="en-US"/>
                    </a:p>
                  </a:txBody>
                  <a:tcPr anchor="ctr"/>
                </a:tc>
                <a:tc>
                  <a:txBody>
                    <a:bodyPr/>
                    <a:lstStyle/>
                    <a:p>
                      <a:pPr algn="ctr">
                        <a:buNone/>
                      </a:pPr>
                      <a:endParaRPr lang="en-US" altLang="zh-CN" sz="1800"/>
                    </a:p>
                  </a:txBody>
                  <a:tcPr anchor="ctr"/>
                </a:tc>
                <a:tc>
                  <a:txBody>
                    <a:bodyPr/>
                    <a:lstStyle/>
                    <a:p>
                      <a:pPr algn="ctr">
                        <a:buNone/>
                      </a:pPr>
                      <a:endParaRPr lang="zh-CN" altLang="en-US"/>
                    </a:p>
                  </a:txBody>
                  <a:tcPr anchor="ctr"/>
                </a:tc>
                <a:tc>
                  <a:txBody>
                    <a:bodyPr/>
                    <a:lstStyle/>
                    <a:p>
                      <a:pPr algn="ctr">
                        <a:buNone/>
                      </a:pPr>
                      <a:endParaRPr lang="zh-CN" altLang="en-US"/>
                    </a:p>
                  </a:txBody>
                  <a:tcPr anchor="ctr"/>
                </a:tc>
              </a:tr>
              <a:tr h="304800">
                <a:tc>
                  <a:txBody>
                    <a:bodyPr/>
                    <a:lstStyle/>
                    <a:p>
                      <a:pPr>
                        <a:buNone/>
                      </a:pPr>
                      <a:r>
                        <a:rPr lang="zh-CN" altLang="en-US"/>
                        <a:t>净敞口套期收益</a:t>
                      </a:r>
                      <a:endParaRPr lang="zh-CN" altLang="en-US"/>
                    </a:p>
                  </a:txBody>
                  <a:tcPr/>
                </a:tc>
                <a:tc>
                  <a:txBody>
                    <a:bodyPr/>
                    <a:lstStyle/>
                    <a:p>
                      <a:pPr algn="ctr">
                        <a:buNone/>
                      </a:pPr>
                      <a:endParaRPr lang="en-US" altLang="zh-CN"/>
                    </a:p>
                  </a:txBody>
                  <a:tcPr anchor="ctr"/>
                </a:tc>
                <a:tc>
                  <a:txBody>
                    <a:bodyPr/>
                    <a:lstStyle/>
                    <a:p>
                      <a:pPr algn="ctr">
                        <a:buNone/>
                      </a:pPr>
                      <a:r>
                        <a:rPr lang="en-US" altLang="zh-CN" sz="1800"/>
                        <a:t>○</a:t>
                      </a:r>
                      <a:endParaRPr lang="en-US" altLang="zh-CN" sz="1800"/>
                    </a:p>
                  </a:txBody>
                  <a:tcPr anchor="ctr"/>
                </a:tc>
                <a:tc>
                  <a:txBody>
                    <a:bodyPr/>
                    <a:lstStyle/>
                    <a:p>
                      <a:pPr algn="ctr">
                        <a:buNone/>
                      </a:pPr>
                      <a:r>
                        <a:rPr lang="en-US" altLang="zh-CN" sz="1800"/>
                        <a:t>○</a:t>
                      </a:r>
                      <a:endParaRPr lang="en-US" altLang="zh-CN" sz="1800"/>
                    </a:p>
                  </a:txBody>
                  <a:tcPr anchor="ctr"/>
                </a:tc>
                <a:tc>
                  <a:txBody>
                    <a:bodyPr/>
                    <a:lstStyle/>
                    <a:p>
                      <a:pPr algn="ctr">
                        <a:buNone/>
                      </a:pPr>
                      <a:r>
                        <a:rPr lang="en-US" altLang="zh-CN" sz="1800"/>
                        <a:t>○</a:t>
                      </a:r>
                      <a:endParaRPr lang="en-US" altLang="zh-CN" sz="1800"/>
                    </a:p>
                  </a:txBody>
                  <a:tcPr anchor="ctr"/>
                </a:tc>
                <a:tc>
                  <a:txBody>
                    <a:bodyPr/>
                    <a:lstStyle/>
                    <a:p>
                      <a:pPr algn="ctr">
                        <a:buNone/>
                      </a:pPr>
                      <a:endParaRPr lang="en-US" altLang="zh-CN" sz="1800"/>
                    </a:p>
                  </a:txBody>
                  <a:tcPr anchor="ctr"/>
                </a:tc>
              </a:tr>
              <a:tr h="304800">
                <a:tc>
                  <a:txBody>
                    <a:bodyPr/>
                    <a:lstStyle/>
                    <a:p>
                      <a:pPr>
                        <a:buNone/>
                      </a:pPr>
                      <a:r>
                        <a:rPr lang="zh-CN" altLang="en-US" sz="1800"/>
                        <a:t>公允价值变动收益</a:t>
                      </a:r>
                      <a:endParaRPr lang="zh-CN" altLang="en-US" sz="1800"/>
                    </a:p>
                  </a:txBody>
                  <a:tcPr/>
                </a:tc>
                <a:tc>
                  <a:txBody>
                    <a:bodyPr/>
                    <a:lstStyle/>
                    <a:p>
                      <a:pPr algn="ctr">
                        <a:buNone/>
                      </a:pPr>
                      <a:endParaRPr lang="en-US" altLang="zh-CN"/>
                    </a:p>
                  </a:txBody>
                  <a:tcPr anchor="ctr"/>
                </a:tc>
                <a:tc>
                  <a:txBody>
                    <a:bodyPr/>
                    <a:lstStyle/>
                    <a:p>
                      <a:pPr algn="ctr">
                        <a:buNone/>
                      </a:pPr>
                      <a:endParaRPr lang="zh-CN" altLang="en-US"/>
                    </a:p>
                  </a:txBody>
                  <a:tcPr anchor="ctr"/>
                </a:tc>
                <a:tc>
                  <a:txBody>
                    <a:bodyPr/>
                    <a:lstStyle/>
                    <a:p>
                      <a:pPr algn="ctr">
                        <a:buNone/>
                      </a:pPr>
                      <a:r>
                        <a:rPr lang="en-US" altLang="zh-CN" sz="1800"/>
                        <a:t>○</a:t>
                      </a:r>
                      <a:endParaRPr lang="en-US" altLang="zh-CN" sz="1800"/>
                    </a:p>
                  </a:txBody>
                  <a:tcPr anchor="ctr"/>
                </a:tc>
                <a:tc>
                  <a:txBody>
                    <a:bodyPr/>
                    <a:lstStyle/>
                    <a:p>
                      <a:pPr algn="ctr">
                        <a:buNone/>
                      </a:pPr>
                      <a:endParaRPr lang="zh-CN" altLang="en-US"/>
                    </a:p>
                  </a:txBody>
                  <a:tcPr anchor="ctr"/>
                </a:tc>
                <a:tc>
                  <a:txBody>
                    <a:bodyPr/>
                    <a:lstStyle/>
                    <a:p>
                      <a:pPr algn="ctr">
                        <a:buNone/>
                      </a:pPr>
                      <a:endParaRPr lang="zh-CN" altLang="en-US"/>
                    </a:p>
                  </a:txBody>
                  <a:tcPr anchor="ctr"/>
                </a:tc>
              </a:tr>
              <a:tr h="365760">
                <a:tc>
                  <a:txBody>
                    <a:bodyPr/>
                    <a:lstStyle/>
                    <a:p>
                      <a:pPr>
                        <a:buNone/>
                      </a:pPr>
                      <a:r>
                        <a:rPr lang="zh-CN" altLang="en-US"/>
                        <a:t>资产处置收益</a:t>
                      </a:r>
                      <a:endParaRPr lang="zh-CN" altLang="en-US"/>
                    </a:p>
                  </a:txBody>
                  <a:tcPr/>
                </a:tc>
                <a:tc>
                  <a:txBody>
                    <a:bodyPr/>
                    <a:lstStyle/>
                    <a:p>
                      <a:pPr algn="ctr">
                        <a:buNone/>
                      </a:pPr>
                      <a:endParaRPr lang="en-US" altLang="zh-CN"/>
                    </a:p>
                  </a:txBody>
                  <a:tcPr anchor="ctr"/>
                </a:tc>
                <a:tc>
                  <a:txBody>
                    <a:bodyPr/>
                    <a:lstStyle/>
                    <a:p>
                      <a:pPr algn="ctr">
                        <a:buNone/>
                      </a:pPr>
                      <a:r>
                        <a:rPr lang="en-US" altLang="zh-CN" sz="1800"/>
                        <a:t>○</a:t>
                      </a:r>
                      <a:endParaRPr lang="en-US" altLang="zh-CN" sz="1800"/>
                    </a:p>
                  </a:txBody>
                  <a:tcPr anchor="ctr"/>
                </a:tc>
                <a:tc>
                  <a:txBody>
                    <a:bodyPr/>
                    <a:lstStyle/>
                    <a:p>
                      <a:pPr algn="ctr">
                        <a:buNone/>
                      </a:pPr>
                      <a:r>
                        <a:rPr lang="en-US" altLang="zh-CN" sz="1800"/>
                        <a:t>○</a:t>
                      </a:r>
                      <a:endParaRPr lang="en-US" altLang="zh-CN" sz="1800"/>
                    </a:p>
                  </a:txBody>
                  <a:tcPr anchor="ctr"/>
                </a:tc>
                <a:tc>
                  <a:txBody>
                    <a:bodyPr/>
                    <a:lstStyle/>
                    <a:p>
                      <a:pPr algn="ctr">
                        <a:buNone/>
                      </a:pPr>
                      <a:r>
                        <a:rPr lang="en-US" altLang="zh-CN" sz="1800"/>
                        <a:t>○</a:t>
                      </a:r>
                      <a:endParaRPr lang="en-US" altLang="zh-CN" sz="1800"/>
                    </a:p>
                  </a:txBody>
                  <a:tcPr anchor="ctr"/>
                </a:tc>
                <a:tc>
                  <a:txBody>
                    <a:bodyPr/>
                    <a:lstStyle/>
                    <a:p>
                      <a:pPr algn="ctr">
                        <a:buNone/>
                      </a:pPr>
                      <a:endParaRPr lang="zh-CN" altLang="en-US"/>
                    </a:p>
                  </a:txBody>
                  <a:tcPr anchor="ctr"/>
                </a:tc>
              </a:tr>
              <a:tr h="304800">
                <a:tc>
                  <a:txBody>
                    <a:bodyPr/>
                    <a:lstStyle/>
                    <a:p>
                      <a:pPr>
                        <a:buNone/>
                      </a:pPr>
                      <a:r>
                        <a:rPr lang="zh-CN" altLang="en-US"/>
                        <a:t>其他收益</a:t>
                      </a:r>
                      <a:endParaRPr lang="zh-CN" altLang="en-US"/>
                    </a:p>
                  </a:txBody>
                  <a:tcPr/>
                </a:tc>
                <a:tc>
                  <a:txBody>
                    <a:bodyPr/>
                    <a:lstStyle/>
                    <a:p>
                      <a:pPr algn="ctr">
                        <a:buNone/>
                      </a:pPr>
                      <a:endParaRPr lang="en-US" altLang="zh-CN"/>
                    </a:p>
                  </a:txBody>
                  <a:tcPr anchor="ctr"/>
                </a:tc>
                <a:tc>
                  <a:txBody>
                    <a:bodyPr/>
                    <a:lstStyle/>
                    <a:p>
                      <a:pPr algn="ctr">
                        <a:buNone/>
                      </a:pPr>
                      <a:endParaRPr lang="zh-CN" altLang="en-US"/>
                    </a:p>
                  </a:txBody>
                  <a:tcPr anchor="ctr"/>
                </a:tc>
                <a:tc>
                  <a:txBody>
                    <a:bodyPr/>
                    <a:lstStyle/>
                    <a:p>
                      <a:pPr algn="ctr">
                        <a:buNone/>
                      </a:pPr>
                      <a:r>
                        <a:rPr lang="en-US" altLang="zh-CN" sz="1800"/>
                        <a:t>○</a:t>
                      </a:r>
                      <a:endParaRPr lang="en-US" altLang="zh-CN" sz="1800"/>
                    </a:p>
                  </a:txBody>
                  <a:tcPr anchor="ctr"/>
                </a:tc>
                <a:tc>
                  <a:txBody>
                    <a:bodyPr/>
                    <a:lstStyle/>
                    <a:p>
                      <a:pPr algn="ctr">
                        <a:buNone/>
                      </a:pPr>
                      <a:endParaRPr lang="zh-CN" altLang="en-US"/>
                    </a:p>
                  </a:txBody>
                  <a:tcPr anchor="ctr"/>
                </a:tc>
                <a:tc>
                  <a:txBody>
                    <a:bodyPr/>
                    <a:lstStyle/>
                    <a:p>
                      <a:pPr algn="ctr">
                        <a:buNone/>
                      </a:pPr>
                      <a:endParaRPr lang="zh-CN" altLang="en-US"/>
                    </a:p>
                  </a:txBody>
                  <a:tcPr anchor="ctr"/>
                </a:tc>
              </a:tr>
            </a:tbl>
          </a:graphicData>
        </a:graphic>
      </p:graphicFrame>
      <p:sp>
        <p:nvSpPr>
          <p:cNvPr id="10" name="文本框 9"/>
          <p:cNvSpPr txBox="true"/>
          <p:nvPr/>
        </p:nvSpPr>
        <p:spPr>
          <a:xfrm>
            <a:off x="5285678" y="1060450"/>
            <a:ext cx="5163882" cy="52322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与一套表</a:t>
            </a:r>
            <a:r>
              <a:rPr lang="en-US" altLang="zh-CN" sz="2800" dirty="0" smtClean="0">
                <a:solidFill>
                  <a:srgbClr val="336699"/>
                </a:solidFill>
                <a:latin typeface="微软雅黑" pitchFamily="34" charset="-122"/>
                <a:sym typeface="+mn-ea"/>
              </a:rPr>
              <a:t>2022</a:t>
            </a:r>
            <a:r>
              <a:rPr lang="zh-CN" altLang="en-US" sz="2800" dirty="0" smtClean="0">
                <a:solidFill>
                  <a:srgbClr val="336699"/>
                </a:solidFill>
                <a:latin typeface="微软雅黑" pitchFamily="34" charset="-122"/>
                <a:sym typeface="+mn-ea"/>
              </a:rPr>
              <a:t>年统计</a:t>
            </a:r>
            <a:r>
              <a:rPr lang="zh-CN" altLang="en-US" sz="2800" noProof="1" smtClean="0">
                <a:solidFill>
                  <a:srgbClr val="336699"/>
                </a:solidFill>
                <a:latin typeface="微软雅黑" pitchFamily="34" charset="-122"/>
                <a:ea typeface="微软雅黑" pitchFamily="34" charset="-122"/>
                <a:cs typeface="+mn-cs"/>
                <a:sym typeface="+mn-ea"/>
              </a:rPr>
              <a:t>年报相比</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13" name="文本框 12"/>
          <p:cNvSpPr txBox="true"/>
          <p:nvPr/>
        </p:nvSpPr>
        <p:spPr>
          <a:xfrm>
            <a:off x="186055" y="1702435"/>
            <a:ext cx="5065395" cy="371030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其他收益、净敞口套期收益、公允价值变动收益、信用减值损失、资产减值损失、资产处置收益均可根据《</a:t>
            </a:r>
            <a:r>
              <a:rPr lang="zh-CN" altLang="en-US" sz="2800" dirty="0" smtClean="0">
                <a:solidFill>
                  <a:srgbClr val="336699"/>
                </a:solidFill>
                <a:latin typeface="微软雅黑" pitchFamily="34" charset="-122"/>
                <a:sym typeface="+mn-ea"/>
              </a:rPr>
              <a:t>利润表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（会企02表）</a:t>
            </a:r>
            <a:r>
              <a:rPr lang="zh-CN" altLang="en-US" sz="2800" noProof="1" smtClean="0">
                <a:solidFill>
                  <a:srgbClr val="336699"/>
                </a:solidFill>
                <a:latin typeface="微软雅黑" pitchFamily="34" charset="-122"/>
                <a:ea typeface="微软雅黑" pitchFamily="34" charset="-122"/>
                <a:cs typeface="+mn-cs"/>
                <a:sym typeface="+mn-ea"/>
              </a:rPr>
              <a:t>相关内容填报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true"/>
          <p:nvPr/>
        </p:nvSpPr>
        <p:spPr>
          <a:xfrm>
            <a:off x="1111727" y="1044893"/>
            <a:ext cx="171323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损益类指标</a:t>
            </a:r>
            <a:endParaRPr lang="en-US" altLang="zh-CN" sz="2400" b="1" dirty="0">
              <a:solidFill>
                <a:schemeClr val="bg1"/>
              </a:solidFill>
              <a:latin typeface="Arial" panose="02080604020202020204" pitchFamily="34" charset="0"/>
              <a:ea typeface="微软雅黑" pitchFamily="34" charset="-122"/>
            </a:endParaRPr>
          </a:p>
        </p:txBody>
      </p:sp>
      <p:pic>
        <p:nvPicPr>
          <p:cNvPr id="2" name="图片 1"/>
          <p:cNvPicPr>
            <a:picLocks noChangeAspect="true"/>
          </p:cNvPicPr>
          <p:nvPr/>
        </p:nvPicPr>
        <p:blipFill>
          <a:blip r:embed="rId3"/>
          <a:stretch>
            <a:fillRect/>
          </a:stretch>
        </p:blipFill>
        <p:spPr>
          <a:xfrm>
            <a:off x="5335905" y="87630"/>
            <a:ext cx="4686300" cy="3286125"/>
          </a:xfrm>
          <a:prstGeom prst="rect">
            <a:avLst/>
          </a:prstGeom>
        </p:spPr>
      </p:pic>
      <p:pic>
        <p:nvPicPr>
          <p:cNvPr id="10" name="图片 9"/>
          <p:cNvPicPr>
            <a:picLocks noChangeAspect="true"/>
          </p:cNvPicPr>
          <p:nvPr/>
        </p:nvPicPr>
        <p:blipFill>
          <a:blip r:embed="rId4"/>
          <a:stretch>
            <a:fillRect/>
          </a:stretch>
        </p:blipFill>
        <p:spPr>
          <a:xfrm>
            <a:off x="5345430" y="3314700"/>
            <a:ext cx="4686300" cy="3362325"/>
          </a:xfrm>
          <a:prstGeom prst="rect">
            <a:avLst/>
          </a:prstGeom>
        </p:spPr>
      </p:pic>
      <p:sp>
        <p:nvSpPr>
          <p:cNvPr id="7" name="椭圆 6"/>
          <p:cNvSpPr/>
          <p:nvPr/>
        </p:nvSpPr>
        <p:spPr>
          <a:xfrm>
            <a:off x="4248150" y="299085"/>
            <a:ext cx="5988050" cy="4883785"/>
          </a:xfrm>
          <a:prstGeom prst="ellipse">
            <a:avLst/>
          </a:prstGeom>
          <a:no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17158" y="8032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5971" y="918528"/>
            <a:ext cx="110109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利润</a:t>
            </a:r>
            <a:r>
              <a:rPr lang="zh-CN" sz="2400" b="1" dirty="0">
                <a:solidFill>
                  <a:schemeClr val="bg1"/>
                </a:solidFill>
                <a:latin typeface="Arial" panose="02080604020202020204" pitchFamily="34" charset="0"/>
                <a:ea typeface="微软雅黑" pitchFamily="34" charset="-122"/>
              </a:rPr>
              <a:t>表</a:t>
            </a:r>
            <a:endParaRPr lang="zh-CN"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2555875" y="803275"/>
          <a:ext cx="9278620" cy="5699760"/>
        </p:xfrm>
        <a:graphic>
          <a:graphicData uri="http://schemas.openxmlformats.org/drawingml/2006/table">
            <a:tbl>
              <a:tblPr firstRow="true" bandRow="true">
                <a:tableStyleId>{68D230F3-CF80-4859-8CE7-A43EE81993B5}</a:tableStyleId>
              </a:tblPr>
              <a:tblGrid>
                <a:gridCol w="4429760"/>
                <a:gridCol w="681990"/>
                <a:gridCol w="570865"/>
                <a:gridCol w="2436495"/>
                <a:gridCol w="579120"/>
                <a:gridCol w="580390"/>
              </a:tblGrid>
              <a:tr h="518160">
                <a:tc>
                  <a:txBody>
                    <a:bodyPr/>
                    <a:lstStyle/>
                    <a:p>
                      <a:pPr algn="ctr">
                        <a:buNone/>
                      </a:pPr>
                      <a:r>
                        <a:rPr lang="zh-CN" altLang="en-US" sz="1400"/>
                        <a:t>项目</a:t>
                      </a:r>
                      <a:endParaRPr lang="zh-CN" altLang="en-US" sz="1400"/>
                    </a:p>
                  </a:txBody>
                  <a:tcPr anchor="ctr"/>
                </a:tc>
                <a:tc>
                  <a:txBody>
                    <a:bodyPr/>
                    <a:lstStyle/>
                    <a:p>
                      <a:pPr algn="ctr">
                        <a:buNone/>
                      </a:pPr>
                      <a:r>
                        <a:rPr lang="zh-CN" altLang="en-US" sz="1400"/>
                        <a:t>本期金额</a:t>
                      </a:r>
                      <a:endParaRPr lang="zh-CN" altLang="en-US" sz="1400"/>
                    </a:p>
                  </a:txBody>
                  <a:tcPr anchor="ctr"/>
                </a:tc>
                <a:tc>
                  <a:txBody>
                    <a:bodyPr/>
                    <a:lstStyle/>
                    <a:p>
                      <a:pPr algn="ctr">
                        <a:buNone/>
                      </a:pPr>
                      <a:r>
                        <a:rPr lang="zh-CN" altLang="en-US" sz="1400"/>
                        <a:t>上期金额</a:t>
                      </a:r>
                      <a:endParaRPr lang="zh-CN" altLang="en-US" sz="1400"/>
                    </a:p>
                  </a:txBody>
                  <a:tcPr anchor="ctr"/>
                </a:tc>
                <a:tc>
                  <a:txBody>
                    <a:bodyPr/>
                    <a:lstStyle/>
                    <a:p>
                      <a:pPr algn="ctr">
                        <a:buNone/>
                      </a:pPr>
                      <a:r>
                        <a:rPr lang="zh-CN" altLang="en-US" sz="1400"/>
                        <a:t>项目</a:t>
                      </a:r>
                      <a:endParaRPr lang="zh-CN" altLang="en-US" sz="1400"/>
                    </a:p>
                  </a:txBody>
                  <a:tcPr anchor="ctr"/>
                </a:tc>
                <a:tc>
                  <a:txBody>
                    <a:bodyPr/>
                    <a:lstStyle/>
                    <a:p>
                      <a:pPr algn="ctr">
                        <a:buNone/>
                      </a:pPr>
                      <a:r>
                        <a:rPr lang="zh-CN" altLang="en-US" sz="1400"/>
                        <a:t>本期金额</a:t>
                      </a:r>
                      <a:endParaRPr lang="zh-CN" altLang="en-US" sz="1400"/>
                    </a:p>
                  </a:txBody>
                  <a:tcPr anchor="ctr"/>
                </a:tc>
                <a:tc>
                  <a:txBody>
                    <a:bodyPr/>
                    <a:lstStyle/>
                    <a:p>
                      <a:pPr algn="ctr">
                        <a:buNone/>
                      </a:pPr>
                      <a:r>
                        <a:rPr lang="zh-CN" altLang="en-US" sz="1400"/>
                        <a:t>上期金额</a:t>
                      </a:r>
                      <a:endParaRPr lang="zh-CN" altLang="en-US" sz="1400"/>
                    </a:p>
                  </a:txBody>
                  <a:tcPr anchor="ctr"/>
                </a:tc>
              </a:tr>
              <a:tr h="304800">
                <a:tc>
                  <a:txBody>
                    <a:bodyPr/>
                    <a:lstStyle/>
                    <a:p>
                      <a:pPr>
                        <a:buNone/>
                      </a:pPr>
                      <a:r>
                        <a:rPr lang="zh-CN" altLang="en-US" sz="1400">
                          <a:latin typeface="黑体" panose="02010609060101010101" charset="-122"/>
                          <a:ea typeface="黑体" panose="02010609060101010101" charset="-122"/>
                        </a:rPr>
                        <a:t>一、营业费用</a:t>
                      </a:r>
                      <a:endParaRPr lang="zh-CN" altLang="en-US" sz="1400">
                        <a:latin typeface="黑体" panose="02010609060101010101" charset="-122"/>
                        <a:ea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sym typeface="+mn-ea"/>
                        </a:rPr>
                        <a:t>二、营业利润</a:t>
                      </a:r>
                      <a:endParaRPr lang="zh-CN" altLang="en-US" sz="1400">
                        <a:latin typeface="黑体" panose="02010609060101010101" charset="-122"/>
                        <a:ea typeface="黑体" panose="02010609060101010101" charset="-122"/>
                        <a:sym typeface="+mn-ea"/>
                      </a:endParaRPr>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减：营业成本</a:t>
                      </a:r>
                      <a:endParaRPr lang="zh-CN" altLang="en-US" sz="1400" u="sng">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加：营业外收入</a:t>
                      </a:r>
                      <a:endParaRPr lang="en-US" altLang="zh-CN" sz="1400" u="sng">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税金及附加</a:t>
                      </a:r>
                      <a:endParaRPr lang="zh-CN" altLang="en-US"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减：营业外支出</a:t>
                      </a:r>
                      <a:endParaRPr lang="zh-CN" altLang="en-US"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销售费用</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sym typeface="+mn-ea"/>
                        </a:rPr>
                        <a:t>三、利润总额</a:t>
                      </a:r>
                      <a:endParaRPr lang="zh-CN" altLang="en-US" sz="1400">
                        <a:solidFill>
                          <a:srgbClr val="FF0000"/>
                        </a:solidFill>
                        <a:latin typeface="黑体" panose="02010609060101010101" charset="-122"/>
                        <a:ea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管理费用</a:t>
                      </a:r>
                      <a:endParaRPr lang="zh-CN" altLang="en-US"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减：所得税费用</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b="1"/>
                    </a:p>
                  </a:txBody>
                  <a:tcPr anchor="ctr"/>
                </a:tc>
                <a:tc>
                  <a:txBody>
                    <a:bodyPr/>
                    <a:lstStyle/>
                    <a:p>
                      <a:pPr algn="ctr">
                        <a:buNone/>
                      </a:pPr>
                      <a:endParaRPr lang="en-US" altLang="zh-CN" sz="1400" b="1"/>
                    </a:p>
                  </a:txBody>
                  <a:tcPr anchor="ctr"/>
                </a:tc>
              </a:tr>
              <a:tr h="304800">
                <a:tc>
                  <a:txBody>
                    <a:bodyPr/>
                    <a:lstStyle/>
                    <a:p>
                      <a:pPr>
                        <a:buNone/>
                      </a:pPr>
                      <a:r>
                        <a:rPr sz="1400">
                          <a:latin typeface="黑体" panose="02010609060101010101" charset="-122"/>
                          <a:ea typeface="黑体" panose="02010609060101010101" charset="-122"/>
                          <a:cs typeface="黑体" panose="02010609060101010101" charset="-122"/>
                          <a:sym typeface="+mn-ea"/>
                        </a:rPr>
                        <a:t>        </a:t>
                      </a:r>
                      <a:r>
                        <a:rPr lang="zh-CN" sz="1400">
                          <a:latin typeface="黑体" panose="02010609060101010101" charset="-122"/>
                          <a:ea typeface="黑体" panose="02010609060101010101" charset="-122"/>
                          <a:cs typeface="黑体" panose="02010609060101010101" charset="-122"/>
                          <a:sym typeface="+mn-ea"/>
                        </a:rPr>
                        <a:t>研发</a:t>
                      </a:r>
                      <a:r>
                        <a:rPr sz="1400">
                          <a:latin typeface="黑体" panose="02010609060101010101" charset="-122"/>
                          <a:ea typeface="黑体" panose="02010609060101010101" charset="-122"/>
                          <a:cs typeface="黑体" panose="02010609060101010101" charset="-122"/>
                          <a:sym typeface="+mn-ea"/>
                        </a:rPr>
                        <a:t>费用</a:t>
                      </a:r>
                      <a:endParaRPr lang="en-US" altLang="zh-CN"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sym typeface="+mn-ea"/>
                        </a:rPr>
                        <a:t>四、净利润</a:t>
                      </a:r>
                      <a:endParaRPr lang="zh-CN" altLang="en-US" sz="1400">
                        <a:latin typeface="黑体" panose="02010609060101010101" charset="-122"/>
                        <a:ea typeface="黑体" panose="02010609060101010101" charset="-122"/>
                        <a:sym typeface="+mn-ea"/>
                      </a:endParaRPr>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财务费用</a:t>
                      </a:r>
                      <a:endParaRPr lang="zh-CN" altLang="en-US"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（一）持续经营净利润</a:t>
                      </a:r>
                      <a:endParaRPr lang="en-US" altLang="zh-CN" sz="1400" u="sng">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en-US" altLang="zh-CN" sz="1400">
                          <a:latin typeface="黑体" panose="02010609060101010101" charset="-122"/>
                          <a:ea typeface="黑体" panose="02010609060101010101" charset="-122"/>
                          <a:cs typeface="黑体" panose="02010609060101010101" charset="-122"/>
                        </a:rPr>
                        <a:t>  </a:t>
                      </a:r>
                      <a:r>
                        <a:rPr lang="zh-CN" altLang="en-US" sz="1400">
                          <a:latin typeface="黑体" panose="02010609060101010101" charset="-122"/>
                          <a:ea typeface="黑体" panose="02010609060101010101" charset="-122"/>
                          <a:cs typeface="黑体" panose="02010609060101010101" charset="-122"/>
                        </a:rPr>
                        <a:t>其中：利息费用</a:t>
                      </a:r>
                      <a:endParaRPr lang="zh-CN" altLang="en-US"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（二）终止经营净利润</a:t>
                      </a:r>
                      <a:endParaRPr lang="zh-CN" altLang="en-US"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利息收入</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加：其他收益</a:t>
                      </a:r>
                      <a:endParaRPr lang="zh-CN" altLang="en-US"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sz="1400">
                          <a:latin typeface="黑体" panose="02010609060101010101" charset="-122"/>
                          <a:ea typeface="黑体" panose="02010609060101010101" charset="-122"/>
                          <a:cs typeface="黑体" panose="02010609060101010101" charset="-122"/>
                          <a:sym typeface="+mn-ea"/>
                        </a:rPr>
                        <a:t>        </a:t>
                      </a:r>
                      <a:r>
                        <a:rPr lang="zh-CN" sz="1400">
                          <a:latin typeface="黑体" panose="02010609060101010101" charset="-122"/>
                          <a:ea typeface="黑体" panose="02010609060101010101" charset="-122"/>
                          <a:cs typeface="黑体" panose="02010609060101010101" charset="-122"/>
                          <a:sym typeface="+mn-ea"/>
                        </a:rPr>
                        <a:t>投资收益（损失以“</a:t>
                      </a:r>
                      <a:r>
                        <a:rPr lang="en-US" altLang="zh-CN" sz="1400">
                          <a:latin typeface="黑体" panose="02010609060101010101" charset="-122"/>
                          <a:ea typeface="黑体" panose="02010609060101010101" charset="-122"/>
                          <a:cs typeface="黑体" panose="02010609060101010101" charset="-122"/>
                          <a:sym typeface="+mn-ea"/>
                        </a:rPr>
                        <a:t>-</a:t>
                      </a:r>
                      <a:r>
                        <a:rPr lang="zh-CN" sz="1400">
                          <a:latin typeface="黑体" panose="02010609060101010101" charset="-122"/>
                          <a:ea typeface="黑体" panose="02010609060101010101" charset="-122"/>
                          <a:cs typeface="黑体" panose="02010609060101010101" charset="-122"/>
                          <a:sym typeface="+mn-ea"/>
                        </a:rPr>
                        <a:t>”号填列）</a:t>
                      </a:r>
                      <a:endParaRPr lang="zh-CN" sz="1400" u="sng">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a:latin typeface="黑体" panose="02010609060101010101" charset="-122"/>
                        <a:ea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sz="1400">
                          <a:latin typeface="黑体" panose="02010609060101010101" charset="-122"/>
                          <a:ea typeface="黑体" panose="02010609060101010101" charset="-122"/>
                          <a:cs typeface="黑体" panose="02010609060101010101" charset="-122"/>
                        </a:rPr>
                        <a:t>        </a:t>
                      </a:r>
                      <a:r>
                        <a:rPr lang="zh-CN" sz="1400">
                          <a:latin typeface="黑体" panose="02010609060101010101" charset="-122"/>
                          <a:ea typeface="黑体" panose="02010609060101010101" charset="-122"/>
                          <a:cs typeface="黑体" panose="02010609060101010101" charset="-122"/>
                        </a:rPr>
                        <a:t>净敞口套期</a:t>
                      </a:r>
                      <a:r>
                        <a:rPr sz="1400">
                          <a:latin typeface="黑体" panose="02010609060101010101" charset="-122"/>
                          <a:ea typeface="黑体" panose="02010609060101010101" charset="-122"/>
                          <a:cs typeface="黑体" panose="02010609060101010101" charset="-122"/>
                        </a:rPr>
                        <a:t>收益（损失以“-”号填列）</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公允价值变动收益（损失以“-”号填列）</a:t>
                      </a:r>
                      <a:endParaRPr lang="zh-CN" altLang="en-US" sz="1400" u="sng">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信用减值损失（损失以“-”号填列）</a:t>
                      </a:r>
                      <a:endParaRPr lang="zh-CN" altLang="en-US" sz="1400" u="sng">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sz="1400">
                          <a:latin typeface="黑体" panose="02010609060101010101" charset="-122"/>
                          <a:ea typeface="黑体" panose="02010609060101010101" charset="-122"/>
                          <a:cs typeface="黑体" panose="02010609060101010101" charset="-122"/>
                        </a:rPr>
                        <a:t>        </a:t>
                      </a:r>
                      <a:r>
                        <a:rPr lang="zh-CN" sz="1400">
                          <a:latin typeface="黑体" panose="02010609060101010101" charset="-122"/>
                          <a:ea typeface="黑体" panose="02010609060101010101" charset="-122"/>
                          <a:cs typeface="黑体" panose="02010609060101010101" charset="-122"/>
                        </a:rPr>
                        <a:t>资产减值损失</a:t>
                      </a:r>
                      <a:r>
                        <a:rPr sz="1400">
                          <a:latin typeface="黑体" panose="02010609060101010101" charset="-122"/>
                          <a:ea typeface="黑体" panose="02010609060101010101" charset="-122"/>
                          <a:cs typeface="黑体" panose="02010609060101010101" charset="-122"/>
                        </a:rPr>
                        <a:t>（损失以“-”号填列）</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资产处置收益（损失以“-”号填列）</a:t>
                      </a:r>
                      <a:endParaRPr lang="zh-CN" altLang="en-US"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tr>
            </a:tbl>
          </a:graphicData>
        </a:graphic>
      </p:graphicFrame>
      <p:sp>
        <p:nvSpPr>
          <p:cNvPr id="13" name="文本框 12"/>
          <p:cNvSpPr txBox="true"/>
          <p:nvPr/>
        </p:nvSpPr>
        <p:spPr>
          <a:xfrm>
            <a:off x="455295" y="2144395"/>
            <a:ext cx="1756410" cy="1383665"/>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800" noProof="1" smtClean="0">
                <a:solidFill>
                  <a:srgbClr val="336699"/>
                </a:solidFill>
                <a:latin typeface="微软雅黑" pitchFamily="34" charset="-122"/>
                <a:ea typeface="微软雅黑" pitchFamily="34" charset="-122"/>
                <a:cs typeface="+mn-cs"/>
                <a:sym typeface="+mn-ea"/>
              </a:rPr>
              <a:t>一般企业财务报表格式</a:t>
            </a:r>
            <a:endParaRPr lang="zh-CN" sz="2800" noProof="1" smtClean="0">
              <a:solidFill>
                <a:srgbClr val="336699"/>
              </a:solidFill>
              <a:latin typeface="微软雅黑" pitchFamily="34" charset="-122"/>
              <a:ea typeface="微软雅黑" pitchFamily="34" charset="-122"/>
              <a:cs typeface="+mn-cs"/>
              <a:sym typeface="+mn-ea"/>
            </a:endParaRPr>
          </a:p>
        </p:txBody>
      </p:sp>
      <p:sp>
        <p:nvSpPr>
          <p:cNvPr id="14" name="文本框 13"/>
          <p:cNvSpPr txBox="true"/>
          <p:nvPr/>
        </p:nvSpPr>
        <p:spPr>
          <a:xfrm>
            <a:off x="107315" y="3600450"/>
            <a:ext cx="223393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800" noProof="1" smtClean="0">
                <a:solidFill>
                  <a:srgbClr val="336699"/>
                </a:solidFill>
                <a:latin typeface="微软雅黑" pitchFamily="34" charset="-122"/>
                <a:ea typeface="微软雅黑" pitchFamily="34" charset="-122"/>
                <a:cs typeface="+mn-cs"/>
                <a:sym typeface="+mn-ea"/>
              </a:rPr>
              <a:t>（会企</a:t>
            </a:r>
            <a:r>
              <a:rPr lang="en-US" altLang="zh-CN" sz="2800" noProof="1" smtClean="0">
                <a:solidFill>
                  <a:srgbClr val="336699"/>
                </a:solidFill>
                <a:latin typeface="微软雅黑" pitchFamily="34" charset="-122"/>
                <a:ea typeface="微软雅黑" pitchFamily="34" charset="-122"/>
                <a:cs typeface="+mn-cs"/>
                <a:sym typeface="+mn-ea"/>
              </a:rPr>
              <a:t>02</a:t>
            </a:r>
            <a:r>
              <a:rPr lang="zh-CN" altLang="en-US" sz="2800" noProof="1" smtClean="0">
                <a:solidFill>
                  <a:srgbClr val="336699"/>
                </a:solidFill>
                <a:latin typeface="微软雅黑" pitchFamily="34" charset="-122"/>
                <a:ea typeface="微软雅黑" pitchFamily="34" charset="-122"/>
                <a:cs typeface="+mn-cs"/>
                <a:sym typeface="+mn-ea"/>
              </a:rPr>
              <a:t>表</a:t>
            </a:r>
            <a:r>
              <a:rPr lang="zh-CN" sz="2800" noProof="1" smtClean="0">
                <a:solidFill>
                  <a:srgbClr val="336699"/>
                </a:solidFill>
                <a:latin typeface="微软雅黑" pitchFamily="34" charset="-122"/>
                <a:ea typeface="微软雅黑" pitchFamily="34" charset="-122"/>
                <a:cs typeface="+mn-cs"/>
                <a:sym typeface="+mn-ea"/>
              </a:rPr>
              <a:t>）</a:t>
            </a:r>
            <a:endParaRPr lang="zh-CN" sz="2800" noProof="1" smtClean="0">
              <a:solidFill>
                <a:srgbClr val="336699"/>
              </a:solidFill>
              <a:latin typeface="微软雅黑" pitchFamily="34" charset="-122"/>
              <a:ea typeface="微软雅黑" pitchFamily="34" charset="-122"/>
              <a:cs typeface="+mn-cs"/>
              <a:sym typeface="+mn-ea"/>
            </a:endParaRPr>
          </a:p>
        </p:txBody>
      </p:sp>
      <p:sp>
        <p:nvSpPr>
          <p:cNvPr id="5" name="文本框 4"/>
          <p:cNvSpPr txBox="true"/>
          <p:nvPr/>
        </p:nvSpPr>
        <p:spPr>
          <a:xfrm>
            <a:off x="302895" y="5142865"/>
            <a:ext cx="2113915" cy="39878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000" noProof="1" smtClean="0">
                <a:solidFill>
                  <a:srgbClr val="336699"/>
                </a:solidFill>
                <a:latin typeface="微软雅黑" pitchFamily="34" charset="-122"/>
                <a:ea typeface="微软雅黑" pitchFamily="34" charset="-122"/>
                <a:cs typeface="+mn-cs"/>
                <a:sym typeface="+mn-ea"/>
              </a:rPr>
              <a:t>营业利润恒等式</a:t>
            </a:r>
            <a:endParaRPr lang="zh-CN" sz="2000" noProof="1" smtClean="0">
              <a:solidFill>
                <a:srgbClr val="336699"/>
              </a:solidFill>
              <a:latin typeface="微软雅黑" pitchFamily="34" charset="-122"/>
              <a:ea typeface="微软雅黑" pitchFamily="34" charset="-122"/>
              <a:cs typeface="+mn-cs"/>
              <a:sym typeface="+mn-ea"/>
            </a:endParaRPr>
          </a:p>
        </p:txBody>
      </p:sp>
      <p:cxnSp>
        <p:nvCxnSpPr>
          <p:cNvPr id="18" name="直接箭头连接符 17"/>
          <p:cNvCxnSpPr/>
          <p:nvPr/>
        </p:nvCxnSpPr>
        <p:spPr>
          <a:xfrm flipV="true">
            <a:off x="1498600" y="4448810"/>
            <a:ext cx="996315" cy="69405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19380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54380" y="1310005"/>
            <a:ext cx="2381885" cy="460375"/>
          </a:xfrm>
          <a:prstGeom prst="rect">
            <a:avLst/>
          </a:prstGeom>
          <a:noFill/>
          <a:ln w="9525">
            <a:noFill/>
          </a:ln>
        </p:spPr>
        <p:txBody>
          <a:bodyPr wrap="square" anchor="t" anchorCtr="false">
            <a:spAutoFit/>
          </a:bodyPr>
          <a:lstStyle/>
          <a:p>
            <a:pPr algn="ctr"/>
            <a:r>
              <a:rPr lang="zh-CN" altLang="en-US" sz="2400" b="1">
                <a:solidFill>
                  <a:schemeClr val="bg1"/>
                </a:solidFill>
                <a:sym typeface="+mn-ea"/>
              </a:rPr>
              <a:t>损益类</a:t>
            </a:r>
            <a:r>
              <a:rPr lang="zh-CN" altLang="en-US" sz="2400" b="1" dirty="0">
                <a:solidFill>
                  <a:schemeClr val="bg1"/>
                </a:solidFill>
                <a:sym typeface="+mn-ea"/>
              </a:rPr>
              <a:t>—损失</a:t>
            </a:r>
            <a:endParaRPr lang="zh-CN" altLang="en-US" sz="2400" b="1" dirty="0">
              <a:solidFill>
                <a:schemeClr val="bg1"/>
              </a:solidFill>
              <a:latin typeface="Arial" panose="02080604020202020204" pitchFamily="34" charset="0"/>
              <a:ea typeface="微软雅黑" pitchFamily="34" charset="-122"/>
              <a:sym typeface="+mn-ea"/>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125663"/>
            <a:ext cx="9647238" cy="3625608"/>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sym typeface="+mn-ea"/>
              </a:rPr>
              <a:t>信用减值损失：指企业按照《企业会计准则第22号——金融工具确认和计量》(财会〔2017〕7 号)的要求计提的各项金融工具减值准备所形成的预期信用损失。根据会计“利润表”中“信用减值损失”项目的本年累计数填报。</a:t>
            </a:r>
            <a:r>
              <a:rPr lang="zh-CN" altLang="en-US" sz="2800" noProof="1" smtClean="0">
                <a:solidFill>
                  <a:srgbClr val="FF0000"/>
                </a:solidFill>
                <a:latin typeface="微软雅黑" pitchFamily="34" charset="-122"/>
                <a:sym typeface="+mn-ea"/>
              </a:rPr>
              <a:t>如果会计“利润表”未设置该项目，填0</a:t>
            </a:r>
            <a:r>
              <a:rPr lang="zh-CN" altLang="en-US" sz="2800" noProof="1" smtClean="0">
                <a:solidFill>
                  <a:srgbClr val="336699"/>
                </a:solidFill>
                <a:latin typeface="微软雅黑" pitchFamily="34" charset="-122"/>
                <a:sym typeface="+mn-ea"/>
              </a:rPr>
              <a:t>。</a:t>
            </a:r>
            <a:endParaRPr lang="zh-CN" altLang="en-US" sz="2800" noProof="1"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sym typeface="+mn-ea"/>
              </a:rPr>
              <a:t>资产减值损失：指企业计提各项资产减值准备所形成的损失。根据会计“利润表”中“资产减值损失”项目的本年累计数填报。如果会计“利润表”未设置该项目，填0。</a:t>
            </a:r>
            <a:endParaRPr lang="zh-CN" altLang="en-US" sz="2800" noProof="1" smtClean="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9" name="文本框 8"/>
          <p:cNvSpPr txBox="true"/>
          <p:nvPr/>
        </p:nvSpPr>
        <p:spPr>
          <a:xfrm>
            <a:off x="964565" y="5685790"/>
            <a:ext cx="10263505" cy="953135"/>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800" noProof="1" smtClean="0">
                <a:solidFill>
                  <a:srgbClr val="336699"/>
                </a:solidFill>
                <a:latin typeface="微软雅黑" pitchFamily="34" charset="-122"/>
                <a:ea typeface="微软雅黑" pitchFamily="34" charset="-122"/>
                <a:cs typeface="+mn-cs"/>
                <a:sym typeface="+mn-ea"/>
              </a:rPr>
              <a:t>注意：</a:t>
            </a:r>
            <a:r>
              <a:rPr lang="en-US" altLang="zh-CN" sz="2800" noProof="1" smtClean="0">
                <a:solidFill>
                  <a:srgbClr val="336699"/>
                </a:solidFill>
                <a:latin typeface="微软雅黑" pitchFamily="34" charset="-122"/>
                <a:ea typeface="微软雅黑" pitchFamily="34" charset="-122"/>
                <a:cs typeface="+mn-cs"/>
                <a:sym typeface="+mn-ea"/>
              </a:rPr>
              <a:t>2022</a:t>
            </a:r>
            <a:r>
              <a:rPr lang="zh-CN" altLang="en-US" sz="2800" noProof="1" smtClean="0">
                <a:solidFill>
                  <a:srgbClr val="336699"/>
                </a:solidFill>
                <a:latin typeface="微软雅黑" pitchFamily="34" charset="-122"/>
                <a:ea typeface="微软雅黑" pitchFamily="34" charset="-122"/>
                <a:cs typeface="+mn-cs"/>
                <a:sym typeface="+mn-ea"/>
              </a:rPr>
              <a:t>年统计年报中，</a:t>
            </a:r>
            <a:r>
              <a:rPr lang="zh-CN" altLang="en-US" sz="2800" dirty="0"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ea typeface="微软雅黑" pitchFamily="34" charset="-122"/>
                <a:cs typeface="+mn-cs"/>
                <a:sym typeface="+mn-ea"/>
              </a:rPr>
              <a:t>信用减值损失</a:t>
            </a:r>
            <a:r>
              <a:rPr lang="zh-CN" altLang="en-US" sz="2800" dirty="0"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ea typeface="微软雅黑" pitchFamily="34" charset="-122"/>
                <a:cs typeface="+mn-cs"/>
                <a:sym typeface="+mn-ea"/>
              </a:rPr>
              <a:t>和</a:t>
            </a:r>
            <a:r>
              <a:rPr lang="zh-CN" altLang="en-US" sz="2800" dirty="0"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ea typeface="微软雅黑" pitchFamily="34" charset="-122"/>
                <a:cs typeface="+mn-cs"/>
                <a:sym typeface="+mn-ea"/>
              </a:rPr>
              <a:t>资产减值损失</a:t>
            </a:r>
            <a:r>
              <a:rPr lang="zh-CN" altLang="en-US" sz="2800" dirty="0"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ea typeface="微软雅黑" pitchFamily="34" charset="-122"/>
                <a:cs typeface="+mn-cs"/>
                <a:sym typeface="+mn-ea"/>
              </a:rPr>
              <a:t>已改为</a:t>
            </a:r>
            <a:r>
              <a:rPr lang="zh-CN" altLang="en-US" sz="2800" noProof="1" smtClean="0">
                <a:solidFill>
                  <a:srgbClr val="FF0000"/>
                </a:solidFill>
                <a:latin typeface="微软雅黑" pitchFamily="34" charset="-122"/>
                <a:ea typeface="微软雅黑" pitchFamily="34" charset="-122"/>
                <a:cs typeface="+mn-cs"/>
                <a:sym typeface="+mn-ea"/>
              </a:rPr>
              <a:t>损失以“-”号记</a:t>
            </a:r>
            <a:r>
              <a:rPr lang="zh-CN" altLang="en-US" sz="2800" noProof="1" smtClean="0">
                <a:solidFill>
                  <a:srgbClr val="336699"/>
                </a:solidFill>
                <a:latin typeface="微软雅黑" pitchFamily="34" charset="-122"/>
                <a:ea typeface="微软雅黑" pitchFamily="34" charset="-122"/>
                <a:cs typeface="+mn-cs"/>
                <a:sym typeface="+mn-ea"/>
              </a:rPr>
              <a:t>，请正确填写</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2" name="组合 38"/>
          <p:cNvGrpSpPr/>
          <p:nvPr/>
        </p:nvGrpSpPr>
        <p:grpSpPr>
          <a:xfrm>
            <a:off x="2776538" y="5337175"/>
            <a:ext cx="576262" cy="576263"/>
            <a:chOff x="9444839" y="2234042"/>
            <a:chExt cx="1607262" cy="1607262"/>
          </a:xfrm>
        </p:grpSpPr>
        <p:sp>
          <p:nvSpPr>
            <p:cNvPr id="29" name="椭圆 28"/>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 name="椭圆 33"/>
            <p:cNvSpPr/>
            <p:nvPr/>
          </p:nvSpPr>
          <p:spPr>
            <a:xfrm>
              <a:off x="9554653"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KSO_Shape"/>
            <p:cNvSpPr/>
            <p:nvPr/>
          </p:nvSpPr>
          <p:spPr bwMode="auto">
            <a:xfrm>
              <a:off x="9828186" y="2675291"/>
              <a:ext cx="840568" cy="724764"/>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grpSp>
        <p:nvGrpSpPr>
          <p:cNvPr id="7176" name="组合 36"/>
          <p:cNvGrpSpPr/>
          <p:nvPr/>
        </p:nvGrpSpPr>
        <p:grpSpPr>
          <a:xfrm>
            <a:off x="2786063" y="344328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rect l="0" t="0" r="0" b="0"/>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lstStyle/>
            <a:p>
              <a:endParaRPr lang="zh-CN" altLang="en-US"/>
            </a:p>
          </p:txBody>
        </p:sp>
      </p:grpSp>
      <p:grpSp>
        <p:nvGrpSpPr>
          <p:cNvPr id="7180" name="组合 37"/>
          <p:cNvGrpSpPr/>
          <p:nvPr/>
        </p:nvGrpSpPr>
        <p:grpSpPr>
          <a:xfrm>
            <a:off x="2795588" y="4433888"/>
            <a:ext cx="576262" cy="576262"/>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3"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rect l="0" t="0" r="0" b="0"/>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lstStyle/>
            <a:p>
              <a:endParaRPr lang="zh-CN" altLang="en-US"/>
            </a:p>
          </p:txBody>
        </p:sp>
      </p:grpSp>
      <p:grpSp>
        <p:nvGrpSpPr>
          <p:cNvPr id="7184"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lstStyle/>
            <a:p>
              <a:endParaRPr lang="zh-CN" altLang="en-US"/>
            </a:p>
          </p:txBody>
        </p:sp>
      </p:grpSp>
      <p:grpSp>
        <p:nvGrpSpPr>
          <p:cNvPr id="7188" name="组合 35"/>
          <p:cNvGrpSpPr/>
          <p:nvPr/>
        </p:nvGrpSpPr>
        <p:grpSpPr>
          <a:xfrm>
            <a:off x="2794000" y="248602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sp>
        <p:nvSpPr>
          <p:cNvPr id="7192" name="文本框 39"/>
          <p:cNvSpPr txBox="true"/>
          <p:nvPr/>
        </p:nvSpPr>
        <p:spPr>
          <a:xfrm>
            <a:off x="3584575" y="1671638"/>
            <a:ext cx="1416050" cy="461962"/>
          </a:xfrm>
          <a:prstGeom prst="rect">
            <a:avLst/>
          </a:prstGeom>
          <a:noFill/>
          <a:ln w="9525">
            <a:noFill/>
          </a:ln>
        </p:spPr>
        <p:txBody>
          <a:bodyPr wrap="none" anchor="t" anchorCtr="false">
            <a:spAutoFit/>
          </a:bodyPr>
          <a:lstStyle/>
          <a:p>
            <a:r>
              <a:rPr lang="zh-CN" altLang="en-US" sz="2400" b="1" dirty="0">
                <a:solidFill>
                  <a:srgbClr val="4B649F"/>
                </a:solidFill>
                <a:latin typeface="Arial" panose="02080604020202020204" pitchFamily="34" charset="0"/>
                <a:ea typeface="微软雅黑" pitchFamily="34" charset="-122"/>
              </a:rPr>
              <a:t>第一部分</a:t>
            </a:r>
            <a:endParaRPr lang="zh-CN" altLang="en-US" sz="2400" b="1" dirty="0">
              <a:solidFill>
                <a:srgbClr val="4B649F"/>
              </a:solidFill>
              <a:latin typeface="Arial" panose="02080604020202020204" pitchFamily="34" charset="0"/>
              <a:ea typeface="微软雅黑" pitchFamily="34" charset="-122"/>
            </a:endParaRPr>
          </a:p>
        </p:txBody>
      </p:sp>
      <p:sp>
        <p:nvSpPr>
          <p:cNvPr id="7193" name="文本框 40"/>
          <p:cNvSpPr txBox="true"/>
          <p:nvPr/>
        </p:nvSpPr>
        <p:spPr>
          <a:xfrm>
            <a:off x="3594100" y="2590800"/>
            <a:ext cx="1416050" cy="461963"/>
          </a:xfrm>
          <a:prstGeom prst="rect">
            <a:avLst/>
          </a:prstGeom>
          <a:noFill/>
          <a:ln w="9525">
            <a:noFill/>
          </a:ln>
        </p:spPr>
        <p:txBody>
          <a:bodyPr wrap="none" anchor="t" anchorCtr="false">
            <a:spAutoFit/>
          </a:bodyPr>
          <a:lstStyle/>
          <a:p>
            <a:r>
              <a:rPr lang="zh-CN" altLang="en-US" sz="2400" b="1" dirty="0">
                <a:solidFill>
                  <a:srgbClr val="4B649F"/>
                </a:solidFill>
                <a:latin typeface="Arial" panose="02080604020202020204" pitchFamily="34" charset="0"/>
                <a:ea typeface="微软雅黑" pitchFamily="34" charset="-122"/>
              </a:rPr>
              <a:t>第二部分</a:t>
            </a:r>
            <a:endParaRPr lang="zh-CN" altLang="en-US" sz="2400" b="1" dirty="0">
              <a:solidFill>
                <a:srgbClr val="4B649F"/>
              </a:solidFill>
              <a:latin typeface="Arial" panose="02080604020202020204" pitchFamily="34" charset="0"/>
              <a:ea typeface="微软雅黑" pitchFamily="34" charset="-122"/>
            </a:endParaRPr>
          </a:p>
        </p:txBody>
      </p:sp>
      <p:sp>
        <p:nvSpPr>
          <p:cNvPr id="7194" name="文本框 41"/>
          <p:cNvSpPr txBox="true"/>
          <p:nvPr/>
        </p:nvSpPr>
        <p:spPr>
          <a:xfrm>
            <a:off x="3587750" y="3556000"/>
            <a:ext cx="1416050" cy="461963"/>
          </a:xfrm>
          <a:prstGeom prst="rect">
            <a:avLst/>
          </a:prstGeom>
          <a:noFill/>
          <a:ln w="9525">
            <a:noFill/>
          </a:ln>
        </p:spPr>
        <p:txBody>
          <a:bodyPr wrap="none" anchor="t" anchorCtr="false">
            <a:spAutoFit/>
          </a:bodyPr>
          <a:lstStyle/>
          <a:p>
            <a:r>
              <a:rPr lang="zh-CN" altLang="en-US" sz="2400" b="1" dirty="0">
                <a:solidFill>
                  <a:srgbClr val="4B649F"/>
                </a:solidFill>
                <a:latin typeface="Arial" panose="02080604020202020204" pitchFamily="34" charset="0"/>
                <a:ea typeface="微软雅黑" pitchFamily="34" charset="-122"/>
              </a:rPr>
              <a:t>第三部分</a:t>
            </a:r>
            <a:endParaRPr lang="zh-CN" altLang="en-US" sz="2400" b="1" dirty="0">
              <a:solidFill>
                <a:srgbClr val="4B649F"/>
              </a:solidFill>
              <a:latin typeface="Arial" panose="02080604020202020204" pitchFamily="34" charset="0"/>
              <a:ea typeface="微软雅黑" pitchFamily="34" charset="-122"/>
            </a:endParaRPr>
          </a:p>
        </p:txBody>
      </p:sp>
      <p:sp>
        <p:nvSpPr>
          <p:cNvPr id="7195" name="文本框 42"/>
          <p:cNvSpPr txBox="true"/>
          <p:nvPr/>
        </p:nvSpPr>
        <p:spPr>
          <a:xfrm>
            <a:off x="3594100" y="4546600"/>
            <a:ext cx="1416050" cy="461963"/>
          </a:xfrm>
          <a:prstGeom prst="rect">
            <a:avLst/>
          </a:prstGeom>
          <a:noFill/>
          <a:ln w="9525">
            <a:noFill/>
          </a:ln>
        </p:spPr>
        <p:txBody>
          <a:bodyPr wrap="none" anchor="t" anchorCtr="false">
            <a:spAutoFit/>
          </a:bodyPr>
          <a:lstStyle/>
          <a:p>
            <a:r>
              <a:rPr lang="zh-CN" altLang="en-US" sz="2400" b="1" dirty="0">
                <a:solidFill>
                  <a:srgbClr val="4B649F"/>
                </a:solidFill>
                <a:latin typeface="Arial" panose="02080604020202020204" pitchFamily="34" charset="0"/>
                <a:ea typeface="微软雅黑" pitchFamily="34" charset="-122"/>
              </a:rPr>
              <a:t>第四部分</a:t>
            </a:r>
            <a:endParaRPr lang="zh-CN" altLang="en-US" sz="2400" b="1" dirty="0">
              <a:solidFill>
                <a:srgbClr val="4B649F"/>
              </a:solidFill>
              <a:latin typeface="Arial" panose="02080604020202020204" pitchFamily="34" charset="0"/>
              <a:ea typeface="微软雅黑" pitchFamily="34" charset="-122"/>
            </a:endParaRPr>
          </a:p>
        </p:txBody>
      </p:sp>
      <p:sp>
        <p:nvSpPr>
          <p:cNvPr id="7196" name="文本框 43"/>
          <p:cNvSpPr txBox="true"/>
          <p:nvPr/>
        </p:nvSpPr>
        <p:spPr>
          <a:xfrm>
            <a:off x="3590925" y="5440363"/>
            <a:ext cx="1416050" cy="461962"/>
          </a:xfrm>
          <a:prstGeom prst="rect">
            <a:avLst/>
          </a:prstGeom>
          <a:noFill/>
          <a:ln w="9525">
            <a:noFill/>
          </a:ln>
        </p:spPr>
        <p:txBody>
          <a:bodyPr wrap="none" anchor="t" anchorCtr="false">
            <a:spAutoFit/>
          </a:bodyPr>
          <a:lstStyle/>
          <a:p>
            <a:r>
              <a:rPr lang="zh-CN" altLang="en-US" sz="2400" b="1" dirty="0">
                <a:solidFill>
                  <a:srgbClr val="4B649F"/>
                </a:solidFill>
                <a:latin typeface="Arial" panose="02080604020202020204" pitchFamily="34" charset="0"/>
                <a:ea typeface="微软雅黑" pitchFamily="34" charset="-122"/>
              </a:rPr>
              <a:t>第五部分</a:t>
            </a:r>
            <a:endParaRPr lang="zh-CN" altLang="en-US" sz="2400" b="1" dirty="0">
              <a:solidFill>
                <a:srgbClr val="4B649F"/>
              </a:solidFill>
              <a:latin typeface="Arial" panose="02080604020202020204" pitchFamily="34" charset="0"/>
              <a:ea typeface="微软雅黑" pitchFamily="34" charset="-122"/>
            </a:endParaRPr>
          </a:p>
        </p:txBody>
      </p:sp>
      <p:sp>
        <p:nvSpPr>
          <p:cNvPr id="7197" name="文本框 44"/>
          <p:cNvSpPr txBox="true"/>
          <p:nvPr/>
        </p:nvSpPr>
        <p:spPr>
          <a:xfrm>
            <a:off x="5210175" y="1522730"/>
            <a:ext cx="4211955" cy="645160"/>
          </a:xfrm>
          <a:prstGeom prst="rect">
            <a:avLst/>
          </a:prstGeom>
          <a:noFill/>
          <a:ln w="9525">
            <a:noFill/>
          </a:ln>
        </p:spPr>
        <p:txBody>
          <a:bodyPr wrap="square" anchor="t" anchorCtr="false">
            <a:spAutoFit/>
          </a:bodyPr>
          <a:lstStyle/>
          <a:p>
            <a:pPr algn="ctr">
              <a:lnSpc>
                <a:spcPct val="150000"/>
              </a:lnSpc>
            </a:pPr>
            <a:r>
              <a:rPr lang="zh-CN" altLang="en-US" sz="2400" b="1" dirty="0">
                <a:solidFill>
                  <a:srgbClr val="4B649F"/>
                </a:solidFill>
                <a:latin typeface="Arial" panose="02080604020202020204" pitchFamily="34" charset="0"/>
                <a:ea typeface="微软雅黑" pitchFamily="34" charset="-122"/>
              </a:rPr>
              <a:t>财务状况及主要经济指标综述</a:t>
            </a:r>
            <a:endParaRPr lang="zh-CN" altLang="en-US" sz="2000" b="1" dirty="0">
              <a:solidFill>
                <a:srgbClr val="4B649F"/>
              </a:solidFill>
              <a:latin typeface="Arial" panose="02080604020202020204" pitchFamily="34" charset="0"/>
              <a:ea typeface="微软雅黑" pitchFamily="34" charset="-122"/>
            </a:endParaRPr>
          </a:p>
        </p:txBody>
      </p:sp>
      <p:sp>
        <p:nvSpPr>
          <p:cNvPr id="7200" name="文本框 44"/>
          <p:cNvSpPr txBox="true"/>
          <p:nvPr/>
        </p:nvSpPr>
        <p:spPr>
          <a:xfrm>
            <a:off x="5202555" y="2451100"/>
            <a:ext cx="3018155" cy="645160"/>
          </a:xfrm>
          <a:prstGeom prst="rect">
            <a:avLst/>
          </a:prstGeom>
          <a:noFill/>
          <a:ln w="9525">
            <a:noFill/>
          </a:ln>
        </p:spPr>
        <p:txBody>
          <a:bodyPr wrap="square" anchor="t" anchorCtr="false">
            <a:spAutoFit/>
          </a:bodyPr>
          <a:lstStyle/>
          <a:p>
            <a:pPr algn="ctr">
              <a:lnSpc>
                <a:spcPct val="150000"/>
              </a:lnSpc>
            </a:pPr>
            <a:r>
              <a:rPr lang="zh-CN" altLang="en-US" sz="2400" b="1" dirty="0">
                <a:solidFill>
                  <a:srgbClr val="4B649F"/>
                </a:solidFill>
                <a:latin typeface="Arial" panose="02080604020202020204" pitchFamily="34" charset="0"/>
                <a:ea typeface="微软雅黑" pitchFamily="34" charset="-122"/>
              </a:rPr>
              <a:t>一套表单位财务状况</a:t>
            </a:r>
            <a:endParaRPr lang="zh-CN" altLang="en-US" sz="2000" b="1" dirty="0">
              <a:solidFill>
                <a:srgbClr val="4B649F"/>
              </a:solidFill>
              <a:latin typeface="Arial" panose="02080604020202020204" pitchFamily="34" charset="0"/>
              <a:ea typeface="微软雅黑" pitchFamily="34" charset="-122"/>
            </a:endParaRPr>
          </a:p>
        </p:txBody>
      </p:sp>
      <p:sp>
        <p:nvSpPr>
          <p:cNvPr id="7201" name="文本框 44"/>
          <p:cNvSpPr txBox="true"/>
          <p:nvPr/>
        </p:nvSpPr>
        <p:spPr>
          <a:xfrm>
            <a:off x="5221605" y="3416300"/>
            <a:ext cx="3296920" cy="645160"/>
          </a:xfrm>
          <a:prstGeom prst="rect">
            <a:avLst/>
          </a:prstGeom>
          <a:noFill/>
          <a:ln w="9525">
            <a:noFill/>
          </a:ln>
        </p:spPr>
        <p:txBody>
          <a:bodyPr wrap="square" anchor="t" anchorCtr="false">
            <a:spAutoFit/>
          </a:bodyPr>
          <a:lstStyle/>
          <a:p>
            <a:pPr algn="ctr">
              <a:lnSpc>
                <a:spcPct val="150000"/>
              </a:lnSpc>
            </a:pPr>
            <a:r>
              <a:rPr lang="zh-CN" altLang="en-US" sz="2400" b="1" dirty="0">
                <a:solidFill>
                  <a:srgbClr val="4B649F"/>
                </a:solidFill>
                <a:latin typeface="Arial" panose="02080604020202020204" pitchFamily="34" charset="0"/>
                <a:ea typeface="微软雅黑" pitchFamily="34" charset="-122"/>
              </a:rPr>
              <a:t>企业法人主要经济指标</a:t>
            </a:r>
            <a:endParaRPr lang="zh-CN" altLang="en-US" sz="2000" b="1" dirty="0">
              <a:solidFill>
                <a:srgbClr val="4B649F"/>
              </a:solidFill>
              <a:latin typeface="Arial" panose="02080604020202020204" pitchFamily="34" charset="0"/>
              <a:ea typeface="微软雅黑" pitchFamily="34" charset="-122"/>
            </a:endParaRPr>
          </a:p>
        </p:txBody>
      </p:sp>
      <p:sp>
        <p:nvSpPr>
          <p:cNvPr id="7202" name="文本框 44"/>
          <p:cNvSpPr txBox="true"/>
          <p:nvPr/>
        </p:nvSpPr>
        <p:spPr>
          <a:xfrm>
            <a:off x="5240338" y="4398963"/>
            <a:ext cx="3871912" cy="645160"/>
          </a:xfrm>
          <a:prstGeom prst="rect">
            <a:avLst/>
          </a:prstGeom>
          <a:noFill/>
          <a:ln w="9525">
            <a:noFill/>
          </a:ln>
        </p:spPr>
        <p:txBody>
          <a:bodyPr wrap="square" anchor="t" anchorCtr="false">
            <a:spAutoFit/>
          </a:bodyPr>
          <a:lstStyle/>
          <a:p>
            <a:pPr algn="ctr">
              <a:lnSpc>
                <a:spcPct val="150000"/>
              </a:lnSpc>
            </a:pPr>
            <a:r>
              <a:rPr lang="zh-CN" altLang="en-US" sz="2400" b="1" dirty="0">
                <a:solidFill>
                  <a:srgbClr val="4B649F"/>
                </a:solidFill>
                <a:latin typeface="Arial" panose="02080604020202020204" pitchFamily="34" charset="0"/>
                <a:ea typeface="微软雅黑" pitchFamily="34" charset="-122"/>
              </a:rPr>
              <a:t>行政事业单位主要经济指标</a:t>
            </a:r>
            <a:endParaRPr lang="zh-CN" altLang="en-US" sz="2000" b="1" dirty="0">
              <a:solidFill>
                <a:srgbClr val="4B649F"/>
              </a:solidFill>
              <a:latin typeface="Arial" panose="02080604020202020204" pitchFamily="34" charset="0"/>
              <a:ea typeface="微软雅黑" pitchFamily="34" charset="-122"/>
            </a:endParaRPr>
          </a:p>
        </p:txBody>
      </p:sp>
      <p:sp>
        <p:nvSpPr>
          <p:cNvPr id="7203" name="文本框 44"/>
          <p:cNvSpPr txBox="true"/>
          <p:nvPr/>
        </p:nvSpPr>
        <p:spPr>
          <a:xfrm>
            <a:off x="5240655" y="5275580"/>
            <a:ext cx="4200525" cy="645160"/>
          </a:xfrm>
          <a:prstGeom prst="rect">
            <a:avLst/>
          </a:prstGeom>
          <a:noFill/>
          <a:ln w="9525">
            <a:noFill/>
          </a:ln>
        </p:spPr>
        <p:txBody>
          <a:bodyPr wrap="square" anchor="t" anchorCtr="false">
            <a:spAutoFit/>
          </a:bodyPr>
          <a:lstStyle/>
          <a:p>
            <a:pPr algn="ctr">
              <a:lnSpc>
                <a:spcPct val="150000"/>
              </a:lnSpc>
            </a:pPr>
            <a:r>
              <a:rPr lang="zh-CN" altLang="en-US" sz="2400" b="1" dirty="0">
                <a:solidFill>
                  <a:srgbClr val="4B649F"/>
                </a:solidFill>
                <a:latin typeface="Arial" panose="02080604020202020204" pitchFamily="34" charset="0"/>
                <a:ea typeface="微软雅黑" pitchFamily="34" charset="-122"/>
              </a:rPr>
              <a:t>民间非营利组织</a:t>
            </a:r>
            <a:r>
              <a:rPr lang="zh-CN" altLang="en-US" sz="2400" b="1" dirty="0">
                <a:solidFill>
                  <a:srgbClr val="4B649F"/>
                </a:solidFill>
                <a:sym typeface="+mn-ea"/>
              </a:rPr>
              <a:t>主要经济指标</a:t>
            </a:r>
            <a:endParaRPr lang="zh-CN" altLang="en-US" sz="2000" b="1" dirty="0">
              <a:solidFill>
                <a:srgbClr val="4B649F"/>
              </a:solidFill>
              <a:latin typeface="Arial" panose="02080604020202020204" pitchFamily="34" charset="0"/>
              <a:ea typeface="微软雅黑"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19380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54380" y="1310005"/>
            <a:ext cx="2381885" cy="460375"/>
          </a:xfrm>
          <a:prstGeom prst="rect">
            <a:avLst/>
          </a:prstGeom>
          <a:noFill/>
          <a:ln w="9525">
            <a:noFill/>
          </a:ln>
        </p:spPr>
        <p:txBody>
          <a:bodyPr wrap="square" anchor="t" anchorCtr="false">
            <a:spAutoFit/>
          </a:bodyPr>
          <a:lstStyle/>
          <a:p>
            <a:pPr algn="ctr"/>
            <a:r>
              <a:rPr lang="zh-CN" altLang="en-US" sz="2400" b="1">
                <a:solidFill>
                  <a:schemeClr val="bg1"/>
                </a:solidFill>
                <a:sym typeface="+mn-ea"/>
              </a:rPr>
              <a:t>损益类</a:t>
            </a:r>
            <a:r>
              <a:rPr lang="zh-CN" altLang="en-US" sz="2400" b="1" dirty="0">
                <a:solidFill>
                  <a:schemeClr val="bg1"/>
                </a:solidFill>
                <a:sym typeface="+mn-ea"/>
              </a:rPr>
              <a:t>—收益</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125663"/>
            <a:ext cx="9647238" cy="448627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sym typeface="+mn-ea"/>
              </a:rPr>
              <a:t>净敞口套期收益：指净敞口套期下被套期项目累计公允价值变动转入当期损益的金额或现金流量套期储备转入当期损益的金额。</a:t>
            </a:r>
            <a:endParaRPr lang="zh-CN" altLang="en-US" sz="2800" noProof="1"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sym typeface="+mn-ea"/>
              </a:rPr>
              <a:t>资产处置收益：指企业出售划分为持有待售的非流动资产（金融工具、长期股权投资和投资性房地产除外）或处置组时确认的处置利得或损失，以及处置未划分为持有待售的固定资产、在建工程、生产性生物资产及无形资产而产生的处置利得或损失。债务重组中因处置非流动资产产生的利得或损失和非货币性资产交换产生的利得或损失也包括在本项目内。</a:t>
            </a:r>
            <a:endParaRPr lang="zh-CN" altLang="en-US" sz="2800" noProof="1"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itchFamily="34" charset="-122"/>
              </a:rPr>
              <a:t>第三部分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719705" y="3615055"/>
            <a:ext cx="6362700" cy="829945"/>
          </a:xfrm>
          <a:prstGeom prst="rect">
            <a:avLst/>
          </a:prstGeom>
          <a:noFill/>
          <a:ln w="9525">
            <a:noFill/>
          </a:ln>
        </p:spPr>
        <p:txBody>
          <a:bodyPr wrap="square" anchor="t" anchorCtr="false">
            <a:spAutoFit/>
          </a:bodyPr>
          <a:lstStyle/>
          <a:p>
            <a:pPr algn="ctr"/>
            <a:r>
              <a:rPr lang="zh-CN" altLang="en-US" sz="4800" dirty="0">
                <a:solidFill>
                  <a:srgbClr val="336699"/>
                </a:solidFill>
                <a:latin typeface="微软雅黑" pitchFamily="34" charset="-122"/>
                <a:ea typeface="微软雅黑" pitchFamily="34" charset="-122"/>
                <a:sym typeface="微软雅黑" pitchFamily="34" charset="-122"/>
              </a:rPr>
              <a:t>企业法人主要经济指标</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197" y="1404303"/>
            <a:ext cx="201930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新增指标概览</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2298700"/>
          <a:ext cx="3753485" cy="3343910"/>
        </p:xfrm>
        <a:graphic>
          <a:graphicData uri="http://schemas.openxmlformats.org/drawingml/2006/table">
            <a:tbl>
              <a:tblPr firstRow="true" bandRow="true">
                <a:tableStyleId>{3B4B98B0-60AC-42C2-AFA5-B58CD77FA1E5}</a:tableStyleId>
              </a:tblPr>
              <a:tblGrid>
                <a:gridCol w="3753485"/>
              </a:tblGrid>
              <a:tr h="492125">
                <a:tc>
                  <a:txBody>
                    <a:bodyPr/>
                    <a:lstStyle/>
                    <a:p>
                      <a:pPr indent="0" algn="ctr">
                        <a:buNone/>
                      </a:pPr>
                      <a:r>
                        <a:rPr lang="en-US" sz="1600" dirty="0" err="1">
                          <a:solidFill>
                            <a:srgbClr val="4B649F"/>
                          </a:solidFill>
                          <a:effectLst>
                            <a:outerShdw blurRad="38100" dist="38100" dir="2700000" algn="tl">
                              <a:srgbClr val="000000">
                                <a:alpha val="43137"/>
                              </a:srgbClr>
                            </a:outerShdw>
                          </a:effectLst>
                          <a:latin typeface="+mn-ea"/>
                        </a:rPr>
                        <a:t>一、资产负债类（所有单位填报</a:t>
                      </a:r>
                      <a:r>
                        <a:rPr lang="en-US" sz="1600" dirty="0">
                          <a:solidFill>
                            <a:srgbClr val="4B649F"/>
                          </a:solidFill>
                          <a:effectLst>
                            <a:outerShdw blurRad="38100" dist="38100" dir="2700000" algn="tl">
                              <a:srgbClr val="000000">
                                <a:alpha val="43137"/>
                              </a:srgbClr>
                            </a:outerShdw>
                          </a:effectLst>
                          <a:latin typeface="+mn-ea"/>
                        </a:rPr>
                        <a:t>）</a:t>
                      </a:r>
                      <a:endParaRPr lang="en-US" altLang="en-US" sz="1600" dirty="0">
                        <a:solidFill>
                          <a:srgbClr val="4B649F"/>
                        </a:solidFill>
                        <a:effectLst>
                          <a:outerShdw blurRad="38100" dist="38100" dir="2700000" algn="tl">
                            <a:srgbClr val="000000">
                              <a:alpha val="43137"/>
                            </a:srgbClr>
                          </a:outerShdw>
                        </a:effectLst>
                        <a:latin typeface="+mn-ea"/>
                      </a:endParaRPr>
                    </a:p>
                  </a:txBody>
                  <a:tcPr marL="68580" marR="68580" marT="0" marB="0" anchor="ctr"/>
                </a:tc>
              </a:tr>
              <a:tr h="384810">
                <a:tc>
                  <a:txBody>
                    <a:bodyPr/>
                    <a:lstStyle/>
                    <a:p>
                      <a:pPr indent="0" algn="ctr">
                        <a:buNone/>
                      </a:pPr>
                      <a:r>
                        <a:rPr lang="en-US" sz="1600" b="1">
                          <a:effectLst/>
                          <a:latin typeface="+mn-ea"/>
                        </a:rPr>
                        <a:t>指标名称</a:t>
                      </a:r>
                      <a:endParaRPr lang="en-US" altLang="en-US" sz="1600" b="1">
                        <a:effectLst/>
                        <a:latin typeface="+mn-ea"/>
                      </a:endParaRPr>
                    </a:p>
                  </a:txBody>
                  <a:tcPr marL="68580" marR="68580" marT="0" marB="0" anchor="ctr"/>
                </a:tc>
              </a:tr>
              <a:tr h="246380">
                <a:tc>
                  <a:txBody>
                    <a:bodyPr/>
                    <a:lstStyle/>
                    <a:p>
                      <a:pPr indent="0">
                        <a:buNone/>
                      </a:pPr>
                      <a:r>
                        <a:rPr lang="en-US" sz="1600" dirty="0" err="1">
                          <a:latin typeface="黑体" panose="02010609060101010101" charset="-122"/>
                          <a:ea typeface="黑体" panose="02010609060101010101" charset="-122"/>
                        </a:rPr>
                        <a:t>资产总计</a:t>
                      </a:r>
                      <a:endParaRPr lang="en-US" altLang="en-US" sz="1600" dirty="0">
                        <a:latin typeface="黑体" panose="02010609060101010101" charset="-122"/>
                        <a:ea typeface="黑体" panose="02010609060101010101" charset="-122"/>
                      </a:endParaRPr>
                    </a:p>
                  </a:txBody>
                  <a:tcPr marL="68580" marR="68580" marT="0" marB="0" anchor="ctr"/>
                </a:tc>
              </a:tr>
              <a:tr h="247015">
                <a:tc>
                  <a:txBody>
                    <a:bodyPr/>
                    <a:lstStyle/>
                    <a:p>
                      <a:pPr indent="0">
                        <a:buNone/>
                      </a:pPr>
                      <a:r>
                        <a:rPr lang="en-US" sz="1600">
                          <a:solidFill>
                            <a:srgbClr val="FF0000"/>
                          </a:solidFill>
                          <a:latin typeface="黑体" panose="02010609060101010101" charset="-122"/>
                          <a:ea typeface="黑体" panose="02010609060101010101" charset="-122"/>
                          <a:cs typeface="黑体" panose="02010609060101010101" charset="-122"/>
                        </a:rPr>
                        <a:t>  其中：应收账款</a:t>
                      </a:r>
                      <a:endParaRPr lang="en-US" altLang="en-US" sz="160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indent="0">
                        <a:buNone/>
                      </a:pPr>
                      <a:r>
                        <a:rPr lang="en-US" sz="1600" dirty="0">
                          <a:latin typeface="黑体" panose="02010609060101010101" charset="-122"/>
                          <a:ea typeface="黑体" panose="02010609060101010101" charset="-122"/>
                          <a:cs typeface="黑体" panose="02010609060101010101" charset="-122"/>
                        </a:rPr>
                        <a:t>        </a:t>
                      </a:r>
                      <a:r>
                        <a:rPr lang="en-US" sz="1600" dirty="0" err="1">
                          <a:latin typeface="黑体" panose="02010609060101010101" charset="-122"/>
                          <a:ea typeface="黑体" panose="02010609060101010101" charset="-122"/>
                          <a:cs typeface="黑体" panose="02010609060101010101" charset="-122"/>
                        </a:rPr>
                        <a:t>年末存货</a:t>
                      </a:r>
                      <a:endParaRPr lang="en-US" altLang="en-US" sz="1600" dirty="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indent="0">
                        <a:buNone/>
                      </a:pPr>
                      <a:r>
                        <a:rPr lang="en-US" sz="1600">
                          <a:solidFill>
                            <a:srgbClr val="FF0000"/>
                          </a:solidFill>
                          <a:latin typeface="黑体" panose="02010609060101010101" charset="-122"/>
                          <a:ea typeface="黑体" panose="02010609060101010101" charset="-122"/>
                          <a:cs typeface="黑体" panose="02010609060101010101" charset="-122"/>
                        </a:rPr>
                        <a:t>          其中：产成品</a:t>
                      </a:r>
                      <a:endParaRPr lang="en-US" altLang="en-US" sz="160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indent="0">
                        <a:buNone/>
                      </a:pPr>
                      <a:r>
                        <a:rPr lang="en-US" sz="1600">
                          <a:latin typeface="黑体" panose="02010609060101010101" charset="-122"/>
                          <a:ea typeface="黑体" panose="02010609060101010101" charset="-122"/>
                          <a:cs typeface="黑体" panose="02010609060101010101" charset="-122"/>
                        </a:rPr>
                        <a:t>        固定资产净值</a:t>
                      </a:r>
                      <a:endParaRPr lang="en-US" altLang="en-US" sz="1600">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indent="0">
                        <a:buNone/>
                      </a:pPr>
                      <a:r>
                        <a:rPr lang="en-US" sz="1600">
                          <a:latin typeface="黑体" panose="02010609060101010101" charset="-122"/>
                          <a:ea typeface="黑体" panose="02010609060101010101" charset="-122"/>
                          <a:cs typeface="黑体" panose="02010609060101010101" charset="-122"/>
                        </a:rPr>
                        <a:t>        在建工程</a:t>
                      </a:r>
                      <a:endParaRPr lang="en-US" altLang="en-US" sz="160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indent="0">
                        <a:buNone/>
                      </a:pPr>
                      <a:r>
                        <a:rPr lang="en-US" sz="1600" dirty="0" err="1">
                          <a:solidFill>
                            <a:srgbClr val="FF0000"/>
                          </a:solidFill>
                          <a:latin typeface="黑体" panose="02010609060101010101" charset="-122"/>
                          <a:ea typeface="黑体" panose="02010609060101010101" charset="-122"/>
                        </a:rPr>
                        <a:t>固定资产原值</a:t>
                      </a:r>
                      <a:endParaRPr lang="en-US" altLang="en-US" sz="1600" dirty="0">
                        <a:solidFill>
                          <a:srgbClr val="FF0000"/>
                        </a:solidFill>
                        <a:latin typeface="黑体" panose="02010609060101010101" charset="-122"/>
                        <a:ea typeface="黑体" panose="02010609060101010101" charset="-122"/>
                      </a:endParaRPr>
                    </a:p>
                  </a:txBody>
                  <a:tcPr marL="68580" marR="68580" marT="0" marB="0" anchor="ctr"/>
                </a:tc>
              </a:tr>
              <a:tr h="246380">
                <a:tc>
                  <a:txBody>
                    <a:bodyPr/>
                    <a:lstStyle/>
                    <a:p>
                      <a:pPr indent="0">
                        <a:buNone/>
                      </a:pPr>
                      <a:r>
                        <a:rPr lang="en-US" sz="1600" dirty="0" err="1">
                          <a:latin typeface="黑体" panose="02010609060101010101" charset="-122"/>
                          <a:ea typeface="黑体" panose="02010609060101010101" charset="-122"/>
                        </a:rPr>
                        <a:t>负债合计</a:t>
                      </a:r>
                      <a:endParaRPr lang="en-US" altLang="en-US" sz="1600" dirty="0">
                        <a:latin typeface="黑体" panose="02010609060101010101" charset="-122"/>
                        <a:ea typeface="黑体" panose="02010609060101010101" charset="-122"/>
                      </a:endParaRPr>
                    </a:p>
                  </a:txBody>
                  <a:tcPr marL="68580" marR="68580" marT="0" marB="0" anchor="ctr"/>
                </a:tc>
              </a:tr>
              <a:tr h="247015">
                <a:tc>
                  <a:txBody>
                    <a:bodyPr/>
                    <a:lstStyle/>
                    <a:p>
                      <a:pPr algn="l">
                        <a:buClrTx/>
                        <a:buSzTx/>
                        <a:buFontTx/>
                        <a:buNone/>
                      </a:pPr>
                      <a:r>
                        <a:rPr lang="en-US" sz="1600" dirty="0" err="1">
                          <a:latin typeface="黑体" panose="02010609060101010101" charset="-122"/>
                          <a:ea typeface="黑体" panose="02010609060101010101" charset="-122"/>
                        </a:rPr>
                        <a:t>年初存货</a:t>
                      </a:r>
                      <a:endParaRPr lang="en-US" sz="1600" dirty="0">
                        <a:latin typeface="黑体" panose="02010609060101010101" charset="-122"/>
                        <a:ea typeface="黑体" panose="02010609060101010101" charset="-122"/>
                      </a:endParaRPr>
                    </a:p>
                  </a:txBody>
                  <a:tcPr marL="68580" marR="68580" marT="0" marB="0" anchor="ctr"/>
                </a:tc>
              </a:tr>
              <a:tr h="246380">
                <a:tc>
                  <a:txBody>
                    <a:bodyPr/>
                    <a:lstStyle/>
                    <a:p>
                      <a:pPr indent="0">
                        <a:buNone/>
                      </a:pPr>
                      <a:r>
                        <a:rPr lang="en-US" sz="1600" dirty="0" err="1">
                          <a:latin typeface="黑体" panose="02010609060101010101" charset="-122"/>
                          <a:ea typeface="黑体" panose="02010609060101010101" charset="-122"/>
                        </a:rPr>
                        <a:t>本年折旧</a:t>
                      </a:r>
                      <a:endParaRPr lang="en-US" altLang="en-US" sz="1600" dirty="0">
                        <a:latin typeface="黑体" panose="02010609060101010101" charset="-122"/>
                        <a:ea typeface="黑体" panose="02010609060101010101" charset="-122"/>
                      </a:endParaRPr>
                    </a:p>
                  </a:txBody>
                  <a:tcPr marL="68580" marR="68580" marT="0" marB="0" anchor="ctr"/>
                </a:tc>
              </a:tr>
            </a:tbl>
          </a:graphicData>
        </a:graphic>
      </p:graphicFrame>
      <p:graphicFrame>
        <p:nvGraphicFramePr>
          <p:cNvPr id="4" name="表格 3"/>
          <p:cNvGraphicFramePr/>
          <p:nvPr/>
        </p:nvGraphicFramePr>
        <p:xfrm>
          <a:off x="5828030" y="2298700"/>
          <a:ext cx="5050155" cy="4310380"/>
        </p:xfrm>
        <a:graphic>
          <a:graphicData uri="http://schemas.openxmlformats.org/drawingml/2006/table">
            <a:tbl>
              <a:tblPr firstRow="true" bandRow="true">
                <a:tableStyleId>{3B4B98B0-60AC-42C2-AFA5-B58CD77FA1E5}</a:tableStyleId>
              </a:tblPr>
              <a:tblGrid>
                <a:gridCol w="5050155"/>
              </a:tblGrid>
              <a:tr h="467995">
                <a:tc>
                  <a:txBody>
                    <a:bodyPr/>
                    <a:lstStyle/>
                    <a:p>
                      <a:pPr indent="0" algn="ctr">
                        <a:buNone/>
                      </a:pPr>
                      <a:r>
                        <a:rPr lang="en-US" sz="1600" dirty="0" err="1">
                          <a:solidFill>
                            <a:srgbClr val="4B649F"/>
                          </a:solidFill>
                          <a:effectLst>
                            <a:outerShdw blurRad="38100" dist="38100" dir="2700000" algn="tl">
                              <a:srgbClr val="000000">
                                <a:alpha val="43137"/>
                              </a:srgbClr>
                            </a:outerShdw>
                          </a:effectLst>
                          <a:latin typeface="+mn-ea"/>
                        </a:rPr>
                        <a:t>二、损益、人工成本及增值税（所有单位填报</a:t>
                      </a:r>
                      <a:r>
                        <a:rPr lang="en-US" sz="1600" dirty="0">
                          <a:solidFill>
                            <a:srgbClr val="4B649F"/>
                          </a:solidFill>
                          <a:effectLst>
                            <a:outerShdw blurRad="38100" dist="38100" dir="2700000" algn="tl">
                              <a:srgbClr val="000000">
                                <a:alpha val="43137"/>
                              </a:srgbClr>
                            </a:outerShdw>
                          </a:effectLst>
                          <a:latin typeface="+mn-ea"/>
                        </a:rPr>
                        <a:t>）</a:t>
                      </a:r>
                      <a:endParaRPr lang="en-US" altLang="en-US" sz="1600" dirty="0">
                        <a:solidFill>
                          <a:srgbClr val="4B649F"/>
                        </a:solidFill>
                        <a:effectLst>
                          <a:outerShdw blurRad="38100" dist="38100" dir="2700000" algn="tl">
                            <a:srgbClr val="000000">
                              <a:alpha val="43137"/>
                            </a:srgbClr>
                          </a:outerShdw>
                        </a:effectLst>
                        <a:latin typeface="+mn-ea"/>
                      </a:endParaRPr>
                    </a:p>
                  </a:txBody>
                  <a:tcPr marL="68580" marR="68580" marT="0" marB="0" anchor="ctr"/>
                </a:tc>
              </a:tr>
              <a:tr h="405130">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tr>
              <a:tr h="243840">
                <a:tc>
                  <a:txBody>
                    <a:bodyPr/>
                    <a:lstStyle/>
                    <a:p>
                      <a:pPr indent="0">
                        <a:buNone/>
                      </a:pPr>
                      <a:r>
                        <a:rPr lang="en-US" sz="1600" dirty="0" err="1">
                          <a:latin typeface="黑体" panose="02010609060101010101" charset="-122"/>
                          <a:ea typeface="黑体" panose="02010609060101010101" charset="-122"/>
                        </a:rPr>
                        <a:t>营业收入</a:t>
                      </a:r>
                      <a:endParaRPr lang="en-US" altLang="en-US" sz="1600" dirty="0">
                        <a:latin typeface="黑体" panose="02010609060101010101" charset="-122"/>
                        <a:ea typeface="黑体" panose="02010609060101010101" charset="-122"/>
                      </a:endParaRPr>
                    </a:p>
                  </a:txBody>
                  <a:tcPr marL="68580" marR="68580" marT="0" marB="0" anchor="ctr"/>
                </a:tc>
              </a:tr>
              <a:tr h="248920">
                <a:tc>
                  <a:txBody>
                    <a:bodyPr/>
                    <a:lstStyle/>
                    <a:p>
                      <a:pPr indent="0">
                        <a:buNone/>
                      </a:pPr>
                      <a:r>
                        <a:rPr lang="en-US" sz="1600">
                          <a:solidFill>
                            <a:srgbClr val="FF0000"/>
                          </a:solidFill>
                          <a:latin typeface="黑体" panose="02010609060101010101" charset="-122"/>
                          <a:ea typeface="黑体" panose="02010609060101010101" charset="-122"/>
                          <a:cs typeface="黑体" panose="02010609060101010101" charset="-122"/>
                        </a:rPr>
                        <a:t>  其中：净服务收入</a:t>
                      </a:r>
                      <a:endParaRPr lang="en-US" altLang="en-US" sz="160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43840">
                <a:tc>
                  <a:txBody>
                    <a:bodyPr/>
                    <a:lstStyle/>
                    <a:p>
                      <a:pPr indent="0">
                        <a:buNone/>
                      </a:pPr>
                      <a:r>
                        <a:rPr lang="en-US" sz="1600" dirty="0" err="1">
                          <a:latin typeface="黑体" panose="02010609060101010101" charset="-122"/>
                          <a:ea typeface="黑体" panose="02010609060101010101" charset="-122"/>
                        </a:rPr>
                        <a:t>营业成本</a:t>
                      </a:r>
                      <a:endParaRPr lang="en-US" altLang="en-US" sz="1600" dirty="0">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a:latin typeface="黑体" panose="02010609060101010101" charset="-122"/>
                          <a:ea typeface="黑体" panose="02010609060101010101" charset="-122"/>
                        </a:rPr>
                        <a:t>税金及附加</a:t>
                      </a:r>
                      <a:endParaRPr lang="en-US" altLang="en-US" sz="1600">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a:solidFill>
                            <a:srgbClr val="FF0000"/>
                          </a:solidFill>
                          <a:latin typeface="黑体" panose="02010609060101010101" charset="-122"/>
                          <a:ea typeface="黑体" panose="02010609060101010101" charset="-122"/>
                        </a:rPr>
                        <a:t>销售费用</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a:solidFill>
                            <a:srgbClr val="FF0000"/>
                          </a:solidFill>
                          <a:latin typeface="黑体" panose="02010609060101010101" charset="-122"/>
                          <a:ea typeface="黑体" panose="02010609060101010101" charset="-122"/>
                        </a:rPr>
                        <a:t>管理费用</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a:solidFill>
                            <a:srgbClr val="FF0000"/>
                          </a:solidFill>
                          <a:latin typeface="黑体" panose="02010609060101010101" charset="-122"/>
                          <a:ea typeface="黑体" panose="02010609060101010101" charset="-122"/>
                        </a:rPr>
                        <a:t>研发费用</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a:solidFill>
                            <a:srgbClr val="FF0000"/>
                          </a:solidFill>
                          <a:latin typeface="黑体" panose="02010609060101010101" charset="-122"/>
                          <a:ea typeface="黑体" panose="02010609060101010101" charset="-122"/>
                        </a:rPr>
                        <a:t>财务费用</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a:solidFill>
                            <a:srgbClr val="FF0000"/>
                          </a:solidFill>
                          <a:latin typeface="黑体" panose="02010609060101010101" charset="-122"/>
                          <a:ea typeface="黑体" panose="02010609060101010101" charset="-122"/>
                        </a:rPr>
                        <a:t>其他收益</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dirty="0" err="1">
                          <a:latin typeface="黑体" panose="02010609060101010101" charset="-122"/>
                          <a:ea typeface="黑体" panose="02010609060101010101" charset="-122"/>
                        </a:rPr>
                        <a:t>投资收益</a:t>
                      </a:r>
                      <a:endParaRPr lang="en-US" altLang="en-US" sz="1600" dirty="0">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dirty="0" err="1">
                          <a:latin typeface="黑体" panose="02010609060101010101" charset="-122"/>
                          <a:ea typeface="黑体" panose="02010609060101010101" charset="-122"/>
                        </a:rPr>
                        <a:t>营业利润</a:t>
                      </a:r>
                      <a:endParaRPr lang="en-US" altLang="en-US" sz="1600" dirty="0">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a:solidFill>
                            <a:srgbClr val="FF0000"/>
                          </a:solidFill>
                          <a:latin typeface="黑体" panose="02010609060101010101" charset="-122"/>
                          <a:ea typeface="黑体" panose="02010609060101010101" charset="-122"/>
                        </a:rPr>
                        <a:t>利润总额</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tr>
              <a:tr h="257175">
                <a:tc>
                  <a:txBody>
                    <a:bodyPr/>
                    <a:lstStyle/>
                    <a:p>
                      <a:pPr indent="0">
                        <a:buNone/>
                      </a:pPr>
                      <a:r>
                        <a:rPr lang="en-US" sz="1600">
                          <a:latin typeface="黑体" panose="02010609060101010101" charset="-122"/>
                          <a:ea typeface="黑体" panose="02010609060101010101" charset="-122"/>
                        </a:rPr>
                        <a:t>应付职工薪酬（本年贷方累计发生额）</a:t>
                      </a:r>
                      <a:endParaRPr lang="en-US" altLang="en-US" sz="1600">
                        <a:latin typeface="黑体" panose="02010609060101010101" charset="-122"/>
                        <a:ea typeface="黑体" panose="02010609060101010101" charset="-122"/>
                      </a:endParaRPr>
                    </a:p>
                  </a:txBody>
                  <a:tcPr marL="68580" marR="68580" marT="0" marB="0" anchor="ctr"/>
                </a:tc>
              </a:tr>
              <a:tr h="248920">
                <a:tc>
                  <a:txBody>
                    <a:bodyPr/>
                    <a:lstStyle/>
                    <a:p>
                      <a:pPr indent="0">
                        <a:buNone/>
                      </a:pPr>
                      <a:r>
                        <a:rPr lang="en-US" sz="1600">
                          <a:latin typeface="黑体" panose="02010609060101010101" charset="-122"/>
                          <a:ea typeface="黑体" panose="02010609060101010101" charset="-122"/>
                        </a:rPr>
                        <a:t>应交增值税（本年累计发生额）</a:t>
                      </a:r>
                      <a:endParaRPr lang="en-US" altLang="en-US" sz="1600">
                        <a:latin typeface="黑体" panose="02010609060101010101" charset="-122"/>
                        <a:ea typeface="黑体" panose="02010609060101010101" charset="-122"/>
                      </a:endParaRPr>
                    </a:p>
                  </a:txBody>
                  <a:tcPr marL="68580" marR="68580" marT="0" marB="0" anchor="ctr"/>
                </a:tc>
              </a:tr>
            </a:tbl>
          </a:graphicData>
        </a:graphic>
      </p:graphicFrame>
      <p:sp>
        <p:nvSpPr>
          <p:cNvPr id="9" name="文本框 8"/>
          <p:cNvSpPr txBox="true"/>
          <p:nvPr/>
        </p:nvSpPr>
        <p:spPr>
          <a:xfrm>
            <a:off x="5549265" y="1289050"/>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与</a:t>
            </a:r>
            <a:r>
              <a:rPr lang="zh-CN" sz="2800" noProof="1" smtClean="0">
                <a:solidFill>
                  <a:srgbClr val="336699"/>
                </a:solidFill>
                <a:latin typeface="微软雅黑" pitchFamily="34" charset="-122"/>
                <a:ea typeface="微软雅黑" pitchFamily="34" charset="-122"/>
                <a:cs typeface="+mn-cs"/>
                <a:sym typeface="+mn-ea"/>
              </a:rPr>
              <a:t>第四次全国经济普查</a:t>
            </a:r>
            <a:r>
              <a:rPr lang="zh-CN" altLang="en-US" sz="2800" noProof="1" smtClean="0">
                <a:solidFill>
                  <a:srgbClr val="336699"/>
                </a:solidFill>
                <a:latin typeface="微软雅黑" pitchFamily="34" charset="-122"/>
                <a:ea typeface="微软雅黑" pitchFamily="34" charset="-122"/>
                <a:cs typeface="+mn-cs"/>
                <a:sym typeface="+mn-ea"/>
              </a:rPr>
              <a:t>相比</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13" name="文本框 12"/>
          <p:cNvSpPr txBox="true"/>
          <p:nvPr/>
        </p:nvSpPr>
        <p:spPr>
          <a:xfrm>
            <a:off x="186055" y="1511935"/>
            <a:ext cx="5065395" cy="586486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上述指标，除存货的其中项产成品外，均可根据《</a:t>
            </a:r>
            <a:r>
              <a:rPr lang="zh-CN" altLang="en-US" sz="2800" dirty="0" smtClean="0">
                <a:solidFill>
                  <a:srgbClr val="336699"/>
                </a:solidFill>
                <a:latin typeface="微软雅黑" pitchFamily="34" charset="-122"/>
                <a:sym typeface="+mn-ea"/>
              </a:rPr>
              <a:t>资产负债表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（会企0</a:t>
            </a:r>
            <a:r>
              <a:rPr lang="en-US" altLang="zh-CN" sz="2800" dirty="0" smtClean="0">
                <a:solidFill>
                  <a:srgbClr val="336699"/>
                </a:solidFill>
                <a:latin typeface="微软雅黑" pitchFamily="34" charset="-122"/>
                <a:sym typeface="+mn-ea"/>
              </a:rPr>
              <a:t>1</a:t>
            </a:r>
            <a:r>
              <a:rPr lang="zh-CN" altLang="en-US" sz="2800" dirty="0" smtClean="0">
                <a:solidFill>
                  <a:srgbClr val="336699"/>
                </a:solidFill>
                <a:latin typeface="微软雅黑" pitchFamily="34" charset="-122"/>
                <a:sym typeface="+mn-ea"/>
              </a:rPr>
              <a:t>表）</a:t>
            </a:r>
            <a:r>
              <a:rPr lang="zh-CN" altLang="en-US" sz="2800" noProof="1" smtClean="0">
                <a:solidFill>
                  <a:srgbClr val="336699"/>
                </a:solidFill>
                <a:latin typeface="微软雅黑" pitchFamily="34" charset="-122"/>
                <a:ea typeface="微软雅黑" pitchFamily="34" charset="-122"/>
                <a:cs typeface="+mn-cs"/>
                <a:sym typeface="+mn-ea"/>
              </a:rPr>
              <a:t>相关内容填报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产成品可根据会计“资产负债表”列示“产成品”或“库存商品”项目期末余额，或者会计“产成品”或“库存商品”科目的期末借方余额，减去为“产成品”或“库存商品”计提的存货跌价准备等填报</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p:txBody>
      </p:sp>
      <p:sp>
        <p:nvSpPr>
          <p:cNvPr id="49" name="圆角矩形 48"/>
          <p:cNvSpPr/>
          <p:nvPr/>
        </p:nvSpPr>
        <p:spPr>
          <a:xfrm>
            <a:off x="748983" y="82486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true"/>
          <p:nvPr/>
        </p:nvSpPr>
        <p:spPr>
          <a:xfrm>
            <a:off x="805657" y="940118"/>
            <a:ext cx="232537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资产负债类指标</a:t>
            </a:r>
            <a:endParaRPr lang="en-US" altLang="zh-CN" sz="2400" b="1" dirty="0">
              <a:solidFill>
                <a:schemeClr val="bg1"/>
              </a:solidFill>
              <a:latin typeface="Arial" panose="02080604020202020204" pitchFamily="34" charset="0"/>
              <a:ea typeface="微软雅黑" pitchFamily="34" charset="-122"/>
            </a:endParaRPr>
          </a:p>
        </p:txBody>
      </p:sp>
      <p:pic>
        <p:nvPicPr>
          <p:cNvPr id="5" name="图片 4"/>
          <p:cNvPicPr>
            <a:picLocks noChangeAspect="true"/>
          </p:cNvPicPr>
          <p:nvPr/>
        </p:nvPicPr>
        <p:blipFill>
          <a:blip r:embed="rId3"/>
          <a:stretch>
            <a:fillRect/>
          </a:stretch>
        </p:blipFill>
        <p:spPr>
          <a:xfrm>
            <a:off x="5921375" y="108585"/>
            <a:ext cx="4022090" cy="5798820"/>
          </a:xfrm>
          <a:prstGeom prst="rect">
            <a:avLst/>
          </a:prstGeom>
        </p:spPr>
      </p:pic>
      <p:pic>
        <p:nvPicPr>
          <p:cNvPr id="6" name="图片 5"/>
          <p:cNvPicPr>
            <a:picLocks noChangeAspect="true"/>
          </p:cNvPicPr>
          <p:nvPr/>
        </p:nvPicPr>
        <p:blipFill>
          <a:blip r:embed="rId4"/>
          <a:stretch>
            <a:fillRect/>
          </a:stretch>
        </p:blipFill>
        <p:spPr>
          <a:xfrm>
            <a:off x="5923915" y="5884545"/>
            <a:ext cx="3989705" cy="748665"/>
          </a:xfrm>
          <a:prstGeom prst="rect">
            <a:avLst/>
          </a:prstGeom>
        </p:spPr>
      </p:pic>
      <p:cxnSp>
        <p:nvCxnSpPr>
          <p:cNvPr id="2" name="直接连接符 1"/>
          <p:cNvCxnSpPr/>
          <p:nvPr/>
        </p:nvCxnSpPr>
        <p:spPr>
          <a:xfrm flipV="true">
            <a:off x="6024880" y="165354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true">
            <a:off x="6047105" y="417703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true">
            <a:off x="6069330" y="431355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true">
            <a:off x="8091170" y="472440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true">
            <a:off x="6024880" y="221107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7" y="1404938"/>
            <a:ext cx="171323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资产负债类</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19341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应收账款：企业因销售商品、提供服务等经营活动应收取的款项。根据会计“资产负债表”中“应收账款”项目的期末余额数填报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固定资产原值：指固定资产的成本，包括企业在购置、自行建造、安装、改建、扩建、技术改造某项固定资产时所发生的全部支出总额。根据财务报表附注、固定资产明细账或固定资产管理卡片填报</a:t>
            </a:r>
            <a:endParaRPr lang="zh-CN" altLang="en-US" sz="2800" noProof="1"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13" name="文本框 12"/>
          <p:cNvSpPr txBox="true"/>
          <p:nvPr/>
        </p:nvSpPr>
        <p:spPr>
          <a:xfrm>
            <a:off x="186055" y="1702435"/>
            <a:ext cx="5065395" cy="327914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销售费用、管理费用、研发费用、财务费用、其他收益、利润总额等新增指标可根据《</a:t>
            </a:r>
            <a:r>
              <a:rPr lang="zh-CN" altLang="en-US" sz="2800" dirty="0" smtClean="0">
                <a:solidFill>
                  <a:srgbClr val="336699"/>
                </a:solidFill>
                <a:latin typeface="微软雅黑" pitchFamily="34" charset="-122"/>
                <a:sym typeface="+mn-ea"/>
              </a:rPr>
              <a:t>利润表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（会企02表）</a:t>
            </a:r>
            <a:r>
              <a:rPr lang="zh-CN" altLang="en-US" sz="2800" noProof="1" smtClean="0">
                <a:solidFill>
                  <a:srgbClr val="336699"/>
                </a:solidFill>
                <a:latin typeface="微软雅黑" pitchFamily="34" charset="-122"/>
                <a:ea typeface="微软雅黑" pitchFamily="34" charset="-122"/>
                <a:cs typeface="+mn-cs"/>
                <a:sym typeface="+mn-ea"/>
              </a:rPr>
              <a:t>相关内容填报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true"/>
          <p:nvPr/>
        </p:nvSpPr>
        <p:spPr>
          <a:xfrm>
            <a:off x="1111727" y="1044893"/>
            <a:ext cx="171323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损益类指标</a:t>
            </a:r>
            <a:endParaRPr lang="en-US" altLang="zh-CN" sz="2400" b="1" dirty="0">
              <a:solidFill>
                <a:schemeClr val="bg1"/>
              </a:solidFill>
              <a:latin typeface="Arial" panose="02080604020202020204" pitchFamily="34" charset="0"/>
              <a:ea typeface="微软雅黑" pitchFamily="34" charset="-122"/>
            </a:endParaRPr>
          </a:p>
        </p:txBody>
      </p:sp>
      <p:pic>
        <p:nvPicPr>
          <p:cNvPr id="2" name="图片 1"/>
          <p:cNvPicPr>
            <a:picLocks noChangeAspect="true"/>
          </p:cNvPicPr>
          <p:nvPr/>
        </p:nvPicPr>
        <p:blipFill>
          <a:blip r:embed="rId3"/>
          <a:stretch>
            <a:fillRect/>
          </a:stretch>
        </p:blipFill>
        <p:spPr>
          <a:xfrm>
            <a:off x="5335905" y="87630"/>
            <a:ext cx="4686300" cy="3286125"/>
          </a:xfrm>
          <a:prstGeom prst="rect">
            <a:avLst/>
          </a:prstGeom>
        </p:spPr>
      </p:pic>
      <p:pic>
        <p:nvPicPr>
          <p:cNvPr id="10" name="图片 9"/>
          <p:cNvPicPr>
            <a:picLocks noChangeAspect="true"/>
          </p:cNvPicPr>
          <p:nvPr/>
        </p:nvPicPr>
        <p:blipFill>
          <a:blip r:embed="rId4"/>
          <a:stretch>
            <a:fillRect/>
          </a:stretch>
        </p:blipFill>
        <p:spPr>
          <a:xfrm>
            <a:off x="5345430" y="3314700"/>
            <a:ext cx="4686300" cy="3362325"/>
          </a:xfrm>
          <a:prstGeom prst="rect">
            <a:avLst/>
          </a:prstGeom>
        </p:spPr>
      </p:pic>
      <p:cxnSp>
        <p:nvCxnSpPr>
          <p:cNvPr id="3" name="直接连接符 2"/>
          <p:cNvCxnSpPr/>
          <p:nvPr/>
        </p:nvCxnSpPr>
        <p:spPr>
          <a:xfrm flipV="true">
            <a:off x="5681980" y="152971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true">
            <a:off x="5681980" y="152019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true">
            <a:off x="5681980" y="168783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true">
            <a:off x="5681980" y="184658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true">
            <a:off x="5681980" y="204660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true">
            <a:off x="5652135" y="256349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true">
            <a:off x="5584825" y="472440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76885" y="1289050"/>
            <a:ext cx="2936875" cy="68262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7362" y="1404938"/>
            <a:ext cx="293624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损益类—净服务收入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249488"/>
            <a:ext cx="9647238" cy="500316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定义：指企业各类经营活动所确认的营业收入中，单纯反映提供服务所获得的收入，</a:t>
            </a:r>
            <a:r>
              <a:rPr lang="zh-CN" altLang="en-US" sz="2800" noProof="1" smtClean="0">
                <a:solidFill>
                  <a:srgbClr val="FF0000"/>
                </a:solidFill>
                <a:latin typeface="微软雅黑" pitchFamily="34" charset="-122"/>
                <a:ea typeface="微软雅黑" pitchFamily="34" charset="-122"/>
                <a:cs typeface="+mn-cs"/>
                <a:sym typeface="+mn-ea"/>
              </a:rPr>
              <a:t>不应包含</a:t>
            </a:r>
            <a:r>
              <a:rPr lang="zh-CN" altLang="en-US" sz="2800" noProof="1" smtClean="0">
                <a:solidFill>
                  <a:srgbClr val="336699"/>
                </a:solidFill>
                <a:latin typeface="微软雅黑" pitchFamily="34" charset="-122"/>
                <a:ea typeface="微软雅黑" pitchFamily="34" charset="-122"/>
                <a:cs typeface="+mn-cs"/>
                <a:sym typeface="+mn-ea"/>
              </a:rPr>
              <a:t>经营或外包农林牧渔业、采矿业、制造业、电力、热力、燃气及水生产和供应业、建筑业、批发和零售业、住宿和餐饮业、金融业、房地产和开发经营业、土地出让活动（“</a:t>
            </a:r>
            <a:r>
              <a:rPr lang="zh-CN" altLang="en-US" sz="2800" dirty="0" smtClean="0">
                <a:solidFill>
                  <a:srgbClr val="FF0000"/>
                </a:solidFill>
                <a:latin typeface="微软雅黑" pitchFamily="34" charset="-122"/>
                <a:sym typeface="+mn-ea"/>
              </a:rPr>
              <a:t>八业</a:t>
            </a:r>
            <a:r>
              <a:rPr lang="zh-CN" altLang="en-US" sz="2800" noProof="1" smtClean="0">
                <a:solidFill>
                  <a:srgbClr val="336699"/>
                </a:solidFill>
                <a:latin typeface="微软雅黑" pitchFamily="34" charset="-122"/>
                <a:ea typeface="微软雅黑" pitchFamily="34" charset="-122"/>
                <a:cs typeface="+mn-cs"/>
                <a:sym typeface="+mn-ea"/>
              </a:rPr>
              <a:t>”）所确认的收入，以及财政拨款、政府补助、投资收益、股权分红等相关收入、也不应包括代收代付、代开票、代管代运货物等带来的营业收入（“</a:t>
            </a:r>
            <a:r>
              <a:rPr lang="zh-CN" altLang="en-US" sz="2800" noProof="1" smtClean="0">
                <a:solidFill>
                  <a:srgbClr val="FF0000"/>
                </a:solidFill>
                <a:latin typeface="微软雅黑" pitchFamily="34" charset="-122"/>
                <a:ea typeface="微软雅黑" pitchFamily="34" charset="-122"/>
                <a:cs typeface="+mn-cs"/>
                <a:sym typeface="+mn-ea"/>
              </a:rPr>
              <a:t>五代</a:t>
            </a:r>
            <a:r>
              <a:rPr lang="zh-CN" altLang="en-US" sz="2800" noProof="1" smtClean="0">
                <a:solidFill>
                  <a:srgbClr val="336699"/>
                </a:solidFill>
                <a:latin typeface="微软雅黑" pitchFamily="34" charset="-122"/>
                <a:ea typeface="微软雅黑" pitchFamily="34" charset="-122"/>
                <a:cs typeface="+mn-cs"/>
                <a:sym typeface="+mn-ea"/>
              </a:rPr>
              <a:t>”）</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填报方法：根据会计“营业收入”明细账二级科目本年累计数分析填报，数额应不大于营业收入</a:t>
            </a:r>
            <a:endParaRPr lang="zh-CN" altLang="en-US" sz="2800" noProof="1"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Tx/>
              <a:buFontTx/>
              <a:buNone/>
              <a:defRPr/>
            </a:pPr>
            <a:endParaRPr lang="zh-CN" altLang="en-US" sz="2800" noProof="1"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6467" y="1404938"/>
            <a:ext cx="201803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损益类</a:t>
            </a:r>
            <a:r>
              <a:rPr lang="en-US" altLang="zh-CN" sz="2400" b="1" dirty="0">
                <a:solidFill>
                  <a:schemeClr val="bg1"/>
                </a:solidFill>
                <a:latin typeface="Arial" panose="02080604020202020204" pitchFamily="34" charset="0"/>
                <a:ea typeface="微软雅黑" pitchFamily="34" charset="-122"/>
              </a:rPr>
              <a:t>—</a:t>
            </a:r>
            <a:r>
              <a:rPr lang="zh-CN" altLang="en-US" sz="2400" b="1" dirty="0">
                <a:solidFill>
                  <a:schemeClr val="bg1"/>
                </a:solidFill>
                <a:latin typeface="Arial" panose="02080604020202020204" pitchFamily="34" charset="0"/>
                <a:ea typeface="微软雅黑" pitchFamily="34" charset="-122"/>
              </a:rPr>
              <a:t>费用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152015"/>
            <a:ext cx="9807575" cy="517461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销售费用：指企业在销售商品和材料、提供劳务的过程中发生的各种费用</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管理费用：指企业为组织和管理企业生产经营所发生的费用，不包含研发费用（</a:t>
            </a:r>
            <a:r>
              <a:rPr lang="zh-CN" altLang="en-US" sz="2800" noProof="1" smtClean="0">
                <a:solidFill>
                  <a:srgbClr val="FF0000"/>
                </a:solidFill>
                <a:latin typeface="微软雅黑" pitchFamily="34" charset="-122"/>
                <a:ea typeface="微软雅黑" pitchFamily="34" charset="-122"/>
                <a:cs typeface="+mn-cs"/>
                <a:sym typeface="+mn-ea"/>
              </a:rPr>
              <a:t>执行《小企业会计准则》或其他企业会计制度应剔除“研发费用”后填报</a:t>
            </a:r>
            <a:r>
              <a:rPr lang="zh-CN" altLang="en-US" sz="2800" noProof="1" smtClean="0">
                <a:solidFill>
                  <a:srgbClr val="336699"/>
                </a:solidFill>
                <a:latin typeface="微软雅黑" pitchFamily="34" charset="-122"/>
                <a:ea typeface="微软雅黑" pitchFamily="34" charset="-122"/>
                <a:cs typeface="+mn-cs"/>
                <a:sym typeface="+mn-ea"/>
              </a:rPr>
              <a:t>）</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研发费用：指企业在新知识、新技术、新产品、新工艺等的研究与开发过程中发生的费用化支出，以及计入“管理费用”会计科目的企业自行开发无形资产的摊销</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财务费用：指企业为筹集生产经营所需资金等而发生的筹资费用</a:t>
            </a:r>
            <a:endParaRPr lang="zh-CN" altLang="en-US" sz="2800" noProof="1"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Tx/>
              <a:buFontTx/>
              <a:buNone/>
              <a:defRPr/>
            </a:pPr>
            <a:endParaRPr lang="zh-CN" altLang="en-US" sz="2800" noProof="1"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228600" y="1289050"/>
            <a:ext cx="40449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50972" y="1404938"/>
            <a:ext cx="416052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损益类—其他收益、利润总额</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152015"/>
            <a:ext cx="9807575" cy="336550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其他收益：指计入其他收益的政府补助</a:t>
            </a:r>
            <a:r>
              <a:rPr lang="zh-CN" altLang="en-US" sz="2800" dirty="0"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ea typeface="微软雅黑" pitchFamily="34" charset="-122"/>
                <a:cs typeface="+mn-cs"/>
                <a:sym typeface="+mn-ea"/>
              </a:rPr>
              <a:t>以及其他与日常活动相关且计入其他收益的项目</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利润总额：指企业在一定会计期间的经营成果，是生产经营过程中各种收入扣除各种耗费后的盈余，反映企业在报告期内实现的盈亏总额</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利润总额</a:t>
            </a:r>
            <a:r>
              <a:rPr lang="en-US" altLang="zh-CN" sz="2800" noProof="1" smtClean="0">
                <a:solidFill>
                  <a:srgbClr val="336699"/>
                </a:solidFill>
                <a:latin typeface="微软雅黑" pitchFamily="34" charset="-122"/>
                <a:ea typeface="微软雅黑" pitchFamily="34" charset="-122"/>
                <a:cs typeface="+mn-cs"/>
                <a:sym typeface="+mn-ea"/>
              </a:rPr>
              <a:t>=</a:t>
            </a:r>
            <a:r>
              <a:rPr lang="zh-CN" altLang="en-US" sz="2800" noProof="1" smtClean="0">
                <a:solidFill>
                  <a:srgbClr val="336699"/>
                </a:solidFill>
                <a:latin typeface="微软雅黑" pitchFamily="34" charset="-122"/>
                <a:ea typeface="微软雅黑" pitchFamily="34" charset="-122"/>
                <a:cs typeface="+mn-cs"/>
                <a:sym typeface="+mn-ea"/>
              </a:rPr>
              <a:t>营业利润</a:t>
            </a:r>
            <a:r>
              <a:rPr lang="en-US" altLang="zh-CN" sz="2800" noProof="1" smtClean="0">
                <a:solidFill>
                  <a:srgbClr val="336699"/>
                </a:solidFill>
                <a:latin typeface="微软雅黑" pitchFamily="34" charset="-122"/>
                <a:ea typeface="微软雅黑" pitchFamily="34" charset="-122"/>
                <a:cs typeface="+mn-cs"/>
                <a:sym typeface="+mn-ea"/>
              </a:rPr>
              <a:t>+</a:t>
            </a:r>
            <a:r>
              <a:rPr lang="zh-CN" altLang="en-US" sz="2800" noProof="1" smtClean="0">
                <a:solidFill>
                  <a:srgbClr val="336699"/>
                </a:solidFill>
                <a:latin typeface="微软雅黑" pitchFamily="34" charset="-122"/>
                <a:ea typeface="微软雅黑" pitchFamily="34" charset="-122"/>
                <a:cs typeface="+mn-cs"/>
                <a:sym typeface="+mn-ea"/>
              </a:rPr>
              <a:t>营业外收入</a:t>
            </a:r>
            <a:r>
              <a:rPr lang="en-US" altLang="zh-CN" sz="2800" noProof="1" smtClean="0">
                <a:solidFill>
                  <a:srgbClr val="336699"/>
                </a:solidFill>
                <a:latin typeface="微软雅黑" pitchFamily="34" charset="-122"/>
                <a:ea typeface="微软雅黑" pitchFamily="34" charset="-122"/>
                <a:cs typeface="+mn-cs"/>
                <a:sym typeface="+mn-ea"/>
              </a:rPr>
              <a:t>-</a:t>
            </a:r>
            <a:r>
              <a:rPr lang="zh-CN" altLang="en-US" sz="2800" noProof="1" smtClean="0">
                <a:solidFill>
                  <a:srgbClr val="336699"/>
                </a:solidFill>
                <a:latin typeface="微软雅黑" pitchFamily="34" charset="-122"/>
                <a:ea typeface="微软雅黑" pitchFamily="34" charset="-122"/>
                <a:cs typeface="+mn-cs"/>
                <a:sym typeface="+mn-ea"/>
              </a:rPr>
              <a:t>营业外支出</a:t>
            </a:r>
            <a:endParaRPr lang="zh-CN" altLang="en-US" sz="2800" noProof="1"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Tx/>
              <a:buFontTx/>
              <a:buNone/>
              <a:defRPr/>
            </a:pPr>
            <a:endParaRPr lang="zh-CN" altLang="en-US" sz="2800" noProof="1"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itchFamily="34" charset="-122"/>
              </a:rPr>
              <a:t>第四部分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119630" y="3615055"/>
            <a:ext cx="7564120" cy="829945"/>
          </a:xfrm>
          <a:prstGeom prst="rect">
            <a:avLst/>
          </a:prstGeom>
          <a:noFill/>
          <a:ln w="9525">
            <a:noFill/>
          </a:ln>
        </p:spPr>
        <p:txBody>
          <a:bodyPr wrap="square" anchor="t" anchorCtr="false">
            <a:spAutoFit/>
          </a:bodyPr>
          <a:lstStyle/>
          <a:p>
            <a:pPr algn="ctr"/>
            <a:r>
              <a:rPr lang="zh-CN" altLang="en-US" sz="4800" dirty="0">
                <a:solidFill>
                  <a:srgbClr val="336699"/>
                </a:solidFill>
                <a:latin typeface="微软雅黑" pitchFamily="34" charset="-122"/>
                <a:ea typeface="微软雅黑" pitchFamily="34" charset="-122"/>
                <a:sym typeface="微软雅黑" pitchFamily="34" charset="-122"/>
              </a:rPr>
              <a:t>行政事业单位主要经济指标</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itchFamily="34" charset="-122"/>
              </a:rPr>
              <a:t>第一部分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1908175" y="3615055"/>
            <a:ext cx="8198485" cy="829945"/>
          </a:xfrm>
          <a:prstGeom prst="rect">
            <a:avLst/>
          </a:prstGeom>
          <a:noFill/>
          <a:ln w="9525">
            <a:noFill/>
          </a:ln>
        </p:spPr>
        <p:txBody>
          <a:bodyPr wrap="square" anchor="t" anchorCtr="false">
            <a:spAutoFit/>
          </a:bodyPr>
          <a:lstStyle/>
          <a:p>
            <a:pPr algn="ctr"/>
            <a:r>
              <a:rPr lang="zh-CN" altLang="en-US" sz="4800" dirty="0">
                <a:solidFill>
                  <a:srgbClr val="336699"/>
                </a:solidFill>
                <a:latin typeface="微软雅黑" pitchFamily="34" charset="-122"/>
                <a:ea typeface="微软雅黑" pitchFamily="34" charset="-122"/>
                <a:sym typeface="微软雅黑" pitchFamily="34" charset="-122"/>
              </a:rPr>
              <a:t>财务状况及主要经济指标综述</a:t>
            </a:r>
            <a:endParaRPr lang="zh-CN" altLang="en-US" sz="4800"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547972" y="985838"/>
            <a:ext cx="79502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背景</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1788478"/>
            <a:ext cx="9647238" cy="603631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201</a:t>
            </a:r>
            <a:r>
              <a:rPr lang="en-US" altLang="zh-CN" sz="2800" dirty="0" smtClean="0">
                <a:solidFill>
                  <a:srgbClr val="336699"/>
                </a:solidFill>
                <a:latin typeface="微软雅黑" pitchFamily="34" charset="-122"/>
                <a:sym typeface="+mn-ea"/>
              </a:rPr>
              <a:t>7</a:t>
            </a:r>
            <a:r>
              <a:rPr lang="zh-CN" altLang="en-US" sz="2800" dirty="0" smtClean="0">
                <a:solidFill>
                  <a:srgbClr val="336699"/>
                </a:solidFill>
                <a:latin typeface="微软雅黑" pitchFamily="34" charset="-122"/>
                <a:sym typeface="+mn-ea"/>
              </a:rPr>
              <a:t>年</a:t>
            </a:r>
            <a:r>
              <a:rPr lang="en-US" altLang="zh-CN" sz="2800" dirty="0" smtClean="0">
                <a:solidFill>
                  <a:srgbClr val="336699"/>
                </a:solidFill>
                <a:latin typeface="微软雅黑" pitchFamily="34" charset="-122"/>
                <a:sym typeface="+mn-ea"/>
              </a:rPr>
              <a:t>10</a:t>
            </a:r>
            <a:r>
              <a:rPr lang="zh-CN" altLang="en-US" sz="2800" dirty="0" smtClean="0">
                <a:solidFill>
                  <a:srgbClr val="336699"/>
                </a:solidFill>
                <a:latin typeface="微软雅黑" pitchFamily="34" charset="-122"/>
                <a:sym typeface="+mn-ea"/>
              </a:rPr>
              <a:t>月</a:t>
            </a:r>
            <a:r>
              <a:rPr lang="en-US" altLang="zh-CN" sz="2800" dirty="0" smtClean="0">
                <a:solidFill>
                  <a:srgbClr val="336699"/>
                </a:solidFill>
                <a:latin typeface="微软雅黑" pitchFamily="34" charset="-122"/>
                <a:sym typeface="+mn-ea"/>
              </a:rPr>
              <a:t>24</a:t>
            </a:r>
            <a:r>
              <a:rPr lang="zh-CN" altLang="en-US" sz="2800" dirty="0" smtClean="0">
                <a:solidFill>
                  <a:srgbClr val="336699"/>
                </a:solidFill>
                <a:latin typeface="微软雅黑" pitchFamily="34" charset="-122"/>
                <a:sym typeface="+mn-ea"/>
              </a:rPr>
              <a:t>日，财政部发布《关于印发〈政府会计制度——行政事业单位会计科目和报表〉的通知》（财会〔201</a:t>
            </a:r>
            <a:r>
              <a:rPr lang="en-US" altLang="zh-CN" sz="2800" dirty="0" smtClean="0">
                <a:solidFill>
                  <a:srgbClr val="336699"/>
                </a:solidFill>
                <a:latin typeface="微软雅黑" pitchFamily="34" charset="-122"/>
                <a:sym typeface="+mn-ea"/>
              </a:rPr>
              <a:t>7</a:t>
            </a:r>
            <a:r>
              <a:rPr lang="zh-CN" altLang="en-US" sz="2800" dirty="0" smtClean="0">
                <a:solidFill>
                  <a:srgbClr val="336699"/>
                </a:solidFill>
                <a:latin typeface="微软雅黑" pitchFamily="34" charset="-122"/>
                <a:sym typeface="+mn-ea"/>
              </a:rPr>
              <a:t>〕2</a:t>
            </a:r>
            <a:r>
              <a:rPr lang="en-US" altLang="zh-CN" sz="2800" dirty="0" smtClean="0">
                <a:solidFill>
                  <a:srgbClr val="336699"/>
                </a:solidFill>
                <a:latin typeface="微软雅黑" pitchFamily="34" charset="-122"/>
                <a:sym typeface="+mn-ea"/>
              </a:rPr>
              <a:t>5</a:t>
            </a:r>
            <a:r>
              <a:rPr lang="zh-CN" altLang="en-US" sz="2800" dirty="0" smtClean="0">
                <a:solidFill>
                  <a:srgbClr val="336699"/>
                </a:solidFill>
                <a:latin typeface="微软雅黑" pitchFamily="34" charset="-122"/>
                <a:sym typeface="+mn-ea"/>
              </a:rPr>
              <a:t>号），单位会计核算应当具备财务会计与预算会计双重功能，实现财务会计与预算会计适度分离并相互衔接，全面、清晰反映单位财务信息和预算执行信息</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2018年8月16日，财政部发布《关于贯彻实施政府会计准则制度的通知》（</a:t>
            </a:r>
            <a:r>
              <a:rPr lang="zh-CN" altLang="en-US" sz="2800" dirty="0" smtClean="0">
                <a:solidFill>
                  <a:srgbClr val="336699"/>
                </a:solidFill>
                <a:latin typeface="微软雅黑" pitchFamily="34" charset="-122"/>
                <a:sym typeface="+mn-ea"/>
              </a:rPr>
              <a:t>财会〔2018〕21号</a:t>
            </a:r>
            <a:r>
              <a:rPr lang="zh-CN" altLang="en-US" sz="2800" noProof="1" smtClean="0">
                <a:solidFill>
                  <a:srgbClr val="336699"/>
                </a:solidFill>
                <a:latin typeface="微软雅黑" pitchFamily="34" charset="-122"/>
                <a:ea typeface="微软雅黑" pitchFamily="34" charset="-122"/>
                <a:cs typeface="+mn-cs"/>
                <a:sym typeface="+mn-ea"/>
              </a:rPr>
              <a:t>）。自2019年1月1日起在全国各级各类行政事业单位全面施行</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执行政府会计准则制度的单位，不再执行《事业单位会计准则》《行政单位会计制度》《事业单位会计制度》等制度</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Tx/>
              <a:buFontTx/>
              <a:buNone/>
              <a:defRPr/>
            </a:pPr>
            <a:endParaRPr lang="zh-CN" altLang="en-US" sz="2800" noProof="1" smtClean="0">
              <a:solidFill>
                <a:srgbClr val="336699"/>
              </a:solidFill>
              <a:latin typeface="微软雅黑" pitchFamily="34" charset="-122"/>
              <a:ea typeface="微软雅黑" pitchFamily="34" charset="-122"/>
              <a:sym typeface="+mn-ea"/>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07892" y="1044893"/>
            <a:ext cx="212090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a:t>
            </a:r>
            <a:r>
              <a:rPr lang="en-US" altLang="zh-CN" sz="2400" b="1" dirty="0">
                <a:solidFill>
                  <a:schemeClr val="bg1"/>
                </a:solidFill>
                <a:latin typeface="Arial" panose="02080604020202020204" pitchFamily="34" charset="0"/>
                <a:ea typeface="微软雅黑" pitchFamily="34" charset="-122"/>
              </a:rPr>
              <a:t>-</a:t>
            </a:r>
            <a:r>
              <a:rPr lang="zh-CN" altLang="en-US" sz="2400" b="1" dirty="0">
                <a:solidFill>
                  <a:schemeClr val="bg1"/>
                </a:solidFill>
                <a:latin typeface="Arial" panose="02080604020202020204" pitchFamily="34" charset="0"/>
                <a:ea typeface="微软雅黑" pitchFamily="34" charset="-122"/>
              </a:rPr>
              <a:t>新增</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1722755"/>
          <a:ext cx="3753485" cy="3837305"/>
        </p:xfrm>
        <a:graphic>
          <a:graphicData uri="http://schemas.openxmlformats.org/drawingml/2006/table">
            <a:tbl>
              <a:tblPr firstRow="true" bandRow="true">
                <a:tableStyleId>{3B4B98B0-60AC-42C2-AFA5-B58CD77FA1E5}</a:tableStyleId>
              </a:tblPr>
              <a:tblGrid>
                <a:gridCol w="3753485"/>
              </a:tblGrid>
              <a:tr h="492125">
                <a:tc>
                  <a:txBody>
                    <a:bodyPr/>
                    <a:lstStyle/>
                    <a:p>
                      <a:pPr indent="0" algn="ctr">
                        <a:buNone/>
                      </a:pPr>
                      <a:r>
                        <a:rPr lang="zh-CN" altLang="en-US" sz="1600" dirty="0">
                          <a:solidFill>
                            <a:srgbClr val="4B649F"/>
                          </a:solidFill>
                          <a:effectLst>
                            <a:outerShdw blurRad="38100" dist="38100" dir="2700000" algn="tl">
                              <a:srgbClr val="000000">
                                <a:alpha val="43137"/>
                              </a:srgbClr>
                            </a:outerShdw>
                          </a:effectLst>
                          <a:latin typeface="+mn-ea"/>
                        </a:rPr>
                        <a:t>二</a:t>
                      </a:r>
                      <a:r>
                        <a:rPr lang="en-US" sz="1600" dirty="0">
                          <a:solidFill>
                            <a:srgbClr val="4B649F"/>
                          </a:solidFill>
                          <a:effectLst>
                            <a:outerShdw blurRad="38100" dist="38100" dir="2700000" algn="tl">
                              <a:srgbClr val="000000">
                                <a:alpha val="43137"/>
                              </a:srgbClr>
                            </a:outerShdw>
                          </a:effectLst>
                          <a:latin typeface="+mn-ea"/>
                        </a:rPr>
                        <a:t>、</a:t>
                      </a:r>
                      <a:r>
                        <a:rPr lang="zh-CN" altLang="en-US" sz="1600" dirty="0">
                          <a:solidFill>
                            <a:srgbClr val="4B649F"/>
                          </a:solidFill>
                          <a:effectLst>
                            <a:outerShdw blurRad="38100" dist="38100" dir="2700000" algn="tl">
                              <a:srgbClr val="000000">
                                <a:alpha val="43137"/>
                              </a:srgbClr>
                            </a:outerShdw>
                          </a:effectLst>
                          <a:latin typeface="+mn-ea"/>
                        </a:rPr>
                        <a:t>期末资产负债</a:t>
                      </a:r>
                      <a:endParaRPr lang="zh-CN" altLang="en-US" sz="1600" dirty="0">
                        <a:solidFill>
                          <a:srgbClr val="4B649F"/>
                        </a:solidFill>
                        <a:effectLst>
                          <a:outerShdw blurRad="38100" dist="38100" dir="2700000" algn="tl">
                            <a:srgbClr val="000000">
                              <a:alpha val="43137"/>
                            </a:srgbClr>
                          </a:outerShdw>
                        </a:effectLst>
                        <a:latin typeface="+mn-ea"/>
                      </a:endParaRPr>
                    </a:p>
                  </a:txBody>
                  <a:tcPr marL="68580" marR="68580" marT="0" marB="0" anchor="ctr"/>
                </a:tc>
              </a:tr>
              <a:tr h="384810">
                <a:tc>
                  <a:txBody>
                    <a:bodyPr/>
                    <a:lstStyle/>
                    <a:p>
                      <a:pPr indent="0" algn="ctr">
                        <a:buNone/>
                      </a:pPr>
                      <a:r>
                        <a:rPr lang="en-US" sz="1600" b="1" dirty="0" err="1">
                          <a:effectLst/>
                          <a:latin typeface="+mn-ea"/>
                        </a:rPr>
                        <a:t>指标名称</a:t>
                      </a:r>
                      <a:endParaRPr lang="en-US" altLang="en-US" sz="1600" b="1" dirty="0">
                        <a:effectLst/>
                        <a:latin typeface="+mn-ea"/>
                      </a:endParaRPr>
                    </a:p>
                  </a:txBody>
                  <a:tcPr marL="68580" marR="68580" marT="0" marB="0" anchor="ctr"/>
                </a:tc>
              </a:tr>
              <a:tr h="246380">
                <a:tc>
                  <a:txBody>
                    <a:bodyPr/>
                    <a:lstStyle/>
                    <a:p>
                      <a:pPr indent="0">
                        <a:buNone/>
                      </a:pPr>
                      <a:r>
                        <a:rPr lang="zh-CN" altLang="en-US" sz="1600" dirty="0">
                          <a:latin typeface="黑体" panose="02010609060101010101" charset="-122"/>
                          <a:ea typeface="黑体" panose="02010609060101010101" charset="-122"/>
                        </a:rPr>
                        <a:t>流动</a:t>
                      </a:r>
                      <a:r>
                        <a:rPr lang="en-US" sz="1600" dirty="0" err="1">
                          <a:latin typeface="黑体" panose="02010609060101010101" charset="-122"/>
                          <a:ea typeface="黑体" panose="02010609060101010101" charset="-122"/>
                        </a:rPr>
                        <a:t>资产</a:t>
                      </a:r>
                      <a:r>
                        <a:rPr lang="zh-CN" altLang="en-US" sz="1600" dirty="0">
                          <a:latin typeface="黑体" panose="02010609060101010101" charset="-122"/>
                          <a:ea typeface="黑体" panose="02010609060101010101" charset="-122"/>
                        </a:rPr>
                        <a:t>合计</a:t>
                      </a:r>
                      <a:endParaRPr lang="zh-CN" altLang="en-US" sz="1600" dirty="0">
                        <a:latin typeface="黑体" panose="02010609060101010101" charset="-122"/>
                        <a:ea typeface="黑体" panose="02010609060101010101" charset="-122"/>
                      </a:endParaRPr>
                    </a:p>
                  </a:txBody>
                  <a:tcPr marL="68580" marR="68580" marT="0" marB="0" anchor="ctr"/>
                </a:tc>
              </a:tr>
              <a:tr h="247015">
                <a:tc>
                  <a:txBody>
                    <a:bodyPr/>
                    <a:lstStyle/>
                    <a:p>
                      <a:pPr algn="l">
                        <a:buClrTx/>
                        <a:buSzTx/>
                        <a:buFontTx/>
                        <a:buNone/>
                      </a:pPr>
                      <a:r>
                        <a:rPr lang="en-US" sz="1600">
                          <a:solidFill>
                            <a:srgbClr val="FF0000"/>
                          </a:solidFill>
                          <a:latin typeface="黑体" panose="02010609060101010101" charset="-122"/>
                          <a:ea typeface="黑体" panose="02010609060101010101" charset="-122"/>
                          <a:cs typeface="+mn-ea"/>
                        </a:rPr>
                        <a:t>  </a:t>
                      </a:r>
                      <a:r>
                        <a:rPr lang="en-US" sz="1600">
                          <a:latin typeface="黑体" panose="02010609060101010101" charset="-122"/>
                          <a:ea typeface="黑体" panose="02010609060101010101" charset="-122"/>
                          <a:cs typeface="+mn-ea"/>
                        </a:rPr>
                        <a:t>其中：存货</a:t>
                      </a:r>
                      <a:endParaRPr lang="en-US" sz="1600">
                        <a:latin typeface="黑体" panose="02010609060101010101" charset="-122"/>
                        <a:ea typeface="黑体" panose="02010609060101010101" charset="-122"/>
                        <a:cs typeface="+mn-ea"/>
                      </a:endParaRPr>
                    </a:p>
                  </a:txBody>
                  <a:tcPr marL="68580" marR="68580" marT="0" marB="0" anchor="ctr"/>
                </a:tc>
              </a:tr>
              <a:tr h="247015">
                <a:tc>
                  <a:txBody>
                    <a:bodyPr/>
                    <a:lstStyle/>
                    <a:p>
                      <a:pPr indent="0">
                        <a:buNone/>
                      </a:pPr>
                      <a:r>
                        <a:rPr lang="en-US" sz="1600">
                          <a:latin typeface="黑体" panose="02010609060101010101" charset="-122"/>
                          <a:ea typeface="黑体" panose="02010609060101010101" charset="-122"/>
                          <a:cs typeface="+mn-ea"/>
                        </a:rPr>
                        <a:t>        </a:t>
                      </a:r>
                      <a:r>
                        <a:rPr lang="en-US" sz="1600">
                          <a:solidFill>
                            <a:srgbClr val="FF0000"/>
                          </a:solidFill>
                          <a:latin typeface="黑体" panose="02010609060101010101" charset="-122"/>
                          <a:ea typeface="黑体" panose="02010609060101010101" charset="-122"/>
                          <a:cs typeface="+mn-ea"/>
                          <a:sym typeface="+mn-ea"/>
                        </a:rPr>
                        <a:t>应收账款</a:t>
                      </a:r>
                      <a:endParaRPr lang="en-US" altLang="en-US" sz="1600">
                        <a:latin typeface="黑体" panose="02010609060101010101" charset="-122"/>
                        <a:ea typeface="黑体" panose="02010609060101010101" charset="-122"/>
                        <a:cs typeface="+mn-ea"/>
                      </a:endParaRPr>
                    </a:p>
                  </a:txBody>
                  <a:tcPr marL="68580" marR="68580" marT="0" marB="0" anchor="ctr"/>
                </a:tc>
              </a:tr>
              <a:tr h="247015">
                <a:tc>
                  <a:txBody>
                    <a:bodyPr/>
                    <a:lstStyle/>
                    <a:p>
                      <a:pPr indent="0">
                        <a:buNone/>
                      </a:pPr>
                      <a:r>
                        <a:rPr lang="en-US" sz="1600">
                          <a:solidFill>
                            <a:srgbClr val="FF0000"/>
                          </a:solidFill>
                          <a:latin typeface="黑体" panose="02010609060101010101" charset="-122"/>
                          <a:ea typeface="黑体" panose="02010609060101010101" charset="-122"/>
                          <a:cs typeface="+mn-ea"/>
                        </a:rPr>
                        <a:t>        </a:t>
                      </a:r>
                      <a:r>
                        <a:rPr lang="zh-CN" altLang="en-US" sz="1600">
                          <a:solidFill>
                            <a:srgbClr val="FF0000"/>
                          </a:solidFill>
                          <a:latin typeface="黑体" panose="02010609060101010101" charset="-122"/>
                          <a:ea typeface="黑体" panose="02010609060101010101" charset="-122"/>
                          <a:cs typeface="+mn-ea"/>
                        </a:rPr>
                        <a:t>预付账款</a:t>
                      </a:r>
                      <a:endParaRPr lang="zh-CN" altLang="en-US" sz="1600">
                        <a:solidFill>
                          <a:srgbClr val="FF0000"/>
                        </a:solidFill>
                        <a:latin typeface="黑体" panose="02010609060101010101" charset="-122"/>
                        <a:ea typeface="黑体" panose="02010609060101010101" charset="-122"/>
                        <a:cs typeface="+mn-ea"/>
                      </a:endParaRPr>
                    </a:p>
                  </a:txBody>
                  <a:tcPr marL="68580" marR="68580" marT="0" marB="0" anchor="ctr"/>
                </a:tc>
              </a:tr>
              <a:tr h="246380">
                <a:tc>
                  <a:txBody>
                    <a:bodyPr/>
                    <a:lstStyle/>
                    <a:p>
                      <a:pPr indent="0">
                        <a:buNone/>
                      </a:pPr>
                      <a:r>
                        <a:rPr lang="zh-CN" altLang="en-US" sz="1600">
                          <a:solidFill>
                            <a:srgbClr val="FF0000"/>
                          </a:solidFill>
                          <a:latin typeface="黑体" panose="02010609060101010101" charset="-122"/>
                          <a:ea typeface="黑体" panose="02010609060101010101" charset="-122"/>
                          <a:cs typeface="+mn-ea"/>
                        </a:rPr>
                        <a:t>长期股权投资</a:t>
                      </a:r>
                      <a:endParaRPr lang="zh-CN" altLang="en-US" sz="1600">
                        <a:solidFill>
                          <a:srgbClr val="FF0000"/>
                        </a:solidFill>
                        <a:latin typeface="黑体" panose="02010609060101010101" charset="-122"/>
                        <a:ea typeface="黑体" panose="02010609060101010101" charset="-122"/>
                        <a:cs typeface="+mn-ea"/>
                      </a:endParaRPr>
                    </a:p>
                  </a:txBody>
                  <a:tcPr marL="68580" marR="68580" marT="0" marB="0" anchor="ctr"/>
                </a:tc>
              </a:tr>
              <a:tr h="246380">
                <a:tc>
                  <a:txBody>
                    <a:bodyPr/>
                    <a:lstStyle/>
                    <a:p>
                      <a:pPr indent="0">
                        <a:buNone/>
                      </a:pPr>
                      <a:r>
                        <a:rPr lang="zh-CN" altLang="en-US" sz="1600">
                          <a:solidFill>
                            <a:srgbClr val="FF0000"/>
                          </a:solidFill>
                          <a:latin typeface="黑体" panose="02010609060101010101" charset="-122"/>
                          <a:ea typeface="黑体" panose="02010609060101010101" charset="-122"/>
                          <a:cs typeface="+mn-ea"/>
                          <a:sym typeface="+mn-ea"/>
                        </a:rPr>
                        <a:t>长期债券投资</a:t>
                      </a:r>
                      <a:endParaRPr lang="zh-CN" altLang="en-US" sz="1600">
                        <a:solidFill>
                          <a:srgbClr val="FF0000"/>
                        </a:solidFill>
                        <a:latin typeface="黑体" panose="02010609060101010101" charset="-122"/>
                        <a:ea typeface="黑体" panose="02010609060101010101" charset="-122"/>
                        <a:cs typeface="+mn-ea"/>
                        <a:sym typeface="+mn-ea"/>
                      </a:endParaRPr>
                    </a:p>
                  </a:txBody>
                  <a:tcPr marL="68580" marR="68580" marT="0" marB="0" anchor="ctr"/>
                </a:tc>
              </a:tr>
              <a:tr h="247015">
                <a:tc>
                  <a:txBody>
                    <a:bodyPr/>
                    <a:lstStyle/>
                    <a:p>
                      <a:pPr algn="l">
                        <a:buClrTx/>
                        <a:buSzTx/>
                        <a:buFontTx/>
                        <a:buNone/>
                      </a:pPr>
                      <a:r>
                        <a:rPr lang="zh-CN" altLang="en-US" sz="1600" dirty="0">
                          <a:latin typeface="黑体" panose="02010609060101010101" charset="-122"/>
                          <a:ea typeface="黑体" panose="02010609060101010101" charset="-122"/>
                          <a:cs typeface="+mn-ea"/>
                        </a:rPr>
                        <a:t>固定资产原值</a:t>
                      </a:r>
                      <a:endParaRPr lang="zh-CN" altLang="en-US" sz="1600" dirty="0">
                        <a:latin typeface="黑体" panose="02010609060101010101" charset="-122"/>
                        <a:ea typeface="黑体" panose="02010609060101010101" charset="-122"/>
                        <a:cs typeface="+mn-ea"/>
                      </a:endParaRPr>
                    </a:p>
                  </a:txBody>
                  <a:tcPr marL="68580" marR="68580" marT="0" marB="0" anchor="ctr"/>
                </a:tc>
              </a:tr>
              <a:tr h="246380">
                <a:tc>
                  <a:txBody>
                    <a:bodyPr/>
                    <a:lstStyle/>
                    <a:p>
                      <a:pPr indent="0">
                        <a:buNone/>
                      </a:pPr>
                      <a:r>
                        <a:rPr lang="en-US" altLang="en-US"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其中：房屋和构筑物</a:t>
                      </a:r>
                      <a:endParaRPr lang="zh-CN" altLang="en-US" sz="1600">
                        <a:latin typeface="黑体" panose="02010609060101010101" charset="-122"/>
                        <a:ea typeface="黑体" panose="02010609060101010101" charset="-122"/>
                      </a:endParaRPr>
                    </a:p>
                  </a:txBody>
                  <a:tcPr marL="68580" marR="68580" marT="0" marB="0" anchor="ctr"/>
                </a:tc>
              </a:tr>
              <a:tr h="247015">
                <a:tc>
                  <a:txBody>
                    <a:bodyPr/>
                    <a:lstStyle/>
                    <a:p>
                      <a:pPr algn="l">
                        <a:buClrTx/>
                        <a:buSzTx/>
                        <a:buFontTx/>
                        <a:buNone/>
                      </a:pPr>
                      <a:r>
                        <a:rPr lang="en-US"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机器和设备</a:t>
                      </a:r>
                      <a:endParaRPr lang="zh-CN" altLang="en-US" sz="1600">
                        <a:latin typeface="黑体" panose="02010609060101010101" charset="-122"/>
                        <a:ea typeface="黑体" panose="02010609060101010101" charset="-122"/>
                      </a:endParaRPr>
                    </a:p>
                  </a:txBody>
                  <a:tcPr marL="68580" marR="68580" marT="0" marB="0" anchor="ctr"/>
                </a:tc>
              </a:tr>
              <a:tr h="247015">
                <a:tc>
                  <a:txBody>
                    <a:bodyPr/>
                    <a:lstStyle/>
                    <a:p>
                      <a:pPr algn="l">
                        <a:buClrTx/>
                        <a:buSzTx/>
                        <a:buFontTx/>
                        <a:buNone/>
                      </a:pPr>
                      <a:r>
                        <a:rPr lang="zh-CN" altLang="en-US" sz="1600">
                          <a:solidFill>
                            <a:srgbClr val="FF0000"/>
                          </a:solidFill>
                          <a:latin typeface="黑体" panose="02010609060101010101" charset="-122"/>
                          <a:ea typeface="黑体" panose="02010609060101010101" charset="-122"/>
                        </a:rPr>
                        <a:t>累计折旧：</a:t>
                      </a:r>
                      <a:endParaRPr lang="zh-CN" altLang="en-US" sz="1600">
                        <a:solidFill>
                          <a:srgbClr val="FF0000"/>
                        </a:solidFill>
                        <a:latin typeface="黑体" panose="02010609060101010101" charset="-122"/>
                        <a:ea typeface="黑体" panose="02010609060101010101" charset="-122"/>
                      </a:endParaRPr>
                    </a:p>
                  </a:txBody>
                  <a:tcPr marL="68580" marR="68580" marT="0" marB="0" anchor="ctr"/>
                </a:tc>
              </a:tr>
              <a:tr h="246380">
                <a:tc>
                  <a:txBody>
                    <a:bodyPr/>
                    <a:lstStyle/>
                    <a:p>
                      <a:pPr indent="0">
                        <a:buNone/>
                      </a:pPr>
                      <a:r>
                        <a:rPr lang="en-US" sz="1600" dirty="0">
                          <a:solidFill>
                            <a:srgbClr val="FF0000"/>
                          </a:solidFill>
                          <a:latin typeface="黑体" panose="02010609060101010101" charset="-122"/>
                          <a:ea typeface="黑体" panose="02010609060101010101" charset="-122"/>
                        </a:rPr>
                        <a:t>  </a:t>
                      </a:r>
                      <a:r>
                        <a:rPr lang="zh-CN" altLang="en-US" sz="1600" dirty="0">
                          <a:solidFill>
                            <a:srgbClr val="FF0000"/>
                          </a:solidFill>
                          <a:latin typeface="黑体" panose="02010609060101010101" charset="-122"/>
                          <a:ea typeface="黑体" panose="02010609060101010101" charset="-122"/>
                        </a:rPr>
                        <a:t>其中：</a:t>
                      </a:r>
                      <a:r>
                        <a:rPr lang="en-US" sz="1600" dirty="0" err="1">
                          <a:solidFill>
                            <a:srgbClr val="FF0000"/>
                          </a:solidFill>
                          <a:latin typeface="黑体" panose="02010609060101010101" charset="-122"/>
                          <a:ea typeface="黑体" panose="02010609060101010101" charset="-122"/>
                        </a:rPr>
                        <a:t>本年折旧</a:t>
                      </a:r>
                      <a:endParaRPr lang="en-US" altLang="en-US" sz="1600" dirty="0">
                        <a:solidFill>
                          <a:srgbClr val="FF0000"/>
                        </a:solidFill>
                        <a:latin typeface="黑体" panose="02010609060101010101" charset="-122"/>
                        <a:ea typeface="黑体" panose="02010609060101010101" charset="-122"/>
                      </a:endParaRPr>
                    </a:p>
                  </a:txBody>
                  <a:tcPr marL="68580" marR="68580" marT="0" marB="0" anchor="ctr"/>
                </a:tc>
              </a:tr>
              <a:tr h="246380">
                <a:tc>
                  <a:txBody>
                    <a:bodyPr/>
                    <a:lstStyle/>
                    <a:p>
                      <a:pPr indent="0">
                        <a:buNone/>
                      </a:pPr>
                      <a:r>
                        <a:rPr lang="zh-CN" altLang="en-US" sz="1600">
                          <a:latin typeface="黑体" panose="02010609060101010101" charset="-122"/>
                          <a:ea typeface="黑体" panose="02010609060101010101" charset="-122"/>
                        </a:rPr>
                        <a:t>在建工程</a:t>
                      </a:r>
                      <a:endParaRPr lang="zh-CN" altLang="en-US" sz="1600">
                        <a:latin typeface="黑体" panose="02010609060101010101" charset="-122"/>
                        <a:ea typeface="黑体" panose="02010609060101010101" charset="-122"/>
                      </a:endParaRPr>
                    </a:p>
                  </a:txBody>
                  <a:tcPr marL="68580" marR="68580" marT="0" marB="0" anchor="ctr"/>
                </a:tc>
              </a:tr>
            </a:tbl>
          </a:graphicData>
        </a:graphic>
      </p:graphicFrame>
      <p:graphicFrame>
        <p:nvGraphicFramePr>
          <p:cNvPr id="4" name="表格 3"/>
          <p:cNvGraphicFramePr/>
          <p:nvPr/>
        </p:nvGraphicFramePr>
        <p:xfrm>
          <a:off x="5828030" y="1693545"/>
          <a:ext cx="5050155" cy="4436745"/>
        </p:xfrm>
        <a:graphic>
          <a:graphicData uri="http://schemas.openxmlformats.org/drawingml/2006/table">
            <a:tbl>
              <a:tblPr firstRow="true" bandRow="true">
                <a:tableStyleId>{3B4B98B0-60AC-42C2-AFA5-B58CD77FA1E5}</a:tableStyleId>
              </a:tblPr>
              <a:tblGrid>
                <a:gridCol w="5050155"/>
              </a:tblGrid>
              <a:tr h="506730">
                <a:tc>
                  <a:txBody>
                    <a:bodyPr/>
                    <a:lstStyle/>
                    <a:p>
                      <a:pPr indent="0" algn="ctr">
                        <a:buNone/>
                      </a:pPr>
                      <a:r>
                        <a:rPr lang="en-US" sz="1600" dirty="0">
                          <a:solidFill>
                            <a:srgbClr val="4B649F"/>
                          </a:solidFill>
                          <a:effectLst>
                            <a:outerShdw blurRad="38100" dist="38100" dir="2700000" algn="tl">
                              <a:srgbClr val="000000">
                                <a:alpha val="43137"/>
                              </a:srgbClr>
                            </a:outerShdw>
                          </a:effectLst>
                          <a:latin typeface="+mn-ea"/>
                        </a:rPr>
                        <a:t>二、</a:t>
                      </a:r>
                      <a:r>
                        <a:rPr lang="zh-CN" altLang="en-US" sz="1600" dirty="0">
                          <a:solidFill>
                            <a:srgbClr val="4B649F"/>
                          </a:solidFill>
                          <a:effectLst>
                            <a:outerShdw blurRad="38100" dist="38100" dir="2700000" algn="tl">
                              <a:srgbClr val="000000">
                                <a:alpha val="43137"/>
                              </a:srgbClr>
                            </a:outerShdw>
                          </a:effectLst>
                          <a:latin typeface="+mn-ea"/>
                        </a:rPr>
                        <a:t>期末资产负债</a:t>
                      </a:r>
                      <a:endParaRPr lang="zh-CN" altLang="en-US" sz="1600" dirty="0">
                        <a:solidFill>
                          <a:srgbClr val="4B649F"/>
                        </a:solidFill>
                        <a:effectLst>
                          <a:outerShdw blurRad="38100" dist="38100" dir="2700000" algn="tl">
                            <a:srgbClr val="000000">
                              <a:alpha val="43137"/>
                            </a:srgbClr>
                          </a:outerShdw>
                        </a:effectLst>
                        <a:latin typeface="+mn-ea"/>
                      </a:endParaRPr>
                    </a:p>
                  </a:txBody>
                  <a:tcPr marL="68580" marR="68580" marT="0" marB="0" anchor="ctr"/>
                </a:tc>
              </a:tr>
              <a:tr h="248920">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tr>
              <a:tr h="243840">
                <a:tc>
                  <a:txBody>
                    <a:bodyPr/>
                    <a:lstStyle/>
                    <a:p>
                      <a:pPr indent="0">
                        <a:buNone/>
                      </a:pPr>
                      <a:r>
                        <a:rPr lang="zh-CN" altLang="en-US" sz="1600" dirty="0">
                          <a:latin typeface="黑体" panose="02010609060101010101" charset="-122"/>
                          <a:ea typeface="黑体" panose="02010609060101010101" charset="-122"/>
                        </a:rPr>
                        <a:t>无形资产</a:t>
                      </a:r>
                      <a:endParaRPr lang="zh-CN" altLang="en-US" sz="1600" dirty="0">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其中：土地使用权</a:t>
                      </a:r>
                      <a:endParaRPr lang="zh-CN" altLang="en-US" sz="1600">
                        <a:latin typeface="黑体" panose="02010609060101010101" charset="-122"/>
                        <a:ea typeface="黑体" panose="02010609060101010101" charset="-122"/>
                      </a:endParaRPr>
                    </a:p>
                  </a:txBody>
                  <a:tcPr marL="68580" marR="68580" marT="0" marB="0" anchor="ctr"/>
                </a:tc>
              </a:tr>
              <a:tr h="248920">
                <a:tc>
                  <a:txBody>
                    <a:bodyPr/>
                    <a:lstStyle/>
                    <a:p>
                      <a:pPr indent="0">
                        <a:buNone/>
                      </a:pPr>
                      <a:r>
                        <a:rPr lang="en-US" altLang="zh-CN" sz="1600">
                          <a:latin typeface="黑体" panose="02010609060101010101" charset="-122"/>
                          <a:ea typeface="黑体" panose="02010609060101010101" charset="-122"/>
                        </a:rPr>
                        <a:t>        </a:t>
                      </a:r>
                      <a:r>
                        <a:rPr lang="zh-CN" altLang="en-US" sz="1600">
                          <a:solidFill>
                            <a:srgbClr val="FF0000"/>
                          </a:solidFill>
                          <a:latin typeface="黑体" panose="02010609060101010101" charset="-122"/>
                          <a:ea typeface="黑体" panose="02010609060101010101" charset="-122"/>
                        </a:rPr>
                        <a:t>软件使用权</a:t>
                      </a:r>
                      <a:endParaRPr lang="zh-CN" altLang="en-US" sz="1600">
                        <a:solidFill>
                          <a:srgbClr val="FF0000"/>
                        </a:solidFill>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zh-CN" altLang="en-US" sz="1600">
                          <a:latin typeface="黑体" panose="02010609060101010101" charset="-122"/>
                          <a:ea typeface="黑体" panose="02010609060101010101" charset="-122"/>
                        </a:rPr>
                        <a:t>公共基础设施原值</a:t>
                      </a:r>
                      <a:endParaRPr lang="zh-CN" altLang="en-US" sz="1600">
                        <a:latin typeface="黑体" panose="02010609060101010101" charset="-122"/>
                        <a:ea typeface="黑体" panose="02010609060101010101" charset="-122"/>
                      </a:endParaRPr>
                    </a:p>
                  </a:txBody>
                  <a:tcPr marL="68580" marR="68580" marT="0" marB="0" anchor="ctr"/>
                </a:tc>
              </a:tr>
              <a:tr h="243840">
                <a:tc>
                  <a:txBody>
                    <a:bodyPr/>
                    <a:lstStyle/>
                    <a:p>
                      <a:pPr algn="l">
                        <a:buClrTx/>
                        <a:buSzTx/>
                        <a:buFontTx/>
                        <a:buNone/>
                      </a:pPr>
                      <a:r>
                        <a:rPr lang="zh-CN" altLang="en-US" sz="1600">
                          <a:latin typeface="黑体" panose="02010609060101010101" charset="-122"/>
                          <a:ea typeface="黑体" panose="02010609060101010101" charset="-122"/>
                        </a:rPr>
                        <a:t>公共基础设施累计折旧</a:t>
                      </a:r>
                      <a:endParaRPr lang="zh-CN" altLang="en-US" sz="1600">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dirty="0">
                          <a:solidFill>
                            <a:srgbClr val="FF0000"/>
                          </a:solidFill>
                          <a:latin typeface="黑体" panose="02010609060101010101" charset="-122"/>
                          <a:ea typeface="黑体" panose="02010609060101010101" charset="-122"/>
                          <a:sym typeface="+mn-ea"/>
                        </a:rPr>
                        <a:t>  </a:t>
                      </a:r>
                      <a:r>
                        <a:rPr lang="zh-CN" altLang="en-US" sz="1600" dirty="0">
                          <a:solidFill>
                            <a:srgbClr val="FF0000"/>
                          </a:solidFill>
                          <a:latin typeface="黑体" panose="02010609060101010101" charset="-122"/>
                          <a:ea typeface="黑体" panose="02010609060101010101" charset="-122"/>
                          <a:sym typeface="+mn-ea"/>
                        </a:rPr>
                        <a:t>其中：</a:t>
                      </a:r>
                      <a:r>
                        <a:rPr lang="en-US" sz="1600" dirty="0" err="1">
                          <a:solidFill>
                            <a:srgbClr val="FF0000"/>
                          </a:solidFill>
                          <a:latin typeface="黑体" panose="02010609060101010101" charset="-122"/>
                          <a:ea typeface="黑体" panose="02010609060101010101" charset="-122"/>
                          <a:sym typeface="+mn-ea"/>
                        </a:rPr>
                        <a:t>本年折旧</a:t>
                      </a:r>
                      <a:endParaRPr lang="en-US" altLang="en-US" sz="1600" dirty="0">
                        <a:solidFill>
                          <a:srgbClr val="FF0000"/>
                        </a:solidFill>
                        <a:latin typeface="黑体" panose="02010609060101010101" charset="-122"/>
                        <a:ea typeface="黑体" panose="02010609060101010101" charset="-122"/>
                        <a:sym typeface="+mn-ea"/>
                      </a:endParaRPr>
                    </a:p>
                  </a:txBody>
                  <a:tcPr marL="68580" marR="68580" marT="0" marB="0" anchor="ctr"/>
                </a:tc>
              </a:tr>
              <a:tr h="243840">
                <a:tc>
                  <a:txBody>
                    <a:bodyPr/>
                    <a:lstStyle/>
                    <a:p>
                      <a:pPr indent="0">
                        <a:buNone/>
                      </a:pPr>
                      <a:r>
                        <a:rPr lang="zh-CN" altLang="en-US" sz="1600">
                          <a:solidFill>
                            <a:srgbClr val="FF0000"/>
                          </a:solidFill>
                          <a:latin typeface="黑体" panose="02010609060101010101" charset="-122"/>
                          <a:ea typeface="黑体" panose="02010609060101010101" charset="-122"/>
                        </a:rPr>
                        <a:t>保障性住房原值</a:t>
                      </a:r>
                      <a:endParaRPr lang="zh-CN" altLang="en-US" sz="1600">
                        <a:solidFill>
                          <a:srgbClr val="FF0000"/>
                        </a:solidFill>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zh-CN" altLang="en-US" sz="1600">
                          <a:solidFill>
                            <a:srgbClr val="FF0000"/>
                          </a:solidFill>
                          <a:latin typeface="黑体" panose="02010609060101010101" charset="-122"/>
                          <a:ea typeface="黑体" panose="02010609060101010101" charset="-122"/>
                        </a:rPr>
                        <a:t>保障性住房累计折旧</a:t>
                      </a:r>
                      <a:endParaRPr lang="zh-CN" altLang="en-US" sz="1600">
                        <a:solidFill>
                          <a:srgbClr val="FF0000"/>
                        </a:solidFill>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sz="1600" dirty="0">
                          <a:solidFill>
                            <a:srgbClr val="FF0000"/>
                          </a:solidFill>
                          <a:latin typeface="黑体" panose="02010609060101010101" charset="-122"/>
                          <a:ea typeface="黑体" panose="02010609060101010101" charset="-122"/>
                          <a:sym typeface="+mn-ea"/>
                        </a:rPr>
                        <a:t>  </a:t>
                      </a:r>
                      <a:r>
                        <a:rPr lang="zh-CN" altLang="en-US" sz="1600" dirty="0">
                          <a:solidFill>
                            <a:srgbClr val="FF0000"/>
                          </a:solidFill>
                          <a:latin typeface="黑体" panose="02010609060101010101" charset="-122"/>
                          <a:ea typeface="黑体" panose="02010609060101010101" charset="-122"/>
                          <a:sym typeface="+mn-ea"/>
                        </a:rPr>
                        <a:t>其中</a:t>
                      </a:r>
                      <a:r>
                        <a:rPr lang="zh-CN" altLang="en-US" sz="1600" dirty="0" smtClean="0">
                          <a:solidFill>
                            <a:srgbClr val="FF0000"/>
                          </a:solidFill>
                          <a:latin typeface="黑体" panose="02010609060101010101" charset="-122"/>
                          <a:ea typeface="黑体" panose="02010609060101010101" charset="-122"/>
                          <a:sym typeface="+mn-ea"/>
                        </a:rPr>
                        <a:t>：</a:t>
                      </a:r>
                      <a:r>
                        <a:rPr lang="en-US" altLang="zh-CN" sz="1600" dirty="0" err="1" smtClean="0">
                          <a:solidFill>
                            <a:srgbClr val="FF0000"/>
                          </a:solidFill>
                          <a:latin typeface="黑体" panose="02010609060101010101" charset="-122"/>
                          <a:ea typeface="黑体" panose="02010609060101010101" charset="-122"/>
                          <a:sym typeface="+mn-ea"/>
                        </a:rPr>
                        <a:t>本年折旧</a:t>
                      </a:r>
                      <a:endParaRPr lang="en-US" altLang="en-US" sz="1600" dirty="0">
                        <a:solidFill>
                          <a:srgbClr val="FF0000"/>
                        </a:solidFill>
                        <a:latin typeface="黑体" panose="02010609060101010101" charset="-122"/>
                        <a:ea typeface="黑体" panose="02010609060101010101" charset="-122"/>
                        <a:sym typeface="+mn-ea"/>
                      </a:endParaRPr>
                    </a:p>
                  </a:txBody>
                  <a:tcPr marL="68580" marR="68580" marT="0" marB="0" anchor="ctr"/>
                </a:tc>
              </a:tr>
              <a:tr h="243840">
                <a:tc>
                  <a:txBody>
                    <a:bodyPr/>
                    <a:lstStyle/>
                    <a:p>
                      <a:pPr algn="l">
                        <a:buClrTx/>
                        <a:buSzTx/>
                        <a:buFontTx/>
                        <a:buNone/>
                      </a:pPr>
                      <a:r>
                        <a:rPr lang="zh-CN" altLang="en-US" sz="1600" dirty="0">
                          <a:latin typeface="黑体" panose="02010609060101010101" charset="-122"/>
                          <a:ea typeface="黑体" panose="02010609060101010101" charset="-122"/>
                        </a:rPr>
                        <a:t>资产总计</a:t>
                      </a:r>
                      <a:endParaRPr lang="zh-CN" altLang="en-US" sz="1600" dirty="0">
                        <a:latin typeface="黑体" panose="02010609060101010101" charset="-122"/>
                        <a:ea typeface="黑体" panose="02010609060101010101" charset="-122"/>
                      </a:endParaRPr>
                    </a:p>
                  </a:txBody>
                  <a:tcPr marL="68580" marR="68580" marT="0" marB="0" anchor="ctr"/>
                </a:tc>
              </a:tr>
              <a:tr h="243840">
                <a:tc>
                  <a:txBody>
                    <a:bodyPr/>
                    <a:lstStyle/>
                    <a:p>
                      <a:pPr algn="l">
                        <a:buClrTx/>
                        <a:buSzTx/>
                        <a:buFontTx/>
                        <a:buNone/>
                      </a:pPr>
                      <a:r>
                        <a:rPr lang="zh-CN" altLang="en-US" sz="1600" dirty="0">
                          <a:latin typeface="黑体" panose="02010609060101010101" charset="-122"/>
                          <a:ea typeface="黑体" panose="02010609060101010101" charset="-122"/>
                        </a:rPr>
                        <a:t>负债合计</a:t>
                      </a:r>
                      <a:endParaRPr lang="zh-CN" altLang="en-US" sz="1600" dirty="0">
                        <a:latin typeface="黑体" panose="02010609060101010101" charset="-122"/>
                        <a:ea typeface="黑体" panose="02010609060101010101" charset="-122"/>
                      </a:endParaRPr>
                    </a:p>
                  </a:txBody>
                  <a:tcPr marL="68580" marR="68580" marT="0" marB="0" anchor="ctr"/>
                </a:tc>
              </a:tr>
              <a:tr h="243840">
                <a:tc>
                  <a:txBody>
                    <a:bodyPr/>
                    <a:lstStyle/>
                    <a:p>
                      <a:pPr algn="l">
                        <a:buClrTx/>
                        <a:buSzTx/>
                        <a:buFontTx/>
                        <a:buNone/>
                      </a:pPr>
                      <a:r>
                        <a:rPr lang="en-US" altLang="en-US" sz="1600" dirty="0">
                          <a:solidFill>
                            <a:srgbClr val="FF0000"/>
                          </a:solidFill>
                          <a:latin typeface="黑体" panose="02010609060101010101" charset="-122"/>
                          <a:ea typeface="黑体" panose="02010609060101010101" charset="-122"/>
                        </a:rPr>
                        <a:t>  </a:t>
                      </a:r>
                      <a:r>
                        <a:rPr lang="zh-CN" altLang="en-US" sz="1600" dirty="0">
                          <a:solidFill>
                            <a:srgbClr val="FF0000"/>
                          </a:solidFill>
                          <a:latin typeface="黑体" panose="02010609060101010101" charset="-122"/>
                          <a:ea typeface="黑体" panose="02010609060101010101" charset="-122"/>
                        </a:rPr>
                        <a:t>其中：应付账款</a:t>
                      </a:r>
                      <a:endParaRPr lang="zh-CN" altLang="en-US" sz="1600" dirty="0">
                        <a:solidFill>
                          <a:srgbClr val="FF0000"/>
                        </a:solidFill>
                        <a:latin typeface="黑体" panose="02010609060101010101" charset="-122"/>
                        <a:ea typeface="黑体" panose="02010609060101010101" charset="-122"/>
                      </a:endParaRPr>
                    </a:p>
                  </a:txBody>
                  <a:tcPr marL="68580" marR="68580" marT="0" marB="0" anchor="ctr"/>
                </a:tc>
              </a:tr>
              <a:tr h="243840">
                <a:tc>
                  <a:txBody>
                    <a:bodyPr/>
                    <a:lstStyle/>
                    <a:p>
                      <a:pPr indent="0">
                        <a:buNone/>
                      </a:pPr>
                      <a:r>
                        <a:rPr lang="en-US" altLang="en-US" sz="1600" dirty="0">
                          <a:solidFill>
                            <a:srgbClr val="FF0000"/>
                          </a:solidFill>
                          <a:latin typeface="黑体" panose="02010609060101010101" charset="-122"/>
                          <a:ea typeface="黑体" panose="02010609060101010101" charset="-122"/>
                        </a:rPr>
                        <a:t>        </a:t>
                      </a:r>
                      <a:r>
                        <a:rPr lang="zh-CN" altLang="en-US" sz="1600" dirty="0">
                          <a:solidFill>
                            <a:srgbClr val="FF0000"/>
                          </a:solidFill>
                          <a:latin typeface="黑体" panose="02010609060101010101" charset="-122"/>
                          <a:ea typeface="黑体" panose="02010609060101010101" charset="-122"/>
                        </a:rPr>
                        <a:t>预收账款</a:t>
                      </a:r>
                      <a:endParaRPr lang="zh-CN" altLang="en-US" sz="1600" dirty="0">
                        <a:solidFill>
                          <a:srgbClr val="FF0000"/>
                        </a:solidFill>
                        <a:latin typeface="黑体" panose="02010609060101010101" charset="-122"/>
                        <a:ea typeface="黑体" panose="02010609060101010101" charset="-122"/>
                      </a:endParaRPr>
                    </a:p>
                  </a:txBody>
                  <a:tcPr marL="68580" marR="68580" marT="0" marB="0" anchor="ctr"/>
                </a:tc>
              </a:tr>
              <a:tr h="257175">
                <a:tc>
                  <a:txBody>
                    <a:bodyPr/>
                    <a:lstStyle/>
                    <a:p>
                      <a:pPr indent="0">
                        <a:buNone/>
                      </a:pPr>
                      <a:r>
                        <a:rPr lang="en-US" altLang="en-US" sz="1600" dirty="0">
                          <a:solidFill>
                            <a:srgbClr val="FF0000"/>
                          </a:solidFill>
                          <a:latin typeface="黑体" panose="02010609060101010101" charset="-122"/>
                          <a:ea typeface="黑体" panose="02010609060101010101" charset="-122"/>
                        </a:rPr>
                        <a:t>        </a:t>
                      </a:r>
                      <a:r>
                        <a:rPr lang="zh-CN" altLang="en-US" sz="1600" dirty="0">
                          <a:solidFill>
                            <a:srgbClr val="FF0000"/>
                          </a:solidFill>
                          <a:latin typeface="黑体" panose="02010609060101010101" charset="-122"/>
                          <a:ea typeface="黑体" panose="02010609060101010101" charset="-122"/>
                        </a:rPr>
                        <a:t>长期应付款</a:t>
                      </a:r>
                      <a:endParaRPr lang="zh-CN" altLang="en-US" sz="1600" dirty="0">
                        <a:solidFill>
                          <a:srgbClr val="FF0000"/>
                        </a:solidFill>
                        <a:latin typeface="黑体" panose="02010609060101010101" charset="-122"/>
                        <a:ea typeface="黑体" panose="02010609060101010101" charset="-122"/>
                      </a:endParaRPr>
                    </a:p>
                  </a:txBody>
                  <a:tcPr marL="68580" marR="68580" marT="0" marB="0" anchor="ctr"/>
                </a:tc>
              </a:tr>
              <a:tr h="248920">
                <a:tc>
                  <a:txBody>
                    <a:bodyPr/>
                    <a:lstStyle/>
                    <a:p>
                      <a:pPr indent="0">
                        <a:buNone/>
                      </a:pPr>
                      <a:r>
                        <a:rPr lang="zh-CN" altLang="en-US" sz="1600" dirty="0">
                          <a:latin typeface="黑体" panose="02010609060101010101" charset="-122"/>
                          <a:ea typeface="黑体" panose="02010609060101010101" charset="-122"/>
                        </a:rPr>
                        <a:t>净资产合计</a:t>
                      </a:r>
                      <a:endParaRPr lang="zh-CN" altLang="en-US" sz="1600" dirty="0">
                        <a:latin typeface="黑体" panose="02010609060101010101" charset="-122"/>
                        <a:ea typeface="黑体" panose="02010609060101010101" charset="-122"/>
                      </a:endParaRPr>
                    </a:p>
                  </a:txBody>
                  <a:tcPr marL="68580" marR="68580" marT="0" marB="0" anchor="ctr"/>
                </a:tc>
              </a:tr>
            </a:tbl>
          </a:graphicData>
        </a:graphic>
      </p:graphicFrame>
      <p:sp>
        <p:nvSpPr>
          <p:cNvPr id="9" name="文本框 8"/>
          <p:cNvSpPr txBox="true"/>
          <p:nvPr/>
        </p:nvSpPr>
        <p:spPr>
          <a:xfrm>
            <a:off x="5598160" y="983615"/>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与</a:t>
            </a:r>
            <a:r>
              <a:rPr lang="zh-CN" sz="2800" noProof="1" smtClean="0">
                <a:solidFill>
                  <a:srgbClr val="336699"/>
                </a:solidFill>
                <a:latin typeface="微软雅黑" pitchFamily="34" charset="-122"/>
                <a:ea typeface="微软雅黑" pitchFamily="34" charset="-122"/>
                <a:cs typeface="+mn-cs"/>
                <a:sym typeface="+mn-ea"/>
              </a:rPr>
              <a:t>第四次全国经济普查</a:t>
            </a:r>
            <a:r>
              <a:rPr lang="zh-CN" altLang="en-US" sz="2800" noProof="1" smtClean="0">
                <a:solidFill>
                  <a:srgbClr val="336699"/>
                </a:solidFill>
                <a:latin typeface="微软雅黑" pitchFamily="34" charset="-122"/>
                <a:ea typeface="微软雅黑" pitchFamily="34" charset="-122"/>
                <a:cs typeface="+mn-cs"/>
                <a:sym typeface="+mn-ea"/>
              </a:rPr>
              <a:t>相比</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13" name="文本框 12"/>
          <p:cNvSpPr txBox="true"/>
          <p:nvPr/>
        </p:nvSpPr>
        <p:spPr>
          <a:xfrm>
            <a:off x="186055" y="1702435"/>
            <a:ext cx="5635625" cy="551942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除固定资产原值的其中项、本年折旧、无形资产的其中项外，均可根据《</a:t>
            </a:r>
            <a:r>
              <a:rPr lang="zh-CN" altLang="en-US" sz="2800" dirty="0" smtClean="0">
                <a:solidFill>
                  <a:srgbClr val="336699"/>
                </a:solidFill>
                <a:latin typeface="微软雅黑" pitchFamily="34" charset="-122"/>
                <a:sym typeface="+mn-ea"/>
              </a:rPr>
              <a:t>资产负债表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（会政财0</a:t>
            </a:r>
            <a:r>
              <a:rPr lang="en-US" altLang="zh-CN" sz="2800" dirty="0" smtClean="0">
                <a:solidFill>
                  <a:srgbClr val="336699"/>
                </a:solidFill>
                <a:latin typeface="微软雅黑" pitchFamily="34" charset="-122"/>
                <a:sym typeface="+mn-ea"/>
              </a:rPr>
              <a:t>1</a:t>
            </a:r>
            <a:r>
              <a:rPr lang="zh-CN" altLang="en-US" sz="2800" dirty="0" smtClean="0">
                <a:solidFill>
                  <a:srgbClr val="336699"/>
                </a:solidFill>
                <a:latin typeface="微软雅黑" pitchFamily="34" charset="-122"/>
                <a:sym typeface="+mn-ea"/>
              </a:rPr>
              <a:t>表）</a:t>
            </a:r>
            <a:r>
              <a:rPr lang="zh-CN" altLang="en-US" sz="2800" noProof="1" smtClean="0">
                <a:solidFill>
                  <a:srgbClr val="336699"/>
                </a:solidFill>
                <a:latin typeface="微软雅黑" pitchFamily="34" charset="-122"/>
                <a:ea typeface="微软雅黑" pitchFamily="34" charset="-122"/>
                <a:cs typeface="+mn-cs"/>
                <a:sym typeface="+mn-ea"/>
              </a:rPr>
              <a:t>相关内容填报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固定资产原值的其中项、累计折旧、本年折旧可通过固定资产台账或固定资产管理卡片进行填报</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无形资产的其中项可通过有关二级科目的期末余额数归并填报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true"/>
          <p:nvPr/>
        </p:nvSpPr>
        <p:spPr>
          <a:xfrm>
            <a:off x="805657" y="1044893"/>
            <a:ext cx="232537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资产负债类指标</a:t>
            </a:r>
            <a:endParaRPr lang="en-US" altLang="zh-CN" sz="2400" b="1" dirty="0">
              <a:solidFill>
                <a:schemeClr val="bg1"/>
              </a:solidFill>
              <a:latin typeface="Arial" panose="02080604020202020204" pitchFamily="34" charset="0"/>
              <a:ea typeface="微软雅黑" pitchFamily="34" charset="-122"/>
            </a:endParaRPr>
          </a:p>
        </p:txBody>
      </p:sp>
      <p:grpSp>
        <p:nvGrpSpPr>
          <p:cNvPr id="6" name="组合 5"/>
          <p:cNvGrpSpPr/>
          <p:nvPr/>
        </p:nvGrpSpPr>
        <p:grpSpPr>
          <a:xfrm>
            <a:off x="6408420" y="83185"/>
            <a:ext cx="4333240" cy="6576695"/>
            <a:chOff x="8338" y="-13"/>
            <a:chExt cx="6824" cy="10357"/>
          </a:xfrm>
        </p:grpSpPr>
        <p:pic>
          <p:nvPicPr>
            <p:cNvPr id="2" name="图片 1"/>
            <p:cNvPicPr>
              <a:picLocks noChangeAspect="true"/>
            </p:cNvPicPr>
            <p:nvPr/>
          </p:nvPicPr>
          <p:blipFill>
            <a:blip r:embed="rId3"/>
            <a:stretch>
              <a:fillRect/>
            </a:stretch>
          </p:blipFill>
          <p:spPr>
            <a:xfrm>
              <a:off x="8351" y="-13"/>
              <a:ext cx="6811" cy="9498"/>
            </a:xfrm>
            <a:prstGeom prst="rect">
              <a:avLst/>
            </a:prstGeom>
          </p:spPr>
        </p:pic>
        <p:pic>
          <p:nvPicPr>
            <p:cNvPr id="8" name="图片 7"/>
            <p:cNvPicPr>
              <a:picLocks noChangeAspect="true"/>
            </p:cNvPicPr>
            <p:nvPr/>
          </p:nvPicPr>
          <p:blipFill>
            <a:blip r:embed="rId4"/>
            <a:stretch>
              <a:fillRect/>
            </a:stretch>
          </p:blipFill>
          <p:spPr>
            <a:xfrm>
              <a:off x="8338" y="9376"/>
              <a:ext cx="6825" cy="968"/>
            </a:xfrm>
            <a:prstGeom prst="rect">
              <a:avLst/>
            </a:prstGeom>
          </p:spPr>
        </p:pic>
        <p:cxnSp>
          <p:nvCxnSpPr>
            <p:cNvPr id="10" name="直接连接符 9"/>
            <p:cNvCxnSpPr/>
            <p:nvPr/>
          </p:nvCxnSpPr>
          <p:spPr>
            <a:xfrm flipV="true">
              <a:off x="8747" y="445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true">
              <a:off x="8655" y="3594"/>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true">
              <a:off x="8655" y="2743"/>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true">
              <a:off x="8655" y="2533"/>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true">
              <a:off x="8647" y="486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true">
              <a:off x="8697" y="5080"/>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true">
              <a:off x="8702" y="529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true">
              <a:off x="9007" y="549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true">
              <a:off x="8607" y="614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true">
              <a:off x="8687" y="6360"/>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true">
              <a:off x="8677" y="720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true">
              <a:off x="8677" y="8270"/>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true">
              <a:off x="12333" y="634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true">
              <a:off x="9118" y="10080"/>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true">
              <a:off x="12333" y="294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true">
              <a:off x="12333" y="3586"/>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true">
              <a:off x="12333" y="5288"/>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true">
              <a:off x="12656" y="9871"/>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3" name="直接箭头连接符 2"/>
          <p:cNvCxnSpPr/>
          <p:nvPr/>
        </p:nvCxnSpPr>
        <p:spPr>
          <a:xfrm flipV="true">
            <a:off x="5821680" y="1838325"/>
            <a:ext cx="548640" cy="68897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true"/>
          <p:nvPr/>
        </p:nvSpPr>
        <p:spPr>
          <a:xfrm>
            <a:off x="3820845" y="1003469"/>
            <a:ext cx="1297565" cy="52322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en-US" altLang="zh-CN" sz="2800" noProof="1" smtClean="0">
                <a:solidFill>
                  <a:srgbClr val="336699"/>
                </a:solidFill>
                <a:latin typeface="微软雅黑" pitchFamily="34" charset="-122"/>
                <a:ea typeface="微软雅黑" pitchFamily="34" charset="-122"/>
                <a:cs typeface="+mn-cs"/>
                <a:sym typeface="+mn-ea"/>
              </a:rPr>
              <a:t>157</a:t>
            </a:r>
            <a:r>
              <a:rPr lang="zh-CN" altLang="en-US" sz="2800" noProof="1" smtClean="0">
                <a:solidFill>
                  <a:srgbClr val="336699"/>
                </a:solidFill>
                <a:latin typeface="微软雅黑" pitchFamily="34" charset="-122"/>
                <a:ea typeface="微软雅黑" pitchFamily="34" charset="-122"/>
                <a:cs typeface="+mn-cs"/>
                <a:sym typeface="+mn-ea"/>
              </a:rPr>
              <a:t>页</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111727" y="1044893"/>
            <a:ext cx="171323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收支类指标</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1722755"/>
          <a:ext cx="3753485" cy="3590925"/>
        </p:xfrm>
        <a:graphic>
          <a:graphicData uri="http://schemas.openxmlformats.org/drawingml/2006/table">
            <a:tbl>
              <a:tblPr firstRow="true" bandRow="true">
                <a:tableStyleId>{3B4B98B0-60AC-42C2-AFA5-B58CD77FA1E5}</a:tableStyleId>
              </a:tblPr>
              <a:tblGrid>
                <a:gridCol w="3753485"/>
              </a:tblGrid>
              <a:tr h="492125">
                <a:tc>
                  <a:txBody>
                    <a:bodyPr/>
                    <a:lstStyle/>
                    <a:p>
                      <a:pPr indent="0" algn="ctr">
                        <a:buNone/>
                      </a:pPr>
                      <a:r>
                        <a:rPr lang="zh-CN" altLang="en-US" sz="1600">
                          <a:solidFill>
                            <a:srgbClr val="4B649F"/>
                          </a:solidFill>
                          <a:effectLst>
                            <a:outerShdw blurRad="38100" dist="38100" dir="2700000" algn="tl">
                              <a:srgbClr val="000000">
                                <a:alpha val="43137"/>
                              </a:srgbClr>
                            </a:outerShdw>
                          </a:effectLst>
                          <a:latin typeface="+mn-ea"/>
                        </a:rPr>
                        <a:t>三</a:t>
                      </a:r>
                      <a:r>
                        <a:rPr lang="en-US" sz="1600">
                          <a:solidFill>
                            <a:srgbClr val="4B649F"/>
                          </a:solidFill>
                          <a:effectLst>
                            <a:outerShdw blurRad="38100" dist="38100" dir="2700000" algn="tl">
                              <a:srgbClr val="000000">
                                <a:alpha val="43137"/>
                              </a:srgbClr>
                            </a:outerShdw>
                          </a:effectLst>
                          <a:latin typeface="+mn-ea"/>
                        </a:rPr>
                        <a:t>、</a:t>
                      </a:r>
                      <a:r>
                        <a:rPr lang="zh-CN" altLang="en-US" sz="1600">
                          <a:solidFill>
                            <a:srgbClr val="4B649F"/>
                          </a:solidFill>
                          <a:effectLst>
                            <a:outerShdw blurRad="38100" dist="38100" dir="2700000" algn="tl">
                              <a:srgbClr val="000000">
                                <a:alpha val="43137"/>
                              </a:srgbClr>
                            </a:outerShdw>
                          </a:effectLst>
                          <a:latin typeface="+mn-ea"/>
                        </a:rPr>
                        <a:t>收支</a:t>
                      </a:r>
                      <a:endParaRPr lang="zh-CN" altLang="en-US" sz="1600">
                        <a:solidFill>
                          <a:srgbClr val="4B649F"/>
                        </a:solidFill>
                        <a:effectLst>
                          <a:outerShdw blurRad="38100" dist="38100" dir="2700000" algn="tl">
                            <a:srgbClr val="000000">
                              <a:alpha val="43137"/>
                            </a:srgbClr>
                          </a:outerShdw>
                        </a:effectLst>
                        <a:latin typeface="+mn-ea"/>
                      </a:endParaRPr>
                    </a:p>
                  </a:txBody>
                  <a:tcPr marL="68580" marR="68580" marT="0" marB="0" anchor="ctr"/>
                </a:tc>
              </a:tr>
              <a:tr h="384810">
                <a:tc>
                  <a:txBody>
                    <a:bodyPr/>
                    <a:lstStyle/>
                    <a:p>
                      <a:pPr indent="0" algn="ctr">
                        <a:buNone/>
                      </a:pPr>
                      <a:r>
                        <a:rPr lang="en-US" sz="1600" b="1">
                          <a:effectLst/>
                          <a:latin typeface="+mn-ea"/>
                        </a:rPr>
                        <a:t>指标名称</a:t>
                      </a:r>
                      <a:endParaRPr lang="en-US" altLang="en-US" sz="1600" b="1">
                        <a:effectLst/>
                        <a:latin typeface="+mn-ea"/>
                      </a:endParaRPr>
                    </a:p>
                  </a:txBody>
                  <a:tcPr marL="68580" marR="68580" marT="0" marB="0" anchor="ctr"/>
                </a:tc>
              </a:tr>
              <a:tr h="246380">
                <a:tc>
                  <a:txBody>
                    <a:bodyPr/>
                    <a:lstStyle/>
                    <a:p>
                      <a:pPr indent="0">
                        <a:buNone/>
                      </a:pPr>
                      <a:r>
                        <a:rPr lang="zh-CN" sz="1600">
                          <a:latin typeface="黑体" panose="02010609060101010101" charset="-122"/>
                          <a:ea typeface="黑体" panose="02010609060101010101" charset="-122"/>
                        </a:rPr>
                        <a:t>本年收入</a:t>
                      </a:r>
                      <a:r>
                        <a:rPr lang="zh-CN" altLang="en-US" sz="1600">
                          <a:latin typeface="黑体" panose="02010609060101010101" charset="-122"/>
                          <a:ea typeface="黑体" panose="02010609060101010101" charset="-122"/>
                        </a:rPr>
                        <a:t>合计</a:t>
                      </a:r>
                      <a:endParaRPr lang="zh-CN" altLang="en-US" sz="1600">
                        <a:latin typeface="黑体" panose="02010609060101010101" charset="-122"/>
                        <a:ea typeface="黑体" panose="02010609060101010101" charset="-122"/>
                      </a:endParaRPr>
                    </a:p>
                  </a:txBody>
                  <a:tcPr marL="68580" marR="68580" marT="0" marB="0" anchor="ctr"/>
                </a:tc>
              </a:tr>
              <a:tr h="247015">
                <a:tc>
                  <a:txBody>
                    <a:bodyPr/>
                    <a:lstStyle/>
                    <a:p>
                      <a:pPr algn="l">
                        <a:buClrTx/>
                        <a:buSzTx/>
                        <a:buFontTx/>
                        <a:buNone/>
                      </a:pPr>
                      <a:r>
                        <a:rPr lang="en-US" sz="1600">
                          <a:solidFill>
                            <a:srgbClr val="FF0000"/>
                          </a:solidFill>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财政拨款收入</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indent="0">
                        <a:buNone/>
                      </a:pPr>
                      <a:r>
                        <a:rPr lang="en-US"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事业收入</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algn="l">
                        <a:buClrTx/>
                        <a:buSzTx/>
                        <a:buFontTx/>
                        <a:buNone/>
                      </a:pPr>
                      <a:r>
                        <a:rPr lang="en-US" sz="1600">
                          <a:solidFill>
                            <a:srgbClr val="FF0000"/>
                          </a:solidFill>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经营收入</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indent="0">
                        <a:buNone/>
                      </a:pPr>
                      <a:r>
                        <a:rPr lang="zh-CN" sz="1600">
                          <a:latin typeface="黑体" panose="02010609060101010101" charset="-122"/>
                          <a:ea typeface="黑体" panose="02010609060101010101" charset="-122"/>
                          <a:sym typeface="+mn-ea"/>
                        </a:rPr>
                        <a:t>本年支出</a:t>
                      </a:r>
                      <a:r>
                        <a:rPr lang="zh-CN" altLang="en-US" sz="1600">
                          <a:latin typeface="黑体" panose="02010609060101010101" charset="-122"/>
                          <a:ea typeface="黑体" panose="02010609060101010101" charset="-122"/>
                          <a:sym typeface="+mn-ea"/>
                        </a:rPr>
                        <a:t>合计</a:t>
                      </a:r>
                      <a:endParaRPr lang="zh-CN" altLang="en-US" sz="1600">
                        <a:solidFill>
                          <a:srgbClr val="FF0000"/>
                        </a:solidFill>
                        <a:latin typeface="黑体" panose="02010609060101010101" charset="-122"/>
                        <a:ea typeface="黑体" panose="02010609060101010101" charset="-122"/>
                        <a:cs typeface="+mn-ea"/>
                      </a:endParaRPr>
                    </a:p>
                  </a:txBody>
                  <a:tcPr marL="68580" marR="68580" marT="0" marB="0" anchor="ctr"/>
                </a:tc>
              </a:tr>
              <a:tr h="246380">
                <a:tc>
                  <a:txBody>
                    <a:bodyPr/>
                    <a:lstStyle/>
                    <a:p>
                      <a:pPr algn="l">
                        <a:buClrTx/>
                        <a:buSzTx/>
                        <a:buFontTx/>
                        <a:buNone/>
                      </a:pPr>
                      <a:r>
                        <a:rPr lang="en-US" altLang="zh-CN" sz="1600">
                          <a:solidFill>
                            <a:srgbClr val="FF0000"/>
                          </a:solidFill>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其中：工资福利支出</a:t>
                      </a:r>
                      <a:endParaRPr lang="zh-CN" sz="1600">
                        <a:latin typeface="黑体" panose="02010609060101010101" charset="-122"/>
                        <a:ea typeface="黑体" panose="02010609060101010101" charset="-122"/>
                        <a:cs typeface="黑体" panose="02010609060101010101" charset="-122"/>
                        <a:sym typeface="+mn-ea"/>
                      </a:endParaRPr>
                    </a:p>
                  </a:txBody>
                  <a:tcPr marL="68580" marR="68580" marT="0" marB="0" anchor="ctr"/>
                </a:tc>
              </a:tr>
              <a:tr h="247015">
                <a:tc>
                  <a:txBody>
                    <a:bodyPr/>
                    <a:lstStyle/>
                    <a:p>
                      <a:pPr algn="l">
                        <a:buClrTx/>
                        <a:buSzTx/>
                        <a:buFontTx/>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商品和服务支出</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indent="0">
                        <a:buNone/>
                      </a:pPr>
                      <a:r>
                        <a:rPr lang="en-US" altLang="en-US"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其中：劳务费</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algn="l">
                        <a:buClrTx/>
                        <a:buSzTx/>
                        <a:buFontTx/>
                        <a:buNone/>
                      </a:pPr>
                      <a:r>
                        <a:rPr lang="en-US"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工会经费</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algn="l">
                        <a:buClrTx/>
                        <a:buSzTx/>
                        <a:buFontTx/>
                        <a:buNone/>
                      </a:pPr>
                      <a:r>
                        <a:rPr lang="zh-CN" altLang="en-US" sz="1600">
                          <a:latin typeface="黑体" panose="02010609060101010101" charset="-122"/>
                          <a:ea typeface="黑体" panose="02010609060101010101" charset="-122"/>
                          <a:cs typeface="黑体" panose="02010609060101010101" charset="-122"/>
                        </a:rPr>
                        <a:t>          </a:t>
                      </a: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福利费</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algn="l">
                        <a:buClrTx/>
                        <a:buSzTx/>
                        <a:buFontTx/>
                        <a:buNone/>
                      </a:pPr>
                      <a:r>
                        <a:rPr lang="zh-CN" altLang="en-US" sz="1600">
                          <a:latin typeface="黑体" panose="02010609060101010101" charset="-122"/>
                          <a:ea typeface="黑体" panose="02010609060101010101" charset="-122"/>
                          <a:cs typeface="黑体" panose="02010609060101010101" charset="-122"/>
                        </a:rPr>
                        <a:t>          </a:t>
                      </a: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税金及附加费用</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bl>
          </a:graphicData>
        </a:graphic>
      </p:graphicFrame>
      <p:graphicFrame>
        <p:nvGraphicFramePr>
          <p:cNvPr id="4" name="表格 3"/>
          <p:cNvGraphicFramePr/>
          <p:nvPr/>
        </p:nvGraphicFramePr>
        <p:xfrm>
          <a:off x="5817870" y="1722755"/>
          <a:ext cx="5050155" cy="2803525"/>
        </p:xfrm>
        <a:graphic>
          <a:graphicData uri="http://schemas.openxmlformats.org/drawingml/2006/table">
            <a:tbl>
              <a:tblPr firstRow="true" bandRow="true">
                <a:tableStyleId>{3B4B98B0-60AC-42C2-AFA5-B58CD77FA1E5}</a:tableStyleId>
              </a:tblPr>
              <a:tblGrid>
                <a:gridCol w="5050155"/>
              </a:tblGrid>
              <a:tr h="522605">
                <a:tc>
                  <a:txBody>
                    <a:bodyPr/>
                    <a:lstStyle/>
                    <a:p>
                      <a:pPr indent="0" algn="ctr">
                        <a:buNone/>
                      </a:pPr>
                      <a:r>
                        <a:rPr lang="zh-CN" altLang="en-US" sz="1600">
                          <a:solidFill>
                            <a:srgbClr val="4B649F"/>
                          </a:solidFill>
                          <a:effectLst>
                            <a:outerShdw blurRad="38100" dist="38100" dir="2700000" algn="tl">
                              <a:srgbClr val="000000">
                                <a:alpha val="43137"/>
                              </a:srgbClr>
                            </a:outerShdw>
                          </a:effectLst>
                          <a:latin typeface="+mn-ea"/>
                        </a:rPr>
                        <a:t>三</a:t>
                      </a:r>
                      <a:r>
                        <a:rPr lang="en-US" sz="1600">
                          <a:solidFill>
                            <a:srgbClr val="4B649F"/>
                          </a:solidFill>
                          <a:effectLst>
                            <a:outerShdw blurRad="38100" dist="38100" dir="2700000" algn="tl">
                              <a:srgbClr val="000000">
                                <a:alpha val="43137"/>
                              </a:srgbClr>
                            </a:outerShdw>
                          </a:effectLst>
                          <a:latin typeface="+mn-ea"/>
                        </a:rPr>
                        <a:t>、</a:t>
                      </a:r>
                      <a:r>
                        <a:rPr lang="zh-CN" altLang="en-US" sz="1600">
                          <a:solidFill>
                            <a:srgbClr val="4B649F"/>
                          </a:solidFill>
                          <a:effectLst>
                            <a:outerShdw blurRad="38100" dist="38100" dir="2700000" algn="tl">
                              <a:srgbClr val="000000">
                                <a:alpha val="43137"/>
                              </a:srgbClr>
                            </a:outerShdw>
                          </a:effectLst>
                          <a:latin typeface="+mn-ea"/>
                        </a:rPr>
                        <a:t>收支</a:t>
                      </a:r>
                      <a:endParaRPr lang="zh-CN" altLang="en-US" sz="1600">
                        <a:solidFill>
                          <a:srgbClr val="4B649F"/>
                        </a:solidFill>
                        <a:effectLst>
                          <a:outerShdw blurRad="38100" dist="38100" dir="2700000" algn="tl">
                            <a:srgbClr val="000000">
                              <a:alpha val="43137"/>
                            </a:srgbClr>
                          </a:outerShdw>
                        </a:effectLst>
                        <a:latin typeface="+mn-ea"/>
                      </a:endParaRPr>
                    </a:p>
                  </a:txBody>
                  <a:tcPr marL="68580" marR="68580" marT="0" marB="0" anchor="ctr"/>
                </a:tc>
              </a:tr>
              <a:tr h="379730">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tr>
              <a:tr h="251460">
                <a:tc>
                  <a:txBody>
                    <a:bodyPr/>
                    <a:lstStyle/>
                    <a:p>
                      <a:pPr indent="0">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对个人和家庭的补助</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51460">
                <a:tc>
                  <a:txBody>
                    <a:bodyPr/>
                    <a:lstStyle/>
                    <a:p>
                      <a:pPr indent="0">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a:t>
                      </a:r>
                      <a:r>
                        <a:rPr lang="zh-CN" altLang="en-US" sz="1600">
                          <a:solidFill>
                            <a:srgbClr val="FF0000"/>
                          </a:solidFill>
                          <a:latin typeface="黑体" panose="02010609060101010101" charset="-122"/>
                          <a:ea typeface="黑体" panose="02010609060101010101" charset="-122"/>
                          <a:cs typeface="黑体" panose="02010609060101010101" charset="-122"/>
                        </a:rPr>
                        <a:t>离休费</a:t>
                      </a:r>
                      <a:endParaRPr lang="zh-CN" altLang="en-US" sz="160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51460">
                <a:tc>
                  <a:txBody>
                    <a:bodyPr/>
                    <a:lstStyle/>
                    <a:p>
                      <a:pPr indent="0">
                        <a:buNone/>
                      </a:pPr>
                      <a:r>
                        <a:rPr lang="en-US" altLang="zh-CN" sz="1600">
                          <a:latin typeface="黑体" panose="02010609060101010101" charset="-122"/>
                          <a:ea typeface="黑体" panose="02010609060101010101" charset="-122"/>
                          <a:cs typeface="黑体" panose="02010609060101010101" charset="-122"/>
                        </a:rPr>
                        <a:t>                </a:t>
                      </a:r>
                      <a:r>
                        <a:rPr lang="zh-CN" altLang="en-US" sz="1600">
                          <a:solidFill>
                            <a:srgbClr val="FF0000"/>
                          </a:solidFill>
                          <a:latin typeface="黑体" panose="02010609060101010101" charset="-122"/>
                          <a:ea typeface="黑体" panose="02010609060101010101" charset="-122"/>
                          <a:cs typeface="黑体" panose="02010609060101010101" charset="-122"/>
                        </a:rPr>
                        <a:t>退休费</a:t>
                      </a:r>
                      <a:endParaRPr lang="zh-CN" altLang="en-US" sz="160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52095">
                <a:tc>
                  <a:txBody>
                    <a:bodyPr/>
                    <a:lstStyle/>
                    <a:p>
                      <a:pPr indent="0">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医疗费补助</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51460">
                <a:tc>
                  <a:txBody>
                    <a:bodyPr/>
                    <a:lstStyle/>
                    <a:p>
                      <a:pPr algn="l">
                        <a:buClrTx/>
                        <a:buSzTx/>
                        <a:buFontTx/>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经营支出</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tc>
              </a:tr>
              <a:tr h="265430">
                <a:tc>
                  <a:txBody>
                    <a:bodyPr/>
                    <a:lstStyle/>
                    <a:p>
                      <a:pPr algn="l">
                        <a:buClrTx/>
                        <a:buSzTx/>
                        <a:buFontTx/>
                        <a:buNone/>
                      </a:pPr>
                      <a:r>
                        <a:rPr lang="en-US" altLang="zh-CN" sz="1600">
                          <a:solidFill>
                            <a:srgbClr val="FF0000"/>
                          </a:solidFill>
                          <a:latin typeface="黑体" panose="02010609060101010101" charset="-122"/>
                          <a:ea typeface="黑体" panose="02010609060101010101" charset="-122"/>
                          <a:cs typeface="黑体" panose="02010609060101010101" charset="-122"/>
                        </a:rPr>
                        <a:t>  </a:t>
                      </a:r>
                      <a:r>
                        <a:rPr lang="zh-CN" altLang="en-US" sz="1600">
                          <a:solidFill>
                            <a:srgbClr val="FF0000"/>
                          </a:solidFill>
                          <a:latin typeface="黑体" panose="02010609060101010101" charset="-122"/>
                          <a:ea typeface="黑体" panose="02010609060101010101" charset="-122"/>
                          <a:cs typeface="黑体" panose="02010609060101010101" charset="-122"/>
                        </a:rPr>
                        <a:t>其中：数字化、信息化支出</a:t>
                      </a:r>
                      <a:endParaRPr lang="zh-CN" altLang="en-US" sz="160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377825">
                <a:tc>
                  <a:txBody>
                    <a:bodyPr/>
                    <a:lstStyle/>
                    <a:p>
                      <a:pPr algn="ctr">
                        <a:buClrTx/>
                        <a:buSzTx/>
                        <a:buFontTx/>
                        <a:buNone/>
                      </a:pPr>
                      <a:r>
                        <a:rPr lang="zh-CN" altLang="en-US" sz="16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四、应交增值税（本年累计发生额）</a:t>
                      </a:r>
                      <a:endParaRPr lang="zh-CN" altLang="en-US" sz="16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a:txBody>
                  <a:tcPr marL="68580" marR="68580" marT="0" marB="0" anchor="ctr"/>
                </a:tc>
              </a:tr>
            </a:tbl>
          </a:graphicData>
        </a:graphic>
      </p:graphicFrame>
      <p:sp>
        <p:nvSpPr>
          <p:cNvPr id="9" name="文本框 8"/>
          <p:cNvSpPr txBox="true"/>
          <p:nvPr/>
        </p:nvSpPr>
        <p:spPr>
          <a:xfrm>
            <a:off x="5598160" y="983615"/>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与</a:t>
            </a:r>
            <a:r>
              <a:rPr lang="zh-CN" sz="2800" noProof="1" smtClean="0">
                <a:solidFill>
                  <a:srgbClr val="336699"/>
                </a:solidFill>
                <a:latin typeface="微软雅黑" pitchFamily="34" charset="-122"/>
                <a:ea typeface="微软雅黑" pitchFamily="34" charset="-122"/>
                <a:cs typeface="+mn-cs"/>
                <a:sym typeface="+mn-ea"/>
              </a:rPr>
              <a:t>第四次全国经济普查</a:t>
            </a:r>
            <a:r>
              <a:rPr lang="zh-CN" altLang="en-US" sz="2800" noProof="1" smtClean="0">
                <a:solidFill>
                  <a:srgbClr val="336699"/>
                </a:solidFill>
                <a:latin typeface="微软雅黑" pitchFamily="34" charset="-122"/>
                <a:ea typeface="微软雅黑" pitchFamily="34" charset="-122"/>
                <a:cs typeface="+mn-cs"/>
                <a:sym typeface="+mn-ea"/>
              </a:rPr>
              <a:t>相比</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13" name="文本框 12"/>
          <p:cNvSpPr txBox="true"/>
          <p:nvPr/>
        </p:nvSpPr>
        <p:spPr>
          <a:xfrm>
            <a:off x="186055" y="1702435"/>
            <a:ext cx="5065395" cy="327914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本年收入合计、财政拨款收入、事业收入、经营收入、本年支出、经营支出可根据《</a:t>
            </a:r>
            <a:r>
              <a:rPr lang="zh-CN" altLang="en-US" sz="2800" dirty="0" smtClean="0">
                <a:solidFill>
                  <a:srgbClr val="336699"/>
                </a:solidFill>
                <a:latin typeface="微软雅黑" pitchFamily="34" charset="-122"/>
                <a:sym typeface="+mn-ea"/>
              </a:rPr>
              <a:t>收入费用表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（会政财02表）</a:t>
            </a:r>
            <a:r>
              <a:rPr lang="zh-CN" altLang="en-US" sz="2800" noProof="1" smtClean="0">
                <a:solidFill>
                  <a:srgbClr val="336699"/>
                </a:solidFill>
                <a:latin typeface="微软雅黑" pitchFamily="34" charset="-122"/>
                <a:ea typeface="微软雅黑" pitchFamily="34" charset="-122"/>
                <a:cs typeface="+mn-cs"/>
                <a:sym typeface="+mn-ea"/>
              </a:rPr>
              <a:t>相关内容填报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true"/>
          <p:nvPr/>
        </p:nvSpPr>
        <p:spPr>
          <a:xfrm>
            <a:off x="1111727" y="1044893"/>
            <a:ext cx="171323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收支类指标</a:t>
            </a:r>
            <a:endParaRPr lang="en-US" altLang="zh-CN" sz="2400" b="1" dirty="0">
              <a:solidFill>
                <a:schemeClr val="bg1"/>
              </a:solidFill>
              <a:latin typeface="Arial" panose="02080604020202020204" pitchFamily="34" charset="0"/>
              <a:ea typeface="微软雅黑" pitchFamily="34" charset="-122"/>
            </a:endParaRPr>
          </a:p>
        </p:txBody>
      </p:sp>
      <p:pic>
        <p:nvPicPr>
          <p:cNvPr id="3" name="图片 2"/>
          <p:cNvPicPr>
            <a:picLocks noChangeAspect="true"/>
          </p:cNvPicPr>
          <p:nvPr/>
        </p:nvPicPr>
        <p:blipFill>
          <a:blip r:embed="rId3"/>
          <a:stretch>
            <a:fillRect/>
          </a:stretch>
        </p:blipFill>
        <p:spPr>
          <a:xfrm>
            <a:off x="5143500" y="840740"/>
            <a:ext cx="5200650" cy="5334000"/>
          </a:xfrm>
          <a:prstGeom prst="rect">
            <a:avLst/>
          </a:prstGeom>
        </p:spPr>
      </p:pic>
      <p:cxnSp>
        <p:nvCxnSpPr>
          <p:cNvPr id="5" name="直接连接符 4"/>
          <p:cNvCxnSpPr/>
          <p:nvPr/>
        </p:nvCxnSpPr>
        <p:spPr>
          <a:xfrm flipV="true">
            <a:off x="5372100" y="191960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true">
            <a:off x="5733415" y="493839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true">
            <a:off x="5811520" y="210502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true">
            <a:off x="5232400" y="437070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true">
            <a:off x="5811520" y="248094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true">
            <a:off x="5811520" y="304292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flipV="true">
            <a:off x="3187700" y="2174240"/>
            <a:ext cx="2089150" cy="112331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true"/>
          <p:nvPr/>
        </p:nvSpPr>
        <p:spPr>
          <a:xfrm>
            <a:off x="3486314" y="1003469"/>
            <a:ext cx="1297565" cy="52322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en-US" altLang="zh-CN" sz="2800" noProof="1" smtClean="0">
                <a:solidFill>
                  <a:srgbClr val="336699"/>
                </a:solidFill>
                <a:latin typeface="微软雅黑" pitchFamily="34" charset="-122"/>
                <a:ea typeface="微软雅黑" pitchFamily="34" charset="-122"/>
                <a:cs typeface="+mn-cs"/>
                <a:sym typeface="+mn-ea"/>
              </a:rPr>
              <a:t>158</a:t>
            </a:r>
            <a:r>
              <a:rPr lang="zh-CN" altLang="en-US" sz="2800" noProof="1" smtClean="0">
                <a:solidFill>
                  <a:srgbClr val="336699"/>
                </a:solidFill>
                <a:latin typeface="微软雅黑" pitchFamily="34" charset="-122"/>
                <a:ea typeface="微软雅黑" pitchFamily="34" charset="-122"/>
                <a:cs typeface="+mn-cs"/>
                <a:sym typeface="+mn-ea"/>
              </a:rPr>
              <a:t>页</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13" name="文本框 12"/>
          <p:cNvSpPr txBox="true"/>
          <p:nvPr/>
        </p:nvSpPr>
        <p:spPr>
          <a:xfrm>
            <a:off x="186055" y="1702435"/>
            <a:ext cx="5065395" cy="5004447"/>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工资福利支出、商品和服务支出、对个人和家庭的补助及其中项可根据《部门预算支出经济分类科目》相关内容填报</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《部门预算支出经济分类科目》可参考财政部每年发布的《政府收支分类科目》，最新的为</a:t>
            </a:r>
            <a:r>
              <a:rPr lang="en-US" altLang="zh-CN" sz="2800" dirty="0" smtClean="0">
                <a:solidFill>
                  <a:srgbClr val="336699"/>
                </a:solidFill>
                <a:latin typeface="微软雅黑" pitchFamily="34" charset="-122"/>
                <a:sym typeface="+mn-ea"/>
              </a:rPr>
              <a:t>2023</a:t>
            </a:r>
            <a:r>
              <a:rPr lang="zh-CN" altLang="en-US" sz="2800" dirty="0" smtClean="0">
                <a:solidFill>
                  <a:srgbClr val="336699"/>
                </a:solidFill>
                <a:latin typeface="微软雅黑" pitchFamily="34" charset="-122"/>
                <a:sym typeface="+mn-ea"/>
              </a:rPr>
              <a:t>年（</a:t>
            </a:r>
            <a:r>
              <a:rPr lang="en-US" altLang="zh-CN" sz="2800" dirty="0" smtClean="0">
                <a:solidFill>
                  <a:srgbClr val="336699"/>
                </a:solidFill>
                <a:latin typeface="微软雅黑" pitchFamily="34" charset="-122"/>
                <a:sym typeface="+mn-ea"/>
              </a:rPr>
              <a:t>144</a:t>
            </a:r>
            <a:r>
              <a:rPr lang="zh-CN" altLang="en-US" sz="2800" dirty="0" smtClean="0">
                <a:solidFill>
                  <a:srgbClr val="336699"/>
                </a:solidFill>
                <a:latin typeface="微软雅黑" pitchFamily="34" charset="-122"/>
                <a:sym typeface="+mn-ea"/>
              </a:rPr>
              <a:t>页左右）</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p:txBody>
      </p:sp>
      <p:pic>
        <p:nvPicPr>
          <p:cNvPr id="2" name="图片 1"/>
          <p:cNvPicPr>
            <a:picLocks noChangeAspect="true"/>
          </p:cNvPicPr>
          <p:nvPr/>
        </p:nvPicPr>
        <p:blipFill>
          <a:blip r:embed="rId3"/>
          <a:stretch>
            <a:fillRect/>
          </a:stretch>
        </p:blipFill>
        <p:spPr>
          <a:xfrm>
            <a:off x="6662420" y="321945"/>
            <a:ext cx="2733675" cy="361950"/>
          </a:xfrm>
          <a:prstGeom prst="rect">
            <a:avLst/>
          </a:prstGeom>
        </p:spPr>
      </p:pic>
      <p:pic>
        <p:nvPicPr>
          <p:cNvPr id="8" name="图片 7"/>
          <p:cNvPicPr>
            <a:picLocks noChangeAspect="true"/>
          </p:cNvPicPr>
          <p:nvPr/>
        </p:nvPicPr>
        <p:blipFill>
          <a:blip r:embed="rId4"/>
          <a:stretch>
            <a:fillRect/>
          </a:stretch>
        </p:blipFill>
        <p:spPr>
          <a:xfrm>
            <a:off x="6118860" y="2668905"/>
            <a:ext cx="4314825" cy="2414270"/>
          </a:xfrm>
          <a:prstGeom prst="rect">
            <a:avLst/>
          </a:prstGeom>
        </p:spPr>
      </p:pic>
      <p:cxnSp>
        <p:nvCxnSpPr>
          <p:cNvPr id="10" name="直接连接符 9"/>
          <p:cNvCxnSpPr/>
          <p:nvPr/>
        </p:nvCxnSpPr>
        <p:spPr>
          <a:xfrm flipV="true">
            <a:off x="6592570" y="4519295"/>
            <a:ext cx="720725" cy="190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577965" y="3089275"/>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592570" y="3504565"/>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true">
            <a:off x="6577965" y="3674745"/>
            <a:ext cx="720725" cy="190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true"/>
          </p:cNvPicPr>
          <p:nvPr/>
        </p:nvPicPr>
        <p:blipFill>
          <a:blip r:embed="rId5"/>
          <a:stretch>
            <a:fillRect/>
          </a:stretch>
        </p:blipFill>
        <p:spPr>
          <a:xfrm>
            <a:off x="6150610" y="2391410"/>
            <a:ext cx="4251325" cy="277495"/>
          </a:xfrm>
          <a:prstGeom prst="rect">
            <a:avLst/>
          </a:prstGeom>
        </p:spPr>
      </p:pic>
      <p:cxnSp>
        <p:nvCxnSpPr>
          <p:cNvPr id="19" name="直接连接符 18"/>
          <p:cNvCxnSpPr/>
          <p:nvPr/>
        </p:nvCxnSpPr>
        <p:spPr>
          <a:xfrm flipV="true">
            <a:off x="6721475" y="2081530"/>
            <a:ext cx="720725" cy="190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true"/>
          </p:cNvPicPr>
          <p:nvPr/>
        </p:nvPicPr>
        <p:blipFill>
          <a:blip r:embed="rId6"/>
          <a:stretch>
            <a:fillRect/>
          </a:stretch>
        </p:blipFill>
        <p:spPr>
          <a:xfrm>
            <a:off x="6102985" y="869950"/>
            <a:ext cx="4288790" cy="1521460"/>
          </a:xfrm>
          <a:prstGeom prst="rect">
            <a:avLst/>
          </a:prstGeom>
        </p:spPr>
      </p:pic>
      <p:cxnSp>
        <p:nvCxnSpPr>
          <p:cNvPr id="22" name="直接连接符 21"/>
          <p:cNvCxnSpPr/>
          <p:nvPr/>
        </p:nvCxnSpPr>
        <p:spPr>
          <a:xfrm>
            <a:off x="6831330" y="1397635"/>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true">
            <a:off x="6793865" y="2526030"/>
            <a:ext cx="747395" cy="63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true"/>
          </p:cNvPicPr>
          <p:nvPr/>
        </p:nvPicPr>
        <p:blipFill>
          <a:blip r:embed="rId7"/>
          <a:stretch>
            <a:fillRect/>
          </a:stretch>
        </p:blipFill>
        <p:spPr>
          <a:xfrm>
            <a:off x="6147435" y="5082540"/>
            <a:ext cx="4235450" cy="713105"/>
          </a:xfrm>
          <a:prstGeom prst="rect">
            <a:avLst/>
          </a:prstGeom>
        </p:spPr>
      </p:pic>
      <p:cxnSp>
        <p:nvCxnSpPr>
          <p:cNvPr id="41" name="直接连接符 40"/>
          <p:cNvCxnSpPr/>
          <p:nvPr/>
        </p:nvCxnSpPr>
        <p:spPr>
          <a:xfrm flipV="true">
            <a:off x="6551295" y="5378450"/>
            <a:ext cx="747395" cy="63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true">
            <a:off x="6592570" y="5661660"/>
            <a:ext cx="747395" cy="63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true">
            <a:off x="6690995" y="523176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true"/>
          </p:cNvPicPr>
          <p:nvPr/>
        </p:nvPicPr>
        <p:blipFill>
          <a:blip r:embed="rId8"/>
          <a:stretch>
            <a:fillRect/>
          </a:stretch>
        </p:blipFill>
        <p:spPr>
          <a:xfrm>
            <a:off x="6141085" y="5795645"/>
            <a:ext cx="4168775" cy="407670"/>
          </a:xfrm>
          <a:prstGeom prst="rect">
            <a:avLst/>
          </a:prstGeom>
        </p:spPr>
      </p:pic>
      <p:cxnSp>
        <p:nvCxnSpPr>
          <p:cNvPr id="48" name="直接连接符 47"/>
          <p:cNvCxnSpPr/>
          <p:nvPr/>
        </p:nvCxnSpPr>
        <p:spPr>
          <a:xfrm flipV="true">
            <a:off x="6592570" y="5934710"/>
            <a:ext cx="747395" cy="63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true"/>
          <p:nvPr/>
        </p:nvSpPr>
        <p:spPr>
          <a:xfrm>
            <a:off x="1111727" y="1044893"/>
            <a:ext cx="171323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收支类指标</a:t>
            </a:r>
            <a:endParaRPr lang="en-US" altLang="zh-CN" sz="2400" b="1" dirty="0">
              <a:solidFill>
                <a:schemeClr val="bg1"/>
              </a:solidFill>
              <a:latin typeface="Arial" panose="02080604020202020204" pitchFamily="34" charset="0"/>
              <a:ea typeface="微软雅黑" pitchFamily="34" charset="-122"/>
            </a:endParaRPr>
          </a:p>
        </p:txBody>
      </p:sp>
      <p:cxnSp>
        <p:nvCxnSpPr>
          <p:cNvPr id="3" name="直接箭头连接符 2"/>
          <p:cNvCxnSpPr/>
          <p:nvPr/>
        </p:nvCxnSpPr>
        <p:spPr>
          <a:xfrm flipV="true">
            <a:off x="5089525" y="2056765"/>
            <a:ext cx="1189990" cy="81661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itchFamily="34" charset="-122"/>
              </a:rPr>
              <a:t>第五部分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1748155" y="3615055"/>
            <a:ext cx="8295005" cy="829945"/>
          </a:xfrm>
          <a:prstGeom prst="rect">
            <a:avLst/>
          </a:prstGeom>
          <a:noFill/>
          <a:ln w="9525">
            <a:noFill/>
          </a:ln>
        </p:spPr>
        <p:txBody>
          <a:bodyPr wrap="square" anchor="t" anchorCtr="false">
            <a:spAutoFit/>
          </a:bodyPr>
          <a:lstStyle/>
          <a:p>
            <a:pPr algn="ctr"/>
            <a:r>
              <a:rPr lang="zh-CN" altLang="en-US" sz="4800" dirty="0">
                <a:solidFill>
                  <a:srgbClr val="336699"/>
                </a:solidFill>
                <a:latin typeface="微软雅黑" pitchFamily="34" charset="-122"/>
                <a:ea typeface="微软雅黑" pitchFamily="34" charset="-122"/>
                <a:sym typeface="微软雅黑" pitchFamily="34" charset="-122"/>
              </a:rPr>
              <a:t>民间非营利组织主要经济指标</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547972" y="985838"/>
            <a:ext cx="79502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背景</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1788478"/>
            <a:ext cx="9647238" cy="422719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20</a:t>
            </a:r>
            <a:r>
              <a:rPr lang="en-US" altLang="zh-CN" sz="2800" noProof="1" smtClean="0">
                <a:solidFill>
                  <a:srgbClr val="336699"/>
                </a:solidFill>
                <a:latin typeface="微软雅黑" pitchFamily="34" charset="-122"/>
                <a:ea typeface="微软雅黑" pitchFamily="34" charset="-122"/>
                <a:cs typeface="+mn-cs"/>
                <a:sym typeface="+mn-ea"/>
              </a:rPr>
              <a:t>04</a:t>
            </a:r>
            <a:r>
              <a:rPr lang="zh-CN" altLang="en-US" sz="2800" noProof="1" smtClean="0">
                <a:solidFill>
                  <a:srgbClr val="336699"/>
                </a:solidFill>
                <a:latin typeface="微软雅黑" pitchFamily="34" charset="-122"/>
                <a:ea typeface="微软雅黑" pitchFamily="34" charset="-122"/>
                <a:cs typeface="+mn-cs"/>
                <a:sym typeface="+mn-ea"/>
              </a:rPr>
              <a:t>年8月1</a:t>
            </a:r>
            <a:r>
              <a:rPr lang="en-US" altLang="zh-CN" sz="2800" noProof="1" smtClean="0">
                <a:solidFill>
                  <a:srgbClr val="336699"/>
                </a:solidFill>
                <a:latin typeface="微软雅黑" pitchFamily="34" charset="-122"/>
                <a:ea typeface="微软雅黑" pitchFamily="34" charset="-122"/>
                <a:cs typeface="+mn-cs"/>
                <a:sym typeface="+mn-ea"/>
              </a:rPr>
              <a:t>8</a:t>
            </a:r>
            <a:r>
              <a:rPr lang="zh-CN" altLang="en-US" sz="2800" noProof="1" smtClean="0">
                <a:solidFill>
                  <a:srgbClr val="336699"/>
                </a:solidFill>
                <a:latin typeface="微软雅黑" pitchFamily="34" charset="-122"/>
                <a:ea typeface="微软雅黑" pitchFamily="34" charset="-122"/>
                <a:cs typeface="+mn-cs"/>
                <a:sym typeface="+mn-ea"/>
              </a:rPr>
              <a:t>日，财政部发布《关于印发</a:t>
            </a:r>
            <a:r>
              <a:rPr lang="zh-CN" altLang="en-US" sz="2800" dirty="0"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ea typeface="微软雅黑" pitchFamily="34" charset="-122"/>
                <a:cs typeface="+mn-cs"/>
                <a:sym typeface="+mn-ea"/>
              </a:rPr>
              <a:t>民间非营利组织会计制度</a:t>
            </a:r>
            <a:r>
              <a:rPr lang="zh-CN" altLang="en-US" sz="2800" dirty="0"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ea typeface="微软雅黑" pitchFamily="34" charset="-122"/>
                <a:cs typeface="+mn-cs"/>
                <a:sym typeface="+mn-ea"/>
              </a:rPr>
              <a:t>的通知》（</a:t>
            </a:r>
            <a:r>
              <a:rPr lang="zh-CN" altLang="en-US" sz="2800" dirty="0" smtClean="0">
                <a:solidFill>
                  <a:srgbClr val="336699"/>
                </a:solidFill>
                <a:latin typeface="微软雅黑" pitchFamily="34" charset="-122"/>
                <a:sym typeface="+mn-ea"/>
              </a:rPr>
              <a:t>财会〔20</a:t>
            </a:r>
            <a:r>
              <a:rPr lang="en-US" altLang="zh-CN" sz="2800" dirty="0" smtClean="0">
                <a:solidFill>
                  <a:srgbClr val="336699"/>
                </a:solidFill>
                <a:latin typeface="微软雅黑" pitchFamily="34" charset="-122"/>
                <a:sym typeface="+mn-ea"/>
              </a:rPr>
              <a:t>04</a:t>
            </a:r>
            <a:r>
              <a:rPr lang="zh-CN" altLang="en-US" sz="2800" dirty="0" smtClean="0">
                <a:solidFill>
                  <a:srgbClr val="336699"/>
                </a:solidFill>
                <a:latin typeface="微软雅黑" pitchFamily="34" charset="-122"/>
                <a:sym typeface="+mn-ea"/>
              </a:rPr>
              <a:t>〕</a:t>
            </a:r>
            <a:r>
              <a:rPr lang="en-US" altLang="zh-CN" sz="2800" dirty="0" smtClean="0">
                <a:solidFill>
                  <a:srgbClr val="336699"/>
                </a:solidFill>
                <a:latin typeface="微软雅黑" pitchFamily="34" charset="-122"/>
                <a:sym typeface="+mn-ea"/>
              </a:rPr>
              <a:t>7</a:t>
            </a:r>
            <a:r>
              <a:rPr lang="zh-CN" altLang="en-US" sz="2800" dirty="0" smtClean="0">
                <a:solidFill>
                  <a:srgbClr val="336699"/>
                </a:solidFill>
                <a:latin typeface="微软雅黑" pitchFamily="34" charset="-122"/>
                <a:sym typeface="+mn-ea"/>
              </a:rPr>
              <a:t>号</a:t>
            </a:r>
            <a:r>
              <a:rPr lang="zh-CN" altLang="en-US" sz="2800" noProof="1" smtClean="0">
                <a:solidFill>
                  <a:srgbClr val="336699"/>
                </a:solidFill>
                <a:latin typeface="微软雅黑" pitchFamily="34" charset="-122"/>
                <a:ea typeface="微软雅黑" pitchFamily="34" charset="-122"/>
                <a:cs typeface="+mn-cs"/>
                <a:sym typeface="+mn-ea"/>
              </a:rPr>
              <a:t>），自20</a:t>
            </a:r>
            <a:r>
              <a:rPr lang="en-US" altLang="zh-CN" sz="2800" noProof="1" smtClean="0">
                <a:solidFill>
                  <a:srgbClr val="336699"/>
                </a:solidFill>
                <a:latin typeface="微软雅黑" pitchFamily="34" charset="-122"/>
                <a:ea typeface="微软雅黑" pitchFamily="34" charset="-122"/>
                <a:cs typeface="+mn-cs"/>
                <a:sym typeface="+mn-ea"/>
              </a:rPr>
              <a:t>05</a:t>
            </a:r>
            <a:r>
              <a:rPr lang="zh-CN" altLang="en-US" sz="2800" noProof="1" smtClean="0">
                <a:solidFill>
                  <a:srgbClr val="336699"/>
                </a:solidFill>
                <a:latin typeface="微软雅黑" pitchFamily="34" charset="-122"/>
                <a:ea typeface="微软雅黑" pitchFamily="34" charset="-122"/>
                <a:cs typeface="+mn-cs"/>
                <a:sym typeface="+mn-ea"/>
              </a:rPr>
              <a:t>年1月1日起执行</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适用本制度的民间非营利组织应当同时具备以下特征：该组织不以营利为宗旨和目的，资源提供者向该组织投入资源不取得经济回报，资源提供者不享有该组织的所有权</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根据</a:t>
            </a:r>
            <a:r>
              <a:rPr lang="zh-CN" altLang="en-US" sz="2800" dirty="0" smtClean="0">
                <a:solidFill>
                  <a:srgbClr val="336699"/>
                </a:solidFill>
                <a:latin typeface="微软雅黑" pitchFamily="34" charset="-122"/>
                <a:sym typeface="+mn-ea"/>
              </a:rPr>
              <a:t>《民间非营利组织会计制度》的《资产负债表》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会民非01表</a:t>
            </a:r>
            <a:r>
              <a:rPr lang="zh-CN" altLang="en-US" sz="2800" noProof="1" smtClean="0">
                <a:solidFill>
                  <a:srgbClr val="336699"/>
                </a:solidFill>
                <a:latin typeface="微软雅黑" pitchFamily="34" charset="-122"/>
                <a:ea typeface="微软雅黑" pitchFamily="34" charset="-122"/>
                <a:cs typeface="+mn-cs"/>
                <a:sym typeface="+mn-ea"/>
              </a:rPr>
              <a:t>）和《</a:t>
            </a:r>
            <a:r>
              <a:rPr lang="zh-CN" altLang="en-US" sz="2800" dirty="0" smtClean="0">
                <a:solidFill>
                  <a:srgbClr val="336699"/>
                </a:solidFill>
                <a:latin typeface="微软雅黑" pitchFamily="34" charset="-122"/>
                <a:sym typeface="+mn-ea"/>
              </a:rPr>
              <a:t>业务活动表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会民非02表</a:t>
            </a:r>
            <a:r>
              <a:rPr lang="zh-CN" altLang="en-US" sz="2800" noProof="1" smtClean="0">
                <a:solidFill>
                  <a:srgbClr val="336699"/>
                </a:solidFill>
                <a:latin typeface="微软雅黑" pitchFamily="34" charset="-122"/>
                <a:ea typeface="微软雅黑" pitchFamily="34" charset="-122"/>
                <a:cs typeface="+mn-cs"/>
                <a:sym typeface="+mn-ea"/>
              </a:rPr>
              <a:t>）填报</a:t>
            </a:r>
            <a:endParaRPr lang="zh-CN" altLang="en-US" sz="2800" noProof="1"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Tx/>
              <a:buFontTx/>
              <a:buNone/>
              <a:defRPr/>
            </a:pPr>
            <a:endParaRPr lang="zh-CN" altLang="en-US" sz="2800" noProof="1" smtClean="0">
              <a:solidFill>
                <a:srgbClr val="336699"/>
              </a:solidFill>
              <a:latin typeface="微软雅黑" pitchFamily="34" charset="-122"/>
              <a:ea typeface="微软雅黑" pitchFamily="34" charset="-122"/>
              <a:sym typeface="+mn-ea"/>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07892" y="1044893"/>
            <a:ext cx="212090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a:t>
            </a:r>
            <a:r>
              <a:rPr lang="en-US" altLang="zh-CN" sz="2400" b="1" dirty="0">
                <a:solidFill>
                  <a:schemeClr val="bg1"/>
                </a:solidFill>
                <a:latin typeface="Arial" panose="02080604020202020204" pitchFamily="34" charset="0"/>
                <a:ea typeface="微软雅黑" pitchFamily="34" charset="-122"/>
              </a:rPr>
              <a:t>-</a:t>
            </a:r>
            <a:r>
              <a:rPr lang="zh-CN" altLang="en-US" sz="2400" b="1" dirty="0">
                <a:solidFill>
                  <a:schemeClr val="bg1"/>
                </a:solidFill>
                <a:latin typeface="Arial" panose="02080604020202020204" pitchFamily="34" charset="0"/>
                <a:ea typeface="微软雅黑" pitchFamily="34" charset="-122"/>
              </a:rPr>
              <a:t>新增</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1722755"/>
          <a:ext cx="3753485" cy="3837305"/>
        </p:xfrm>
        <a:graphic>
          <a:graphicData uri="http://schemas.openxmlformats.org/drawingml/2006/table">
            <a:tbl>
              <a:tblPr firstRow="true" bandRow="true">
                <a:tableStyleId>{3B4B98B0-60AC-42C2-AFA5-B58CD77FA1E5}</a:tableStyleId>
              </a:tblPr>
              <a:tblGrid>
                <a:gridCol w="3753485"/>
              </a:tblGrid>
              <a:tr h="492125">
                <a:tc>
                  <a:txBody>
                    <a:bodyPr/>
                    <a:lstStyle/>
                    <a:p>
                      <a:pPr indent="0" algn="ctr">
                        <a:buNone/>
                      </a:pPr>
                      <a:r>
                        <a:rPr lang="zh-CN" altLang="en-US" sz="1600">
                          <a:solidFill>
                            <a:srgbClr val="4B649F"/>
                          </a:solidFill>
                          <a:effectLst>
                            <a:outerShdw blurRad="38100" dist="38100" dir="2700000" algn="tl">
                              <a:srgbClr val="000000">
                                <a:alpha val="43137"/>
                              </a:srgbClr>
                            </a:outerShdw>
                          </a:effectLst>
                          <a:latin typeface="+mn-ea"/>
                        </a:rPr>
                        <a:t>二</a:t>
                      </a:r>
                      <a:r>
                        <a:rPr lang="en-US" sz="1600">
                          <a:solidFill>
                            <a:srgbClr val="4B649F"/>
                          </a:solidFill>
                          <a:effectLst>
                            <a:outerShdw blurRad="38100" dist="38100" dir="2700000" algn="tl">
                              <a:srgbClr val="000000">
                                <a:alpha val="43137"/>
                              </a:srgbClr>
                            </a:outerShdw>
                          </a:effectLst>
                          <a:latin typeface="+mn-ea"/>
                        </a:rPr>
                        <a:t>、</a:t>
                      </a:r>
                      <a:r>
                        <a:rPr lang="zh-CN" altLang="en-US" sz="1600">
                          <a:solidFill>
                            <a:srgbClr val="4B649F"/>
                          </a:solidFill>
                          <a:effectLst>
                            <a:outerShdw blurRad="38100" dist="38100" dir="2700000" algn="tl">
                              <a:srgbClr val="000000">
                                <a:alpha val="43137"/>
                              </a:srgbClr>
                            </a:outerShdw>
                          </a:effectLst>
                          <a:latin typeface="+mn-ea"/>
                        </a:rPr>
                        <a:t>期末资产负债</a:t>
                      </a:r>
                      <a:endParaRPr lang="zh-CN" altLang="en-US" sz="1600">
                        <a:solidFill>
                          <a:srgbClr val="4B649F"/>
                        </a:solidFill>
                        <a:effectLst>
                          <a:outerShdw blurRad="38100" dist="38100" dir="2700000" algn="tl">
                            <a:srgbClr val="000000">
                              <a:alpha val="43137"/>
                            </a:srgbClr>
                          </a:outerShdw>
                        </a:effectLst>
                        <a:latin typeface="+mn-ea"/>
                      </a:endParaRPr>
                    </a:p>
                  </a:txBody>
                  <a:tcPr marL="68580" marR="68580" marT="0" marB="0" anchor="ctr"/>
                </a:tc>
              </a:tr>
              <a:tr h="384810">
                <a:tc>
                  <a:txBody>
                    <a:bodyPr/>
                    <a:lstStyle/>
                    <a:p>
                      <a:pPr indent="0" algn="ctr">
                        <a:buNone/>
                      </a:pPr>
                      <a:r>
                        <a:rPr lang="en-US" sz="1600" b="1">
                          <a:effectLst/>
                          <a:latin typeface="+mn-ea"/>
                        </a:rPr>
                        <a:t>指标名称</a:t>
                      </a:r>
                      <a:endParaRPr lang="en-US" altLang="en-US" sz="1600" b="1">
                        <a:effectLst/>
                        <a:latin typeface="+mn-ea"/>
                      </a:endParaRPr>
                    </a:p>
                  </a:txBody>
                  <a:tcPr marL="68580" marR="68580" marT="0" marB="0" anchor="ctr"/>
                </a:tc>
              </a:tr>
              <a:tr h="246380">
                <a:tc>
                  <a:txBody>
                    <a:bodyPr/>
                    <a:lstStyle/>
                    <a:p>
                      <a:pPr indent="0">
                        <a:buNone/>
                      </a:pPr>
                      <a:r>
                        <a:rPr lang="zh-CN" altLang="en-US" sz="1600" b="0">
                          <a:latin typeface="黑体" panose="02010609060101010101" charset="-122"/>
                          <a:ea typeface="黑体" panose="02010609060101010101" charset="-122"/>
                        </a:rPr>
                        <a:t>流动</a:t>
                      </a:r>
                      <a:r>
                        <a:rPr lang="en-US" sz="1600" b="0">
                          <a:latin typeface="黑体" panose="02010609060101010101" charset="-122"/>
                          <a:ea typeface="黑体" panose="02010609060101010101" charset="-122"/>
                        </a:rPr>
                        <a:t>资产</a:t>
                      </a:r>
                      <a:r>
                        <a:rPr lang="zh-CN" altLang="en-US" sz="1600" b="0">
                          <a:latin typeface="黑体" panose="02010609060101010101" charset="-122"/>
                          <a:ea typeface="黑体" panose="02010609060101010101" charset="-122"/>
                        </a:rPr>
                        <a:t>合计</a:t>
                      </a:r>
                      <a:endParaRPr lang="zh-CN" altLang="en-US" sz="1600" b="0">
                        <a:latin typeface="黑体" panose="02010609060101010101" charset="-122"/>
                        <a:ea typeface="黑体" panose="02010609060101010101" charset="-122"/>
                      </a:endParaRPr>
                    </a:p>
                  </a:txBody>
                  <a:tcPr marL="68580" marR="68580" marT="0" marB="0" anchor="ctr"/>
                </a:tc>
              </a:tr>
              <a:tr h="247015">
                <a:tc>
                  <a:txBody>
                    <a:bodyPr/>
                    <a:lstStyle/>
                    <a:p>
                      <a:pPr algn="l">
                        <a:buClrTx/>
                        <a:buSzTx/>
                        <a:buFontTx/>
                        <a:buNone/>
                      </a:pPr>
                      <a:r>
                        <a:rPr lang="en-US" sz="1600" b="0">
                          <a:solidFill>
                            <a:srgbClr val="FF0000"/>
                          </a:solidFill>
                          <a:latin typeface="黑体" panose="02010609060101010101" charset="-122"/>
                          <a:ea typeface="黑体" panose="02010609060101010101" charset="-122"/>
                          <a:cs typeface="黑体" panose="02010609060101010101" charset="-122"/>
                        </a:rPr>
                        <a:t>  </a:t>
                      </a:r>
                      <a:r>
                        <a:rPr lang="en-US" sz="1600" b="0">
                          <a:latin typeface="黑体" panose="02010609060101010101" charset="-122"/>
                          <a:ea typeface="黑体" panose="02010609060101010101" charset="-122"/>
                          <a:cs typeface="黑体" panose="02010609060101010101" charset="-122"/>
                        </a:rPr>
                        <a:t>其中：存货</a:t>
                      </a:r>
                      <a:endParaRPr lang="en-US" sz="1600" b="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indent="0">
                        <a:buNone/>
                      </a:pPr>
                      <a:r>
                        <a:rPr lang="en-US" sz="1600" b="0">
                          <a:latin typeface="黑体" panose="02010609060101010101" charset="-122"/>
                          <a:ea typeface="黑体" panose="02010609060101010101" charset="-122"/>
                          <a:cs typeface="黑体" panose="02010609060101010101" charset="-122"/>
                        </a:rPr>
                        <a:t>        </a:t>
                      </a:r>
                      <a:r>
                        <a:rPr lang="en-US" sz="1600" b="0">
                          <a:solidFill>
                            <a:srgbClr val="FF0000"/>
                          </a:solidFill>
                          <a:latin typeface="黑体" panose="02010609060101010101" charset="-122"/>
                          <a:ea typeface="黑体" panose="02010609060101010101" charset="-122"/>
                          <a:cs typeface="黑体" panose="02010609060101010101" charset="-122"/>
                          <a:sym typeface="+mn-ea"/>
                        </a:rPr>
                        <a:t>应收账款</a:t>
                      </a:r>
                      <a:endParaRPr lang="en-US"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indent="0">
                        <a:buNone/>
                      </a:pPr>
                      <a:r>
                        <a:rPr 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预付账款</a:t>
                      </a:r>
                      <a:endParaRPr lang="zh-CN" altLang="en-US" sz="1600" b="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algn="l">
                        <a:buClrTx/>
                        <a:buSzTx/>
                        <a:buFontTx/>
                        <a:buNone/>
                      </a:pPr>
                      <a:r>
                        <a:rPr lang="zh-CN" altLang="en-US" sz="1600" b="0">
                          <a:latin typeface="黑体" panose="02010609060101010101" charset="-122"/>
                          <a:ea typeface="黑体" panose="02010609060101010101" charset="-122"/>
                        </a:rPr>
                        <a:t>长期投资</a:t>
                      </a:r>
                      <a:endParaRPr lang="zh-CN" altLang="en-US" sz="1600" b="0">
                        <a:latin typeface="黑体" panose="02010609060101010101" charset="-122"/>
                        <a:ea typeface="黑体" panose="02010609060101010101" charset="-122"/>
                      </a:endParaRPr>
                    </a:p>
                  </a:txBody>
                  <a:tcPr marL="68580" marR="68580" marT="0" marB="0" anchor="ctr"/>
                </a:tc>
              </a:tr>
              <a:tr h="246380">
                <a:tc>
                  <a:txBody>
                    <a:bodyPr/>
                    <a:lstStyle/>
                    <a:p>
                      <a:pPr algn="l">
                        <a:buClrTx/>
                        <a:buSzTx/>
                        <a:buFontTx/>
                        <a:buNone/>
                      </a:pPr>
                      <a:r>
                        <a:rPr lang="zh-CN" altLang="en-US" sz="1600" b="0">
                          <a:latin typeface="黑体" panose="02010609060101010101" charset="-122"/>
                          <a:ea typeface="黑体" panose="02010609060101010101" charset="-122"/>
                          <a:cs typeface="+mn-ea"/>
                        </a:rPr>
                        <a:t>固定资产原值</a:t>
                      </a:r>
                      <a:endParaRPr lang="zh-CN" altLang="en-US" sz="1600" b="0">
                        <a:latin typeface="黑体" panose="02010609060101010101" charset="-122"/>
                        <a:ea typeface="黑体" panose="02010609060101010101" charset="-122"/>
                        <a:cs typeface="+mn-ea"/>
                      </a:endParaRPr>
                    </a:p>
                  </a:txBody>
                  <a:tcPr marL="68580" marR="68580" marT="0" marB="0" anchor="ctr"/>
                </a:tc>
              </a:tr>
              <a:tr h="247015">
                <a:tc>
                  <a:txBody>
                    <a:bodyPr/>
                    <a:lstStyle/>
                    <a:p>
                      <a:pPr indent="0">
                        <a:buNone/>
                      </a:pPr>
                      <a:r>
                        <a:rPr lang="en-US" alt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其中：房屋和构筑物</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algn="l">
                        <a:buClrTx/>
                        <a:buSzTx/>
                        <a:buFontTx/>
                        <a:buNone/>
                      </a:pPr>
                      <a:r>
                        <a:rPr 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机器和设备</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algn="l">
                        <a:buClrTx/>
                        <a:buSzTx/>
                        <a:buFontTx/>
                        <a:buNone/>
                      </a:pPr>
                      <a:r>
                        <a:rPr lang="zh-CN" altLang="en-US" sz="1600" b="0">
                          <a:solidFill>
                            <a:srgbClr val="FF0000"/>
                          </a:solidFill>
                          <a:latin typeface="黑体" panose="02010609060101010101" charset="-122"/>
                          <a:ea typeface="黑体" panose="02010609060101010101" charset="-122"/>
                        </a:rPr>
                        <a:t>累计折旧：</a:t>
                      </a:r>
                      <a:endParaRPr lang="zh-CN" altLang="en-US" sz="1600" b="0">
                        <a:solidFill>
                          <a:srgbClr val="FF0000"/>
                        </a:solidFill>
                        <a:latin typeface="黑体" panose="02010609060101010101" charset="-122"/>
                        <a:ea typeface="黑体" panose="02010609060101010101" charset="-122"/>
                      </a:endParaRPr>
                    </a:p>
                  </a:txBody>
                  <a:tcPr marL="68580" marR="68580" marT="0" marB="0" anchor="ctr"/>
                </a:tc>
              </a:tr>
              <a:tr h="247015">
                <a:tc>
                  <a:txBody>
                    <a:bodyPr/>
                    <a:lstStyle/>
                    <a:p>
                      <a:pPr indent="0">
                        <a:buNone/>
                      </a:pPr>
                      <a:r>
                        <a:rPr 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其中：</a:t>
                      </a:r>
                      <a:r>
                        <a:rPr lang="en-US" sz="1600" b="0">
                          <a:solidFill>
                            <a:srgbClr val="FF0000"/>
                          </a:solidFill>
                          <a:latin typeface="黑体" panose="02010609060101010101" charset="-122"/>
                          <a:ea typeface="黑体" panose="02010609060101010101" charset="-122"/>
                          <a:cs typeface="黑体" panose="02010609060101010101" charset="-122"/>
                        </a:rPr>
                        <a:t>本年折旧</a:t>
                      </a:r>
                      <a:endParaRPr lang="en-US" altLang="en-US" sz="1600" b="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indent="0">
                        <a:buNone/>
                      </a:pPr>
                      <a:r>
                        <a:rPr lang="zh-CN" altLang="en-US" sz="1600" b="0">
                          <a:latin typeface="黑体" panose="02010609060101010101" charset="-122"/>
                          <a:ea typeface="黑体" panose="02010609060101010101" charset="-122"/>
                          <a:sym typeface="+mn-ea"/>
                        </a:rPr>
                        <a:t>在建工程</a:t>
                      </a:r>
                      <a:endParaRPr lang="zh-CN" altLang="en-US" sz="1600" b="0">
                        <a:solidFill>
                          <a:srgbClr val="FF0000"/>
                        </a:solidFill>
                        <a:latin typeface="黑体" panose="02010609060101010101" charset="-122"/>
                        <a:ea typeface="黑体" panose="02010609060101010101" charset="-122"/>
                        <a:sym typeface="+mn-ea"/>
                      </a:endParaRPr>
                    </a:p>
                  </a:txBody>
                  <a:tcPr marL="68580" marR="68580" marT="0" marB="0" anchor="ctr"/>
                </a:tc>
              </a:tr>
              <a:tr h="246380">
                <a:tc>
                  <a:txBody>
                    <a:bodyPr/>
                    <a:lstStyle/>
                    <a:p>
                      <a:pPr indent="0">
                        <a:buNone/>
                      </a:pPr>
                      <a:r>
                        <a:rPr lang="zh-CN" altLang="en-US" sz="1600" b="0">
                          <a:latin typeface="黑体" panose="02010609060101010101" charset="-122"/>
                          <a:ea typeface="黑体" panose="02010609060101010101" charset="-122"/>
                        </a:rPr>
                        <a:t>文物文化资产</a:t>
                      </a:r>
                      <a:endParaRPr lang="zh-CN" altLang="en-US" sz="1600" b="0">
                        <a:latin typeface="黑体" panose="02010609060101010101" charset="-122"/>
                        <a:ea typeface="黑体" panose="02010609060101010101" charset="-122"/>
                      </a:endParaRPr>
                    </a:p>
                  </a:txBody>
                  <a:tcPr marL="68580" marR="68580" marT="0" marB="0" anchor="ctr"/>
                </a:tc>
              </a:tr>
            </a:tbl>
          </a:graphicData>
        </a:graphic>
      </p:graphicFrame>
      <p:graphicFrame>
        <p:nvGraphicFramePr>
          <p:cNvPr id="4" name="表格 3"/>
          <p:cNvGraphicFramePr/>
          <p:nvPr/>
        </p:nvGraphicFramePr>
        <p:xfrm>
          <a:off x="5828030" y="1693545"/>
          <a:ext cx="5050155" cy="2886075"/>
        </p:xfrm>
        <a:graphic>
          <a:graphicData uri="http://schemas.openxmlformats.org/drawingml/2006/table">
            <a:tbl>
              <a:tblPr firstRow="true" bandRow="true">
                <a:tableStyleId>{3B4B98B0-60AC-42C2-AFA5-B58CD77FA1E5}</a:tableStyleId>
              </a:tblPr>
              <a:tblGrid>
                <a:gridCol w="5050155"/>
              </a:tblGrid>
              <a:tr h="506730">
                <a:tc>
                  <a:txBody>
                    <a:bodyPr/>
                    <a:lstStyle/>
                    <a:p>
                      <a:pPr indent="0" algn="ctr">
                        <a:buNone/>
                      </a:pPr>
                      <a:r>
                        <a:rPr lang="en-US" sz="1600">
                          <a:solidFill>
                            <a:srgbClr val="4B649F"/>
                          </a:solidFill>
                          <a:effectLst>
                            <a:outerShdw blurRad="38100" dist="38100" dir="2700000" algn="tl">
                              <a:srgbClr val="000000">
                                <a:alpha val="43137"/>
                              </a:srgbClr>
                            </a:outerShdw>
                          </a:effectLst>
                          <a:latin typeface="+mn-ea"/>
                        </a:rPr>
                        <a:t>二、</a:t>
                      </a:r>
                      <a:r>
                        <a:rPr lang="zh-CN" altLang="en-US" sz="1600">
                          <a:solidFill>
                            <a:srgbClr val="4B649F"/>
                          </a:solidFill>
                          <a:effectLst>
                            <a:outerShdw blurRad="38100" dist="38100" dir="2700000" algn="tl">
                              <a:srgbClr val="000000">
                                <a:alpha val="43137"/>
                              </a:srgbClr>
                            </a:outerShdw>
                          </a:effectLst>
                          <a:latin typeface="+mn-ea"/>
                        </a:rPr>
                        <a:t>期末资产负债</a:t>
                      </a:r>
                      <a:endParaRPr lang="zh-CN" altLang="en-US" sz="1600">
                        <a:solidFill>
                          <a:srgbClr val="4B649F"/>
                        </a:solidFill>
                        <a:effectLst>
                          <a:outerShdw blurRad="38100" dist="38100" dir="2700000" algn="tl">
                            <a:srgbClr val="000000">
                              <a:alpha val="43137"/>
                            </a:srgbClr>
                          </a:outerShdw>
                        </a:effectLst>
                        <a:latin typeface="+mn-ea"/>
                      </a:endParaRPr>
                    </a:p>
                  </a:txBody>
                  <a:tcPr marL="68580" marR="68580" marT="0" marB="0" anchor="ctr"/>
                </a:tc>
              </a:tr>
              <a:tr h="405130">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tr>
              <a:tr h="243840">
                <a:tc>
                  <a:txBody>
                    <a:bodyPr/>
                    <a:lstStyle/>
                    <a:p>
                      <a:pPr indent="0">
                        <a:buNone/>
                      </a:pPr>
                      <a:r>
                        <a:rPr lang="zh-CN" altLang="en-US" sz="1600" b="0">
                          <a:latin typeface="黑体" panose="02010609060101010101" charset="-122"/>
                          <a:ea typeface="黑体" panose="02010609060101010101" charset="-122"/>
                        </a:rPr>
                        <a:t>无形资产</a:t>
                      </a:r>
                      <a:endParaRPr lang="zh-CN" altLang="en-US" sz="1600" b="0">
                        <a:latin typeface="黑体" panose="02010609060101010101" charset="-122"/>
                        <a:ea typeface="黑体" panose="02010609060101010101" charset="-122"/>
                      </a:endParaRPr>
                    </a:p>
                  </a:txBody>
                  <a:tcPr marL="68580" marR="68580" marT="0" marB="0" anchor="ctr"/>
                </a:tc>
              </a:tr>
              <a:tr h="243840">
                <a:tc>
                  <a:txBody>
                    <a:bodyPr/>
                    <a:lstStyle/>
                    <a:p>
                      <a:pPr algn="l">
                        <a:buClrTx/>
                        <a:buSzTx/>
                        <a:buFontTx/>
                        <a:buNone/>
                      </a:pPr>
                      <a:r>
                        <a:rPr lang="zh-CN" altLang="en-US" sz="1600" b="0">
                          <a:latin typeface="黑体" panose="02010609060101010101" charset="-122"/>
                          <a:ea typeface="黑体" panose="02010609060101010101" charset="-122"/>
                        </a:rPr>
                        <a:t>资产总计</a:t>
                      </a:r>
                      <a:endParaRPr lang="zh-CN" altLang="en-US" sz="1600" b="0">
                        <a:latin typeface="黑体" panose="02010609060101010101" charset="-122"/>
                        <a:ea typeface="黑体" panose="02010609060101010101" charset="-122"/>
                      </a:endParaRPr>
                    </a:p>
                  </a:txBody>
                  <a:tcPr marL="68580" marR="68580" marT="0" marB="0" anchor="ctr"/>
                </a:tc>
              </a:tr>
              <a:tr h="243840">
                <a:tc>
                  <a:txBody>
                    <a:bodyPr/>
                    <a:lstStyle/>
                    <a:p>
                      <a:pPr algn="l">
                        <a:buClrTx/>
                        <a:buSzTx/>
                        <a:buFontTx/>
                        <a:buNone/>
                      </a:pPr>
                      <a:r>
                        <a:rPr lang="zh-CN" altLang="en-US" sz="1600" b="0">
                          <a:latin typeface="黑体" panose="02010609060101010101" charset="-122"/>
                          <a:ea typeface="黑体" panose="02010609060101010101" charset="-122"/>
                        </a:rPr>
                        <a:t>负债合计</a:t>
                      </a:r>
                      <a:endParaRPr lang="zh-CN" altLang="en-US" sz="1600" b="0">
                        <a:latin typeface="黑体" panose="02010609060101010101" charset="-122"/>
                        <a:ea typeface="黑体" panose="02010609060101010101" charset="-122"/>
                      </a:endParaRPr>
                    </a:p>
                  </a:txBody>
                  <a:tcPr marL="68580" marR="68580" marT="0" marB="0" anchor="ctr"/>
                </a:tc>
              </a:tr>
              <a:tr h="243840">
                <a:tc>
                  <a:txBody>
                    <a:bodyPr/>
                    <a:lstStyle/>
                    <a:p>
                      <a:pPr algn="l">
                        <a:buClrTx/>
                        <a:buSzTx/>
                        <a:buFontTx/>
                        <a:buNone/>
                      </a:pPr>
                      <a:r>
                        <a:rPr lang="en-US" alt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其中：应付账款</a:t>
                      </a:r>
                      <a:endParaRPr lang="zh-CN" altLang="en-US" sz="1600" b="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43840">
                <a:tc>
                  <a:txBody>
                    <a:bodyPr/>
                    <a:lstStyle/>
                    <a:p>
                      <a:pPr indent="0">
                        <a:buNone/>
                      </a:pPr>
                      <a:r>
                        <a:rPr lang="en-US" alt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预收账款</a:t>
                      </a:r>
                      <a:endParaRPr lang="zh-CN" altLang="en-US" sz="1600" b="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57175">
                <a:tc>
                  <a:txBody>
                    <a:bodyPr/>
                    <a:lstStyle/>
                    <a:p>
                      <a:pPr indent="0">
                        <a:buNone/>
                      </a:pPr>
                      <a:r>
                        <a:rPr lang="en-US" alt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长期应付款</a:t>
                      </a:r>
                      <a:endParaRPr lang="zh-CN" altLang="en-US" sz="1600" b="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r h="248920">
                <a:tc>
                  <a:txBody>
                    <a:bodyPr/>
                    <a:lstStyle/>
                    <a:p>
                      <a:pPr indent="0">
                        <a:buNone/>
                      </a:pPr>
                      <a:r>
                        <a:rPr lang="zh-CN" altLang="en-US" sz="1600" b="0">
                          <a:latin typeface="黑体" panose="02010609060101010101" charset="-122"/>
                          <a:ea typeface="黑体" panose="02010609060101010101" charset="-122"/>
                        </a:rPr>
                        <a:t>净资产合计</a:t>
                      </a:r>
                      <a:endParaRPr lang="zh-CN" altLang="en-US" sz="1600" b="0">
                        <a:latin typeface="黑体" panose="02010609060101010101" charset="-122"/>
                        <a:ea typeface="黑体" panose="02010609060101010101" charset="-122"/>
                      </a:endParaRPr>
                    </a:p>
                  </a:txBody>
                  <a:tcPr marL="68580" marR="68580" marT="0" marB="0" anchor="ctr"/>
                </a:tc>
              </a:tr>
              <a:tr h="248920">
                <a:tc>
                  <a:txBody>
                    <a:bodyPr/>
                    <a:lstStyle/>
                    <a:p>
                      <a:pPr algn="l">
                        <a:buClrTx/>
                        <a:buSzTx/>
                        <a:buFontTx/>
                        <a:buNone/>
                      </a:pPr>
                      <a:r>
                        <a:rPr lang="zh-CN" altLang="en-US" sz="1600" b="0">
                          <a:latin typeface="黑体" panose="02010609060101010101" charset="-122"/>
                          <a:ea typeface="黑体" panose="02010609060101010101" charset="-122"/>
                        </a:rPr>
                        <a:t>净资产变动额</a:t>
                      </a:r>
                      <a:endParaRPr lang="zh-CN" altLang="en-US" sz="1600" b="0">
                        <a:latin typeface="黑体" panose="02010609060101010101" charset="-122"/>
                        <a:ea typeface="黑体" panose="02010609060101010101" charset="-122"/>
                      </a:endParaRPr>
                    </a:p>
                  </a:txBody>
                  <a:tcPr marL="68580" marR="68580" marT="0" marB="0" anchor="ctr"/>
                </a:tc>
              </a:tr>
            </a:tbl>
          </a:graphicData>
        </a:graphic>
      </p:graphicFrame>
      <p:sp>
        <p:nvSpPr>
          <p:cNvPr id="9" name="文本框 8"/>
          <p:cNvSpPr txBox="true"/>
          <p:nvPr/>
        </p:nvSpPr>
        <p:spPr>
          <a:xfrm>
            <a:off x="5598160" y="983615"/>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与</a:t>
            </a:r>
            <a:r>
              <a:rPr lang="zh-CN" sz="2800" noProof="1" smtClean="0">
                <a:solidFill>
                  <a:srgbClr val="336699"/>
                </a:solidFill>
                <a:latin typeface="微软雅黑" pitchFamily="34" charset="-122"/>
                <a:ea typeface="微软雅黑" pitchFamily="34" charset="-122"/>
                <a:cs typeface="+mn-cs"/>
                <a:sym typeface="+mn-ea"/>
              </a:rPr>
              <a:t>第四次全国经济普查</a:t>
            </a:r>
            <a:r>
              <a:rPr lang="zh-CN" altLang="en-US" sz="2800" noProof="1" smtClean="0">
                <a:solidFill>
                  <a:srgbClr val="336699"/>
                </a:solidFill>
                <a:latin typeface="微软雅黑" pitchFamily="34" charset="-122"/>
                <a:ea typeface="微软雅黑" pitchFamily="34" charset="-122"/>
                <a:cs typeface="+mn-cs"/>
                <a:sym typeface="+mn-ea"/>
              </a:rPr>
              <a:t>相比</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2797" y="985838"/>
            <a:ext cx="232537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资产负债类指标</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pic>
        <p:nvPicPr>
          <p:cNvPr id="23" name="图片 22"/>
          <p:cNvPicPr>
            <a:picLocks noChangeAspect="true"/>
          </p:cNvPicPr>
          <p:nvPr/>
        </p:nvPicPr>
        <p:blipFill>
          <a:blip r:embed="rId3"/>
          <a:stretch>
            <a:fillRect/>
          </a:stretch>
        </p:blipFill>
        <p:spPr>
          <a:xfrm>
            <a:off x="5837555" y="33020"/>
            <a:ext cx="5029835" cy="6574790"/>
          </a:xfrm>
          <a:prstGeom prst="rect">
            <a:avLst/>
          </a:prstGeom>
        </p:spPr>
      </p:pic>
      <p:cxnSp>
        <p:nvCxnSpPr>
          <p:cNvPr id="27" name="直接连接符 26"/>
          <p:cNvCxnSpPr/>
          <p:nvPr/>
        </p:nvCxnSpPr>
        <p:spPr>
          <a:xfrm>
            <a:off x="5985510" y="1778000"/>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988685" y="196151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183630" y="441769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true">
            <a:off x="5916930" y="424497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85510" y="4775200"/>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true">
            <a:off x="6033135" y="4939030"/>
            <a:ext cx="629285" cy="952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725535" y="6347460"/>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543290" y="1629410"/>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543290" y="2125980"/>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610600" y="3707765"/>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687435" y="4939030"/>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985510" y="2133600"/>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988685" y="580453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true"/>
          </p:cNvPicPr>
          <p:nvPr/>
        </p:nvPicPr>
        <p:blipFill>
          <a:blip r:embed="rId4"/>
          <a:stretch>
            <a:fillRect/>
          </a:stretch>
        </p:blipFill>
        <p:spPr>
          <a:xfrm>
            <a:off x="5856605" y="6372225"/>
            <a:ext cx="4960620" cy="235585"/>
          </a:xfrm>
          <a:prstGeom prst="rect">
            <a:avLst/>
          </a:prstGeom>
        </p:spPr>
      </p:pic>
      <p:cxnSp>
        <p:nvCxnSpPr>
          <p:cNvPr id="43" name="直接连接符 42"/>
          <p:cNvCxnSpPr/>
          <p:nvPr/>
        </p:nvCxnSpPr>
        <p:spPr>
          <a:xfrm>
            <a:off x="5856605" y="654748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true"/>
          <p:nvPr/>
        </p:nvSpPr>
        <p:spPr>
          <a:xfrm>
            <a:off x="186055" y="1702435"/>
            <a:ext cx="5065395" cy="414083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资产负债类指标可根据《</a:t>
            </a:r>
            <a:r>
              <a:rPr lang="zh-CN" altLang="en-US" sz="2800" dirty="0" smtClean="0">
                <a:solidFill>
                  <a:srgbClr val="336699"/>
                </a:solidFill>
                <a:latin typeface="微软雅黑" pitchFamily="34" charset="-122"/>
                <a:sym typeface="+mn-ea"/>
              </a:rPr>
              <a:t>资产负债表</a:t>
            </a:r>
            <a:r>
              <a:rPr lang="zh-CN" altLang="en-US" sz="2800" noProof="1" smtClean="0">
                <a:solidFill>
                  <a:srgbClr val="336699"/>
                </a:solidFill>
                <a:latin typeface="微软雅黑" pitchFamily="34" charset="-122"/>
                <a:ea typeface="微软雅黑" pitchFamily="34" charset="-122"/>
                <a:cs typeface="+mn-cs"/>
                <a:sym typeface="+mn-ea"/>
              </a:rPr>
              <a:t>》（会民非</a:t>
            </a:r>
            <a:r>
              <a:rPr lang="en-US" altLang="zh-CN" sz="2800" noProof="1" smtClean="0">
                <a:solidFill>
                  <a:srgbClr val="336699"/>
                </a:solidFill>
                <a:latin typeface="微软雅黑" pitchFamily="34" charset="-122"/>
                <a:ea typeface="微软雅黑" pitchFamily="34" charset="-122"/>
                <a:cs typeface="+mn-cs"/>
                <a:sym typeface="+mn-ea"/>
              </a:rPr>
              <a:t>01</a:t>
            </a:r>
            <a:r>
              <a:rPr lang="zh-CN" altLang="en-US" sz="2800" noProof="1" smtClean="0">
                <a:solidFill>
                  <a:srgbClr val="336699"/>
                </a:solidFill>
                <a:latin typeface="微软雅黑" pitchFamily="34" charset="-122"/>
                <a:ea typeface="微软雅黑" pitchFamily="34" charset="-122"/>
                <a:cs typeface="+mn-cs"/>
                <a:sym typeface="+mn-ea"/>
              </a:rPr>
              <a:t>表）填报</a:t>
            </a:r>
            <a:r>
              <a:rPr lang="zh-CN" altLang="en-US" sz="2800" dirty="0" smtClean="0">
                <a:solidFill>
                  <a:srgbClr val="336699"/>
                </a:solidFill>
                <a:latin typeface="微软雅黑" pitchFamily="34" charset="-122"/>
                <a:sym typeface="+mn-ea"/>
              </a:rPr>
              <a:t>，</a:t>
            </a:r>
            <a:r>
              <a:rPr lang="zh-CN" altLang="en-US" sz="2800" noProof="1" smtClean="0">
                <a:solidFill>
                  <a:srgbClr val="336699"/>
                </a:solidFill>
                <a:latin typeface="微软雅黑" pitchFamily="34" charset="-122"/>
                <a:ea typeface="微软雅黑" pitchFamily="34" charset="-122"/>
                <a:cs typeface="+mn-cs"/>
                <a:sym typeface="+mn-ea"/>
              </a:rPr>
              <a:t>净资产变动额见《业务活动表》（会民非</a:t>
            </a:r>
            <a:r>
              <a:rPr lang="en-US" altLang="zh-CN" sz="2800" noProof="1" smtClean="0">
                <a:solidFill>
                  <a:srgbClr val="336699"/>
                </a:solidFill>
                <a:latin typeface="微软雅黑" pitchFamily="34" charset="-122"/>
                <a:ea typeface="微软雅黑" pitchFamily="34" charset="-122"/>
                <a:cs typeface="+mn-cs"/>
                <a:sym typeface="+mn-ea"/>
              </a:rPr>
              <a:t>02</a:t>
            </a:r>
            <a:r>
              <a:rPr lang="zh-CN" altLang="en-US" sz="2800" noProof="1" smtClean="0">
                <a:solidFill>
                  <a:srgbClr val="336699"/>
                </a:solidFill>
                <a:latin typeface="微软雅黑" pitchFamily="34" charset="-122"/>
                <a:ea typeface="微软雅黑" pitchFamily="34" charset="-122"/>
                <a:cs typeface="+mn-cs"/>
                <a:sym typeface="+mn-ea"/>
              </a:rPr>
              <a:t>表）</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固定资产原值的其中项、累计折旧、本年折旧可通过通过固定资产台账或固定资产管理卡片进行填报</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itchFamily="34" charset="-122"/>
              <a:ea typeface="微软雅黑" pitchFamily="34" charset="-122"/>
              <a:cs typeface="+mn-cs"/>
              <a:sym typeface="+mn-ea"/>
            </a:endParaRPr>
          </a:p>
        </p:txBody>
      </p:sp>
      <p:cxnSp>
        <p:nvCxnSpPr>
          <p:cNvPr id="3" name="直接连接符 2"/>
          <p:cNvCxnSpPr/>
          <p:nvPr/>
        </p:nvCxnSpPr>
        <p:spPr>
          <a:xfrm flipV="true">
            <a:off x="6066790" y="371538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true">
            <a:off x="6066790" y="283781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flipV="true">
            <a:off x="5048885" y="1330325"/>
            <a:ext cx="706120" cy="63119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true"/>
          <p:nvPr/>
        </p:nvSpPr>
        <p:spPr>
          <a:xfrm>
            <a:off x="3820845" y="1003469"/>
            <a:ext cx="1297565" cy="52322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en-US" altLang="zh-CN" sz="2800" noProof="1" smtClean="0">
                <a:solidFill>
                  <a:srgbClr val="336699"/>
                </a:solidFill>
                <a:latin typeface="微软雅黑" pitchFamily="34" charset="-122"/>
                <a:ea typeface="微软雅黑" pitchFamily="34" charset="-122"/>
                <a:cs typeface="+mn-cs"/>
                <a:sym typeface="+mn-ea"/>
              </a:rPr>
              <a:t>107</a:t>
            </a:r>
            <a:r>
              <a:rPr lang="zh-CN" altLang="en-US" sz="2800" noProof="1" smtClean="0">
                <a:solidFill>
                  <a:srgbClr val="336699"/>
                </a:solidFill>
                <a:latin typeface="微软雅黑" pitchFamily="34" charset="-122"/>
                <a:ea typeface="微软雅黑" pitchFamily="34" charset="-122"/>
                <a:cs typeface="+mn-cs"/>
                <a:sym typeface="+mn-ea"/>
              </a:rPr>
              <a:t>页</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财务报表列报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249488"/>
            <a:ext cx="9647238" cy="474408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财务报表是对企业财务状况、经营成果和现金流量的结构性表述</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财务报表至少应当包括资产负债表、利润表、现金流量表、所有者权益（或股东权益）变动表和附注</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财务报表是综合分析企业财务状况、经营成果、利润分配、现金流量等经营情况，判断其盈利能力、支付能力和偿债能力的基础依据</a:t>
            </a:r>
            <a:endParaRPr lang="zh-CN" altLang="en-US" sz="2800" noProof="1" smtClean="0">
              <a:solidFill>
                <a:srgbClr val="336699"/>
              </a:solidFill>
              <a:latin typeface="微软雅黑" pitchFamily="34" charset="-122"/>
              <a:ea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财务报表可为开展国民经济核算（生产总值核算、资产负债核算等）提供基础资料</a:t>
            </a:r>
            <a:endParaRPr lang="zh-CN" altLang="en-US" sz="2800" noProof="1" smtClean="0">
              <a:solidFill>
                <a:srgbClr val="336699"/>
              </a:solidFill>
              <a:latin typeface="微软雅黑" pitchFamily="34" charset="-122"/>
              <a:ea typeface="微软雅黑" pitchFamily="34" charset="-122"/>
              <a:sym typeface="+mn-ea"/>
            </a:endParaRPr>
          </a:p>
          <a:p>
            <a:pPr marL="36195" marR="0" defTabSz="914400">
              <a:spcBef>
                <a:spcPct val="20000"/>
              </a:spcBef>
              <a:buClrTx/>
              <a:buSzTx/>
              <a:buFontTx/>
              <a:buNone/>
              <a:defRPr/>
            </a:pPr>
            <a:endParaRPr lang="zh-CN" altLang="en-US" sz="2800" noProof="1"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9" name="文本框 8"/>
          <p:cNvSpPr txBox="true"/>
          <p:nvPr/>
        </p:nvSpPr>
        <p:spPr>
          <a:xfrm>
            <a:off x="7258685" y="1343660"/>
            <a:ext cx="3494405"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企业会计准则第</a:t>
            </a:r>
            <a:r>
              <a:rPr lang="en-US" altLang="zh-CN" sz="2800" noProof="1" smtClean="0">
                <a:solidFill>
                  <a:srgbClr val="336699"/>
                </a:solidFill>
                <a:latin typeface="微软雅黑" pitchFamily="34" charset="-122"/>
                <a:ea typeface="微软雅黑" pitchFamily="34" charset="-122"/>
                <a:cs typeface="+mn-cs"/>
                <a:sym typeface="+mn-ea"/>
              </a:rPr>
              <a:t>30</a:t>
            </a:r>
            <a:r>
              <a:rPr lang="zh-CN" altLang="en-US" sz="2800" noProof="1" smtClean="0">
                <a:solidFill>
                  <a:srgbClr val="336699"/>
                </a:solidFill>
                <a:latin typeface="微软雅黑" pitchFamily="34" charset="-122"/>
                <a:ea typeface="微软雅黑" pitchFamily="34" charset="-122"/>
                <a:cs typeface="+mn-cs"/>
                <a:sym typeface="+mn-ea"/>
              </a:rPr>
              <a:t>号</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13962" y="1044893"/>
            <a:ext cx="150876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损益</a:t>
            </a:r>
            <a:r>
              <a:rPr lang="en-US" altLang="zh-CN" sz="2400" b="1" dirty="0">
                <a:solidFill>
                  <a:schemeClr val="bg1"/>
                </a:solidFill>
                <a:latin typeface="Arial" panose="02080604020202020204" pitchFamily="34" charset="0"/>
                <a:ea typeface="微软雅黑" pitchFamily="34" charset="-122"/>
              </a:rPr>
              <a:t>-</a:t>
            </a:r>
            <a:r>
              <a:rPr lang="zh-CN" altLang="en-US" sz="2400" b="1" dirty="0">
                <a:solidFill>
                  <a:schemeClr val="bg1"/>
                </a:solidFill>
                <a:latin typeface="Arial" panose="02080604020202020204" pitchFamily="34" charset="0"/>
                <a:ea typeface="微软雅黑" pitchFamily="34" charset="-122"/>
              </a:rPr>
              <a:t>新增</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1722755"/>
          <a:ext cx="3753485" cy="3096895"/>
        </p:xfrm>
        <a:graphic>
          <a:graphicData uri="http://schemas.openxmlformats.org/drawingml/2006/table">
            <a:tbl>
              <a:tblPr firstRow="true" bandRow="true">
                <a:tableStyleId>{3B4B98B0-60AC-42C2-AFA5-B58CD77FA1E5}</a:tableStyleId>
              </a:tblPr>
              <a:tblGrid>
                <a:gridCol w="3753485"/>
              </a:tblGrid>
              <a:tr h="492125">
                <a:tc>
                  <a:txBody>
                    <a:bodyPr/>
                    <a:lstStyle/>
                    <a:p>
                      <a:pPr indent="0" algn="ctr">
                        <a:buNone/>
                      </a:pPr>
                      <a:r>
                        <a:rPr lang="zh-CN" altLang="en-US" sz="1600" dirty="0">
                          <a:solidFill>
                            <a:srgbClr val="4B649F"/>
                          </a:solidFill>
                          <a:effectLst>
                            <a:outerShdw blurRad="38100" dist="38100" dir="2700000" algn="tl">
                              <a:srgbClr val="000000">
                                <a:alpha val="43137"/>
                              </a:srgbClr>
                            </a:outerShdw>
                          </a:effectLst>
                          <a:latin typeface="+mn-ea"/>
                        </a:rPr>
                        <a:t>三</a:t>
                      </a:r>
                      <a:r>
                        <a:rPr lang="en-US" sz="1600" dirty="0">
                          <a:solidFill>
                            <a:srgbClr val="4B649F"/>
                          </a:solidFill>
                          <a:effectLst>
                            <a:outerShdw blurRad="38100" dist="38100" dir="2700000" algn="tl">
                              <a:srgbClr val="000000">
                                <a:alpha val="43137"/>
                              </a:srgbClr>
                            </a:outerShdw>
                          </a:effectLst>
                          <a:latin typeface="+mn-ea"/>
                        </a:rPr>
                        <a:t>、</a:t>
                      </a:r>
                      <a:r>
                        <a:rPr lang="zh-CN" altLang="en-US" sz="1600" dirty="0">
                          <a:solidFill>
                            <a:srgbClr val="4B649F"/>
                          </a:solidFill>
                          <a:effectLst>
                            <a:outerShdw blurRad="38100" dist="38100" dir="2700000" algn="tl">
                              <a:srgbClr val="000000">
                                <a:alpha val="43137"/>
                              </a:srgbClr>
                            </a:outerShdw>
                          </a:effectLst>
                          <a:latin typeface="+mn-ea"/>
                        </a:rPr>
                        <a:t>收支</a:t>
                      </a:r>
                      <a:endParaRPr lang="zh-CN" altLang="en-US" sz="1600" dirty="0">
                        <a:solidFill>
                          <a:srgbClr val="4B649F"/>
                        </a:solidFill>
                        <a:effectLst>
                          <a:outerShdw blurRad="38100" dist="38100" dir="2700000" algn="tl">
                            <a:srgbClr val="000000">
                              <a:alpha val="43137"/>
                            </a:srgbClr>
                          </a:outerShdw>
                        </a:effectLst>
                        <a:latin typeface="+mn-ea"/>
                      </a:endParaRPr>
                    </a:p>
                  </a:txBody>
                  <a:tcPr marL="68580" marR="68580" marT="0" marB="0" anchor="ctr"/>
                </a:tc>
              </a:tr>
              <a:tr h="384810">
                <a:tc>
                  <a:txBody>
                    <a:bodyPr/>
                    <a:lstStyle/>
                    <a:p>
                      <a:pPr indent="0" algn="ctr">
                        <a:buNone/>
                      </a:pPr>
                      <a:r>
                        <a:rPr lang="en-US" sz="1600" b="1">
                          <a:effectLst/>
                          <a:latin typeface="+mn-ea"/>
                        </a:rPr>
                        <a:t>指标名称</a:t>
                      </a:r>
                      <a:endParaRPr lang="en-US" altLang="en-US" sz="1600" b="1">
                        <a:effectLst/>
                        <a:latin typeface="+mn-ea"/>
                      </a:endParaRPr>
                    </a:p>
                  </a:txBody>
                  <a:tcPr marL="68580" marR="68580" marT="0" marB="0" anchor="ctr"/>
                </a:tc>
              </a:tr>
              <a:tr h="246380">
                <a:tc>
                  <a:txBody>
                    <a:bodyPr/>
                    <a:lstStyle/>
                    <a:p>
                      <a:pPr indent="0">
                        <a:buNone/>
                      </a:pPr>
                      <a:r>
                        <a:rPr lang="zh-CN" sz="1600" b="0" dirty="0">
                          <a:latin typeface="黑体" panose="02010609060101010101" charset="-122"/>
                          <a:ea typeface="黑体" panose="02010609060101010101" charset="-122"/>
                        </a:rPr>
                        <a:t>本年收入</a:t>
                      </a:r>
                      <a:r>
                        <a:rPr lang="zh-CN" altLang="en-US" sz="1600" b="0" dirty="0">
                          <a:latin typeface="黑体" panose="02010609060101010101" charset="-122"/>
                          <a:ea typeface="黑体" panose="02010609060101010101" charset="-122"/>
                        </a:rPr>
                        <a:t>合计</a:t>
                      </a:r>
                      <a:endParaRPr lang="zh-CN" altLang="en-US" sz="1600" b="0" dirty="0">
                        <a:latin typeface="黑体" panose="02010609060101010101" charset="-122"/>
                        <a:ea typeface="黑体" panose="02010609060101010101" charset="-122"/>
                      </a:endParaRPr>
                    </a:p>
                  </a:txBody>
                  <a:tcPr marL="68580" marR="68580" marT="0" marB="0" anchor="ctr"/>
                </a:tc>
              </a:tr>
              <a:tr h="247015">
                <a:tc>
                  <a:txBody>
                    <a:bodyPr/>
                    <a:lstStyle/>
                    <a:p>
                      <a:pPr algn="l">
                        <a:buClrTx/>
                        <a:buSzTx/>
                        <a:buFontTx/>
                        <a:buNone/>
                      </a:pPr>
                      <a:r>
                        <a:rPr 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其中：捐赠收入</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indent="0">
                        <a:buNone/>
                      </a:pPr>
                      <a:r>
                        <a:rPr 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会费收入</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indent="0">
                        <a:buNone/>
                      </a:pPr>
                      <a:r>
                        <a:rPr lang="zh-CN" sz="1600" b="0">
                          <a:latin typeface="黑体" panose="02010609060101010101" charset="-122"/>
                          <a:ea typeface="黑体" panose="02010609060101010101" charset="-122"/>
                          <a:sym typeface="+mn-ea"/>
                        </a:rPr>
                        <a:t>本年费用</a:t>
                      </a:r>
                      <a:r>
                        <a:rPr lang="zh-CN" altLang="en-US" sz="1600" b="0">
                          <a:latin typeface="黑体" panose="02010609060101010101" charset="-122"/>
                          <a:ea typeface="黑体" panose="02010609060101010101" charset="-122"/>
                          <a:sym typeface="+mn-ea"/>
                        </a:rPr>
                        <a:t>合计</a:t>
                      </a:r>
                      <a:endParaRPr lang="zh-CN" altLang="en-US" sz="1600" b="0">
                        <a:solidFill>
                          <a:srgbClr val="FF0000"/>
                        </a:solidFill>
                        <a:latin typeface="黑体" panose="02010609060101010101" charset="-122"/>
                        <a:ea typeface="黑体" panose="02010609060101010101" charset="-122"/>
                        <a:cs typeface="+mn-ea"/>
                      </a:endParaRPr>
                    </a:p>
                  </a:txBody>
                  <a:tcPr marL="68580" marR="68580" marT="0" marB="0" anchor="ctr"/>
                </a:tc>
              </a:tr>
              <a:tr h="246380">
                <a:tc>
                  <a:txBody>
                    <a:bodyPr/>
                    <a:lstStyle/>
                    <a:p>
                      <a:pPr algn="l">
                        <a:buClrTx/>
                        <a:buSzTx/>
                        <a:buFontTx/>
                        <a:buNone/>
                      </a:pPr>
                      <a:r>
                        <a:rPr lang="en-US" altLang="zh-CN" sz="1600" b="0">
                          <a:solidFill>
                            <a:srgbClr val="FF0000"/>
                          </a:solidFill>
                          <a:latin typeface="黑体" panose="02010609060101010101" charset="-122"/>
                          <a:ea typeface="黑体" panose="02010609060101010101" charset="-122"/>
                          <a:cs typeface="黑体" panose="02010609060101010101" charset="-122"/>
                          <a:sym typeface="+mn-ea"/>
                        </a:rPr>
                        <a:t>  </a:t>
                      </a:r>
                      <a:r>
                        <a:rPr lang="zh-CN" sz="1600" b="0">
                          <a:latin typeface="黑体" panose="02010609060101010101" charset="-122"/>
                          <a:ea typeface="黑体" panose="02010609060101010101" charset="-122"/>
                          <a:cs typeface="黑体" panose="02010609060101010101" charset="-122"/>
                          <a:sym typeface="+mn-ea"/>
                        </a:rPr>
                        <a:t>其中：业务活动成本</a:t>
                      </a:r>
                      <a:endParaRPr lang="zh-CN" sz="1600" b="0">
                        <a:latin typeface="黑体" panose="02010609060101010101" charset="-122"/>
                        <a:ea typeface="黑体" panose="02010609060101010101" charset="-122"/>
                        <a:cs typeface="黑体" panose="02010609060101010101" charset="-122"/>
                        <a:sym typeface="+mn-ea"/>
                      </a:endParaRPr>
                    </a:p>
                  </a:txBody>
                  <a:tcPr marL="68580" marR="68580" marT="0" marB="0" anchor="ctr"/>
                </a:tc>
              </a:tr>
              <a:tr h="246380">
                <a:tc>
                  <a:txBody>
                    <a:bodyPr/>
                    <a:lstStyle/>
                    <a:p>
                      <a:pPr indent="0">
                        <a:buNone/>
                      </a:pPr>
                      <a:r>
                        <a:rPr lang="en-US" alt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其中：人员费用</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algn="l">
                        <a:buClrTx/>
                        <a:buSzTx/>
                        <a:buFontTx/>
                        <a:buNone/>
                      </a:pPr>
                      <a:r>
                        <a:rPr 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日常费用</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47015">
                <a:tc>
                  <a:txBody>
                    <a:bodyPr/>
                    <a:lstStyle/>
                    <a:p>
                      <a:pPr algn="l">
                        <a:buClrTx/>
                        <a:buSzTx/>
                        <a:buFontTx/>
                        <a:buNone/>
                      </a:pPr>
                      <a:r>
                        <a:rPr lang="zh-CN" altLang="en-US" sz="1600" b="0">
                          <a:latin typeface="黑体" panose="02010609060101010101" charset="-122"/>
                          <a:ea typeface="黑体" panose="02010609060101010101" charset="-122"/>
                          <a:cs typeface="黑体" panose="02010609060101010101" charset="-122"/>
                        </a:rPr>
                        <a:t>          </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固定资产折旧</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46380">
                <a:tc>
                  <a:txBody>
                    <a:bodyPr/>
                    <a:lstStyle/>
                    <a:p>
                      <a:pPr algn="l">
                        <a:buClrTx/>
                        <a:buSzTx/>
                        <a:buFontTx/>
                        <a:buNone/>
                      </a:pPr>
                      <a:r>
                        <a:rPr lang="zh-CN" altLang="en-US" sz="1600" b="0">
                          <a:latin typeface="黑体" panose="02010609060101010101" charset="-122"/>
                          <a:ea typeface="黑体" panose="02010609060101010101" charset="-122"/>
                          <a:cs typeface="黑体" panose="02010609060101010101" charset="-122"/>
                        </a:rPr>
                        <a:t>          </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税费</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bl>
          </a:graphicData>
        </a:graphic>
      </p:graphicFrame>
      <p:graphicFrame>
        <p:nvGraphicFramePr>
          <p:cNvPr id="4" name="表格 3"/>
          <p:cNvGraphicFramePr/>
          <p:nvPr/>
        </p:nvGraphicFramePr>
        <p:xfrm>
          <a:off x="5817870" y="1722755"/>
          <a:ext cx="5050155" cy="2392045"/>
        </p:xfrm>
        <a:graphic>
          <a:graphicData uri="http://schemas.openxmlformats.org/drawingml/2006/table">
            <a:tbl>
              <a:tblPr firstRow="true" bandRow="true">
                <a:tableStyleId>{3B4B98B0-60AC-42C2-AFA5-B58CD77FA1E5}</a:tableStyleId>
              </a:tblPr>
              <a:tblGrid>
                <a:gridCol w="5050155"/>
              </a:tblGrid>
              <a:tr h="522605">
                <a:tc>
                  <a:txBody>
                    <a:bodyPr/>
                    <a:lstStyle/>
                    <a:p>
                      <a:pPr indent="0" algn="ctr">
                        <a:buNone/>
                      </a:pPr>
                      <a:r>
                        <a:rPr lang="zh-CN" altLang="en-US" sz="1600" dirty="0">
                          <a:solidFill>
                            <a:srgbClr val="4B649F"/>
                          </a:solidFill>
                          <a:effectLst>
                            <a:outerShdw blurRad="38100" dist="38100" dir="2700000" algn="tl">
                              <a:srgbClr val="000000">
                                <a:alpha val="43137"/>
                              </a:srgbClr>
                            </a:outerShdw>
                          </a:effectLst>
                          <a:latin typeface="+mn-ea"/>
                        </a:rPr>
                        <a:t>三</a:t>
                      </a:r>
                      <a:r>
                        <a:rPr lang="en-US" sz="1600" dirty="0">
                          <a:solidFill>
                            <a:srgbClr val="4B649F"/>
                          </a:solidFill>
                          <a:effectLst>
                            <a:outerShdw blurRad="38100" dist="38100" dir="2700000" algn="tl">
                              <a:srgbClr val="000000">
                                <a:alpha val="43137"/>
                              </a:srgbClr>
                            </a:outerShdw>
                          </a:effectLst>
                          <a:latin typeface="+mn-ea"/>
                        </a:rPr>
                        <a:t>、</a:t>
                      </a:r>
                      <a:r>
                        <a:rPr lang="zh-CN" altLang="en-US" sz="1600" dirty="0">
                          <a:solidFill>
                            <a:srgbClr val="4B649F"/>
                          </a:solidFill>
                          <a:effectLst>
                            <a:outerShdw blurRad="38100" dist="38100" dir="2700000" algn="tl">
                              <a:srgbClr val="000000">
                                <a:alpha val="43137"/>
                              </a:srgbClr>
                            </a:outerShdw>
                          </a:effectLst>
                          <a:latin typeface="+mn-ea"/>
                        </a:rPr>
                        <a:t>收支</a:t>
                      </a:r>
                      <a:endParaRPr lang="zh-CN" altLang="en-US" sz="1600" dirty="0">
                        <a:solidFill>
                          <a:srgbClr val="4B649F"/>
                        </a:solidFill>
                        <a:effectLst>
                          <a:outerShdw blurRad="38100" dist="38100" dir="2700000" algn="tl">
                            <a:srgbClr val="000000">
                              <a:alpha val="43137"/>
                            </a:srgbClr>
                          </a:outerShdw>
                        </a:effectLst>
                        <a:latin typeface="+mn-ea"/>
                      </a:endParaRPr>
                    </a:p>
                  </a:txBody>
                  <a:tcPr marL="68580" marR="68580" marT="0" marB="0" anchor="ctr"/>
                </a:tc>
              </a:tr>
              <a:tr h="360045">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tr>
              <a:tr h="251460">
                <a:tc>
                  <a:txBody>
                    <a:bodyPr/>
                    <a:lstStyle/>
                    <a:p>
                      <a:pPr algn="l">
                        <a:buClrTx/>
                        <a:buSzTx/>
                        <a:buFontTx/>
                        <a:buNone/>
                      </a:pPr>
                      <a:r>
                        <a:rPr lang="en-US" altLang="zh-CN" sz="1600" dirty="0">
                          <a:latin typeface="黑体" panose="02010609060101010101" charset="-122"/>
                          <a:ea typeface="黑体" panose="02010609060101010101" charset="-122"/>
                          <a:cs typeface="黑体" panose="02010609060101010101" charset="-122"/>
                          <a:sym typeface="+mn-ea"/>
                        </a:rPr>
                        <a:t>        </a:t>
                      </a:r>
                      <a:r>
                        <a:rPr lang="zh-CN" altLang="en-US" sz="1600" dirty="0">
                          <a:latin typeface="黑体" panose="02010609060101010101" charset="-122"/>
                          <a:ea typeface="黑体" panose="02010609060101010101" charset="-122"/>
                          <a:cs typeface="黑体" panose="02010609060101010101" charset="-122"/>
                          <a:sym typeface="+mn-ea"/>
                        </a:rPr>
                        <a:t>管理费用</a:t>
                      </a:r>
                      <a:endParaRPr lang="zh-CN" altLang="en-US" sz="1600" b="1" dirty="0">
                        <a:latin typeface="黑体" panose="02010609060101010101" charset="-122"/>
                        <a:ea typeface="黑体" panose="02010609060101010101" charset="-122"/>
                        <a:cs typeface="黑体" panose="02010609060101010101" charset="-122"/>
                      </a:endParaRPr>
                    </a:p>
                  </a:txBody>
                  <a:tcPr marL="68580" marR="68580" marT="0" marB="0" anchor="ctr"/>
                </a:tc>
              </a:tr>
              <a:tr h="251460">
                <a:tc>
                  <a:txBody>
                    <a:bodyPr/>
                    <a:lstStyle/>
                    <a:p>
                      <a:pPr indent="0">
                        <a:buNone/>
                      </a:pPr>
                      <a:r>
                        <a:rPr lang="en-US" alt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其中：人员费用</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51460">
                <a:tc>
                  <a:txBody>
                    <a:bodyPr/>
                    <a:lstStyle/>
                    <a:p>
                      <a:pPr algn="l">
                        <a:buClrTx/>
                        <a:buSzTx/>
                        <a:buFontTx/>
                        <a:buNone/>
                      </a:pPr>
                      <a:r>
                        <a:rPr 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日常费用</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52095">
                <a:tc>
                  <a:txBody>
                    <a:bodyPr/>
                    <a:lstStyle/>
                    <a:p>
                      <a:pPr algn="l">
                        <a:buClrTx/>
                        <a:buSzTx/>
                        <a:buFontTx/>
                        <a:buNone/>
                      </a:pPr>
                      <a:r>
                        <a:rPr lang="zh-CN" altLang="en-US" sz="1600" b="0">
                          <a:latin typeface="黑体" panose="02010609060101010101" charset="-122"/>
                          <a:ea typeface="黑体" panose="02010609060101010101" charset="-122"/>
                          <a:cs typeface="黑体" panose="02010609060101010101" charset="-122"/>
                        </a:rPr>
                        <a:t>          </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固定资产折旧</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51460">
                <a:tc>
                  <a:txBody>
                    <a:bodyPr/>
                    <a:lstStyle/>
                    <a:p>
                      <a:pPr algn="l">
                        <a:buClrTx/>
                        <a:buSzTx/>
                        <a:buFontTx/>
                        <a:buNone/>
                      </a:pPr>
                      <a:r>
                        <a:rPr lang="zh-CN" altLang="en-US" sz="1600" b="0">
                          <a:latin typeface="黑体" panose="02010609060101010101" charset="-122"/>
                          <a:ea typeface="黑体" panose="02010609060101010101" charset="-122"/>
                          <a:cs typeface="黑体" panose="02010609060101010101" charset="-122"/>
                        </a:rPr>
                        <a:t>          </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税费</a:t>
                      </a:r>
                      <a:endParaRPr lang="zh-CN" altLang="en-US" sz="1600" b="0">
                        <a:latin typeface="黑体" panose="02010609060101010101" charset="-122"/>
                        <a:ea typeface="黑体" panose="02010609060101010101" charset="-122"/>
                        <a:cs typeface="黑体" panose="02010609060101010101" charset="-122"/>
                      </a:endParaRPr>
                    </a:p>
                  </a:txBody>
                  <a:tcPr marL="68580" marR="68580" marT="0" marB="0" anchor="ctr"/>
                </a:tc>
              </a:tr>
              <a:tr h="251460">
                <a:tc>
                  <a:txBody>
                    <a:bodyPr/>
                    <a:lstStyle/>
                    <a:p>
                      <a:pPr algn="l">
                        <a:buClrTx/>
                        <a:buSzTx/>
                        <a:buFontTx/>
                        <a:buNone/>
                      </a:pPr>
                      <a:r>
                        <a:rPr lang="en-US" altLang="zh-CN" sz="1600" b="0">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其中：数字化、信息化支出</a:t>
                      </a:r>
                      <a:endParaRPr lang="zh-CN" altLang="en-US" sz="1600" b="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tr>
            </a:tbl>
          </a:graphicData>
        </a:graphic>
      </p:graphicFrame>
      <p:sp>
        <p:nvSpPr>
          <p:cNvPr id="9" name="文本框 8"/>
          <p:cNvSpPr txBox="true"/>
          <p:nvPr/>
        </p:nvSpPr>
        <p:spPr>
          <a:xfrm>
            <a:off x="5598160" y="983615"/>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与</a:t>
            </a:r>
            <a:r>
              <a:rPr lang="zh-CN" sz="2800" noProof="1" smtClean="0">
                <a:solidFill>
                  <a:srgbClr val="336699"/>
                </a:solidFill>
                <a:latin typeface="微软雅黑" pitchFamily="34" charset="-122"/>
                <a:ea typeface="微软雅黑" pitchFamily="34" charset="-122"/>
                <a:cs typeface="+mn-cs"/>
                <a:sym typeface="+mn-ea"/>
              </a:rPr>
              <a:t>第四次全国经济普查</a:t>
            </a:r>
            <a:r>
              <a:rPr lang="zh-CN" altLang="en-US" sz="2800" noProof="1" smtClean="0">
                <a:solidFill>
                  <a:srgbClr val="336699"/>
                </a:solidFill>
                <a:latin typeface="微软雅黑" pitchFamily="34" charset="-122"/>
                <a:ea typeface="微软雅黑" pitchFamily="34" charset="-122"/>
                <a:cs typeface="+mn-cs"/>
                <a:sym typeface="+mn-ea"/>
              </a:rPr>
              <a:t>相比</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7" y="985838"/>
            <a:ext cx="171323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损益类指标</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13" name="文本框 12"/>
          <p:cNvSpPr txBox="true"/>
          <p:nvPr/>
        </p:nvSpPr>
        <p:spPr>
          <a:xfrm>
            <a:off x="186055" y="1702435"/>
            <a:ext cx="5065395" cy="457356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损益类相关指标可根据《业务活动表》（会民非</a:t>
            </a:r>
            <a:r>
              <a:rPr lang="en-US" altLang="zh-CN" sz="2800" noProof="1" smtClean="0">
                <a:solidFill>
                  <a:srgbClr val="336699"/>
                </a:solidFill>
                <a:latin typeface="微软雅黑" pitchFamily="34" charset="-122"/>
                <a:ea typeface="微软雅黑" pitchFamily="34" charset="-122"/>
                <a:cs typeface="+mn-cs"/>
                <a:sym typeface="+mn-ea"/>
              </a:rPr>
              <a:t>02</a:t>
            </a:r>
            <a:r>
              <a:rPr lang="zh-CN" altLang="en-US" sz="2800" noProof="1" smtClean="0">
                <a:solidFill>
                  <a:srgbClr val="336699"/>
                </a:solidFill>
                <a:latin typeface="微软雅黑" pitchFamily="34" charset="-122"/>
                <a:ea typeface="微软雅黑" pitchFamily="34" charset="-122"/>
                <a:cs typeface="+mn-cs"/>
                <a:sym typeface="+mn-ea"/>
              </a:rPr>
              <a:t>表）填报</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业务活动成本、管理费用的其中项（人员费用、日常费用、固定资产折旧、税费）可通过</a:t>
            </a:r>
            <a:r>
              <a:rPr lang="zh-CN" altLang="en-US" sz="2800" dirty="0" smtClean="0">
                <a:solidFill>
                  <a:srgbClr val="336699"/>
                </a:solidFill>
                <a:latin typeface="微软雅黑" pitchFamily="34" charset="-122"/>
                <a:sym typeface="+mn-ea"/>
              </a:rPr>
              <a:t>有关二级科目的期末余额数归并填报</a:t>
            </a:r>
            <a:endParaRPr lang="en-US" altLang="zh-CN" sz="2800" dirty="0" smtClean="0">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itchFamily="34" charset="-122"/>
                <a:ea typeface="微软雅黑" pitchFamily="34" charset="-122"/>
                <a:cs typeface="+mn-cs"/>
                <a:sym typeface="+mn-ea"/>
              </a:rPr>
              <a:t>日常</a:t>
            </a:r>
            <a:r>
              <a:rPr lang="zh-CN" altLang="en-US" sz="2800" noProof="1" smtClean="0">
                <a:solidFill>
                  <a:srgbClr val="336699"/>
                </a:solidFill>
                <a:latin typeface="微软雅黑" pitchFamily="34" charset="-122"/>
                <a:ea typeface="微软雅黑" pitchFamily="34" charset="-122"/>
                <a:cs typeface="+mn-cs"/>
                <a:sym typeface="+mn-ea"/>
              </a:rPr>
              <a:t>费用：</a:t>
            </a:r>
            <a:r>
              <a:rPr lang="zh-CN" altLang="en-US" sz="2800" noProof="1">
                <a:solidFill>
                  <a:srgbClr val="336699"/>
                </a:solidFill>
                <a:latin typeface="微软雅黑" pitchFamily="34" charset="-122"/>
                <a:sym typeface="+mn-ea"/>
              </a:rPr>
              <a:t>办公费、</a:t>
            </a:r>
            <a:r>
              <a:rPr lang="zh-CN" altLang="en-US" sz="2800" noProof="1" smtClean="0">
                <a:solidFill>
                  <a:srgbClr val="336699"/>
                </a:solidFill>
                <a:latin typeface="微软雅黑" pitchFamily="34" charset="-122"/>
                <a:ea typeface="微软雅黑" pitchFamily="34" charset="-122"/>
                <a:cs typeface="+mn-cs"/>
                <a:sym typeface="+mn-ea"/>
              </a:rPr>
              <a:t>水电费、邮电费、租赁费等费用</a:t>
            </a:r>
            <a:endParaRPr lang="zh-CN" altLang="en-US" sz="2800" noProof="1" smtClean="0">
              <a:solidFill>
                <a:srgbClr val="336699"/>
              </a:solidFill>
              <a:latin typeface="微软雅黑" pitchFamily="34" charset="-122"/>
              <a:ea typeface="微软雅黑" pitchFamily="34" charset="-122"/>
              <a:cs typeface="+mn-cs"/>
              <a:sym typeface="+mn-ea"/>
            </a:endParaRPr>
          </a:p>
        </p:txBody>
      </p:sp>
      <p:pic>
        <p:nvPicPr>
          <p:cNvPr id="3" name="图片 2"/>
          <p:cNvPicPr>
            <a:picLocks noChangeAspect="true"/>
          </p:cNvPicPr>
          <p:nvPr/>
        </p:nvPicPr>
        <p:blipFill>
          <a:blip r:embed="rId3"/>
          <a:stretch>
            <a:fillRect/>
          </a:stretch>
        </p:blipFill>
        <p:spPr>
          <a:xfrm>
            <a:off x="5796280" y="88900"/>
            <a:ext cx="3843655" cy="5218430"/>
          </a:xfrm>
          <a:prstGeom prst="rect">
            <a:avLst/>
          </a:prstGeom>
        </p:spPr>
      </p:pic>
      <p:pic>
        <p:nvPicPr>
          <p:cNvPr id="5" name="图片 4"/>
          <p:cNvPicPr>
            <a:picLocks noChangeAspect="true"/>
          </p:cNvPicPr>
          <p:nvPr/>
        </p:nvPicPr>
        <p:blipFill>
          <a:blip r:embed="rId4"/>
          <a:stretch>
            <a:fillRect/>
          </a:stretch>
        </p:blipFill>
        <p:spPr>
          <a:xfrm>
            <a:off x="5817235" y="5254625"/>
            <a:ext cx="3794760" cy="1472565"/>
          </a:xfrm>
          <a:prstGeom prst="rect">
            <a:avLst/>
          </a:prstGeom>
        </p:spPr>
      </p:pic>
      <p:cxnSp>
        <p:nvCxnSpPr>
          <p:cNvPr id="6" name="直接连接符 5"/>
          <p:cNvCxnSpPr/>
          <p:nvPr/>
        </p:nvCxnSpPr>
        <p:spPr>
          <a:xfrm>
            <a:off x="6071235" y="1637030"/>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71235" y="189293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true">
            <a:off x="6071235" y="377253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true">
            <a:off x="6071235" y="4765675"/>
            <a:ext cx="629285" cy="952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true">
            <a:off x="5885815" y="6228715"/>
            <a:ext cx="862330" cy="190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true">
            <a:off x="5723255" y="3298190"/>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true">
            <a:off x="5796280" y="546671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true">
            <a:off x="5054600" y="1451610"/>
            <a:ext cx="739775" cy="54927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true"/>
          <p:nvPr/>
        </p:nvSpPr>
        <p:spPr>
          <a:xfrm>
            <a:off x="3820845" y="1003469"/>
            <a:ext cx="1297565" cy="52322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en-US" altLang="zh-CN" sz="2800" noProof="1" smtClean="0">
                <a:solidFill>
                  <a:srgbClr val="336699"/>
                </a:solidFill>
                <a:latin typeface="微软雅黑" pitchFamily="34" charset="-122"/>
                <a:ea typeface="微软雅黑" pitchFamily="34" charset="-122"/>
                <a:cs typeface="+mn-cs"/>
                <a:sym typeface="+mn-ea"/>
              </a:rPr>
              <a:t>109</a:t>
            </a:r>
            <a:r>
              <a:rPr lang="zh-CN" altLang="en-US" sz="2800" noProof="1" smtClean="0">
                <a:solidFill>
                  <a:srgbClr val="336699"/>
                </a:solidFill>
                <a:latin typeface="微软雅黑" pitchFamily="34" charset="-122"/>
                <a:ea typeface="微软雅黑" pitchFamily="34" charset="-122"/>
                <a:cs typeface="+mn-cs"/>
                <a:sym typeface="+mn-ea"/>
              </a:rPr>
              <a:t>页</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547972" y="985838"/>
            <a:ext cx="79502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总结</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1788478"/>
            <a:ext cx="9647238" cy="3797963"/>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五经普综合试点资产负债类和损益类指标，相比四经普，指标数量基本一致，主要增加应收应付预收预付类指标、收益损失类指标</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资产负债类和损益类绝大多数指标可从《资产负债表》、《利润表》、《收入费用表》、《业务活动表》中获取</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部分其中项指标可通过单位财务明细账的有关二级科目的期末余额数，或者根据指标解释分析填报</a:t>
            </a:r>
            <a:endParaRPr lang="zh-CN" altLang="en-US" sz="2800" noProof="1"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Tx/>
              <a:buFontTx/>
              <a:buNone/>
              <a:defRPr/>
            </a:pPr>
            <a:endParaRPr lang="zh-CN" altLang="en-US" sz="2800" noProof="1" smtClean="0">
              <a:solidFill>
                <a:srgbClr val="336699"/>
              </a:solidFill>
              <a:latin typeface="微软雅黑" pitchFamily="34" charset="-122"/>
              <a:ea typeface="微软雅黑" pitchFamily="34" charset="-122"/>
              <a:sym typeface="+mn-ea"/>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9" name="文本框 8"/>
          <p:cNvSpPr txBox="true"/>
          <p:nvPr/>
        </p:nvSpPr>
        <p:spPr>
          <a:xfrm>
            <a:off x="3468029" y="1023652"/>
            <a:ext cx="7081024" cy="400110"/>
          </a:xfrm>
          <a:prstGeom prst="rect">
            <a:avLst/>
          </a:prstGeom>
          <a:noFill/>
          <a:ln w="28575" cmpd="sng">
            <a:noFill/>
            <a:prstDash val="solid"/>
          </a:ln>
        </p:spPr>
        <p:txBody>
          <a:bodyPr wrap="square" rtlCol="0">
            <a:spAutoFit/>
          </a:bodyPr>
          <a:lstStyle/>
          <a:p>
            <a:pPr marL="36195" algn="ctr">
              <a:spcBef>
                <a:spcPct val="20000"/>
              </a:spcBef>
              <a:buSzPct val="85000"/>
              <a:buFont typeface="Wingdings" panose="05000000000000000000" charset="0"/>
              <a:defRPr/>
            </a:pPr>
            <a:r>
              <a:rPr lang="zh-CN" altLang="en-US" sz="2000" noProof="1">
                <a:solidFill>
                  <a:srgbClr val="336699"/>
                </a:solidFill>
                <a:latin typeface="微软雅黑" pitchFamily="34" charset="-122"/>
                <a:sym typeface="+mn-ea"/>
              </a:rPr>
              <a:t>法人</a:t>
            </a:r>
            <a:r>
              <a:rPr lang="zh-CN" altLang="en-US" sz="2000" noProof="1" smtClean="0">
                <a:solidFill>
                  <a:srgbClr val="336699"/>
                </a:solidFill>
                <a:latin typeface="微软雅黑" pitchFamily="34" charset="-122"/>
                <a:sym typeface="+mn-ea"/>
              </a:rPr>
              <a:t>单位：会计</a:t>
            </a:r>
            <a:r>
              <a:rPr lang="zh-CN" altLang="en-US" sz="2000" noProof="1">
                <a:solidFill>
                  <a:srgbClr val="336699"/>
                </a:solidFill>
                <a:latin typeface="微软雅黑" pitchFamily="34" charset="-122"/>
                <a:sym typeface="+mn-ea"/>
              </a:rPr>
              <a:t>上独立核算，能够编制</a:t>
            </a:r>
            <a:r>
              <a:rPr lang="zh-CN" altLang="en-US" sz="2000" noProof="1">
                <a:solidFill>
                  <a:srgbClr val="FF0000"/>
                </a:solidFill>
                <a:latin typeface="微软雅黑" pitchFamily="34" charset="-122"/>
                <a:sym typeface="+mn-ea"/>
              </a:rPr>
              <a:t>资产负债表等会计报表</a:t>
            </a:r>
            <a:endParaRPr lang="zh-CN" altLang="en-US" sz="2000" noProof="1" smtClean="0">
              <a:solidFill>
                <a:srgbClr val="FF0000"/>
              </a:solidFill>
              <a:latin typeface="微软雅黑" pitchFamily="34"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4813" cy="1322388"/>
          </a:xfrm>
          <a:prstGeom prst="rect">
            <a:avLst/>
          </a:prstGeom>
          <a:noFill/>
          <a:ln w="9525">
            <a:noFill/>
          </a:ln>
        </p:spPr>
        <p:txBody>
          <a:bodyPr wrap="none" anchor="t" anchorCtr="false">
            <a:spAutoFit/>
          </a:bodyPr>
          <a:lstStyle/>
          <a:p>
            <a:r>
              <a:rPr lang="zh-CN" altLang="en-US" sz="8000" b="1" dirty="0">
                <a:solidFill>
                  <a:srgbClr val="4B649F"/>
                </a:solidFill>
                <a:latin typeface="Arial" panose="02080604020202020204" pitchFamily="34" charset="0"/>
                <a:ea typeface="微软雅黑" pitchFamily="34" charset="-122"/>
              </a:rPr>
              <a:t>谢</a:t>
            </a:r>
            <a:r>
              <a:rPr lang="en-US" altLang="zh-CN" sz="8000" b="1" dirty="0">
                <a:solidFill>
                  <a:srgbClr val="4B649F"/>
                </a:solidFill>
                <a:latin typeface="Arial" panose="02080604020202020204" pitchFamily="34" charset="0"/>
                <a:ea typeface="微软雅黑" pitchFamily="34" charset="-122"/>
              </a:rPr>
              <a:t>   </a:t>
            </a:r>
            <a:r>
              <a:rPr lang="zh-CN" altLang="en-US" sz="8000" b="1" dirty="0">
                <a:solidFill>
                  <a:srgbClr val="4B649F"/>
                </a:solidFill>
                <a:latin typeface="Arial" panose="02080604020202020204" pitchFamily="34" charset="0"/>
                <a:ea typeface="微软雅黑" pitchFamily="34" charset="-122"/>
              </a:rPr>
              <a:t>谢！</a:t>
            </a:r>
            <a:r>
              <a:rPr lang="zh-CN" altLang="en-US" sz="6600" b="1" dirty="0">
                <a:solidFill>
                  <a:srgbClr val="4B649F"/>
                </a:solidFill>
                <a:latin typeface="Arial" panose="02080604020202020204" pitchFamily="34" charset="0"/>
                <a:ea typeface="微软雅黑" pitchFamily="34" charset="-122"/>
              </a:rPr>
              <a:t> </a:t>
            </a:r>
            <a:endParaRPr lang="zh-CN" altLang="en-US" sz="6600" b="1" dirty="0">
              <a:solidFill>
                <a:srgbClr val="4B649F"/>
              </a:solidFill>
              <a:latin typeface="Arial" panose="02080604020202020204" pitchFamily="34" charset="0"/>
              <a:ea typeface="微软雅黑"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3"/>
          <a:stretch>
            <a:fillRect/>
          </a:stretch>
        </p:blipFill>
        <p:spPr>
          <a:xfrm>
            <a:off x="48895" y="697230"/>
            <a:ext cx="8655685" cy="5984240"/>
          </a:xfrm>
          <a:prstGeom prst="rect">
            <a:avLst/>
          </a:prstGeom>
        </p:spPr>
      </p:pic>
      <p:sp>
        <p:nvSpPr>
          <p:cNvPr id="3" name="文本框 2"/>
          <p:cNvSpPr txBox="true"/>
          <p:nvPr/>
        </p:nvSpPr>
        <p:spPr>
          <a:xfrm>
            <a:off x="8802370" y="777240"/>
            <a:ext cx="3209290" cy="551942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新金融准则、新收入准则和新租赁准则</a:t>
            </a:r>
            <a:endParaRPr lang="zh-CN" altLang="en-US" sz="2800" noProof="1"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格式包括</a:t>
            </a:r>
            <a:r>
              <a:rPr lang="zh-CN" altLang="en-US" sz="2800" u="sng" noProof="1" smtClean="0">
                <a:solidFill>
                  <a:srgbClr val="336699"/>
                </a:solidFill>
                <a:latin typeface="微软雅黑" pitchFamily="34" charset="-122"/>
                <a:ea typeface="微软雅黑" pitchFamily="34" charset="-122"/>
                <a:cs typeface="+mn-cs"/>
                <a:sym typeface="+mn-ea"/>
              </a:rPr>
              <a:t>资产负债表</a:t>
            </a:r>
            <a:r>
              <a:rPr lang="zh-CN" altLang="en-US" sz="2800" noProof="1" smtClean="0">
                <a:solidFill>
                  <a:srgbClr val="336699"/>
                </a:solidFill>
                <a:latin typeface="微软雅黑" pitchFamily="34" charset="-122"/>
                <a:ea typeface="微软雅黑" pitchFamily="34" charset="-122"/>
                <a:cs typeface="+mn-cs"/>
                <a:sym typeface="+mn-ea"/>
              </a:rPr>
              <a:t>、</a:t>
            </a:r>
            <a:r>
              <a:rPr lang="zh-CN" altLang="en-US" sz="2800" u="sng" noProof="1" smtClean="0">
                <a:solidFill>
                  <a:srgbClr val="336699"/>
                </a:solidFill>
                <a:latin typeface="微软雅黑" pitchFamily="34" charset="-122"/>
                <a:ea typeface="微软雅黑" pitchFamily="34" charset="-122"/>
                <a:cs typeface="+mn-cs"/>
                <a:sym typeface="+mn-ea"/>
              </a:rPr>
              <a:t>利润表</a:t>
            </a:r>
            <a:r>
              <a:rPr lang="zh-CN" altLang="en-US" sz="2800" noProof="1" smtClean="0">
                <a:solidFill>
                  <a:srgbClr val="336699"/>
                </a:solidFill>
                <a:latin typeface="微软雅黑" pitchFamily="34" charset="-122"/>
                <a:ea typeface="微软雅黑" pitchFamily="34" charset="-122"/>
                <a:cs typeface="+mn-cs"/>
                <a:sym typeface="+mn-ea"/>
              </a:rPr>
              <a:t>、现金流量表和所有者权益变动表</a:t>
            </a:r>
            <a:endParaRPr lang="zh-CN" altLang="en-US" sz="2800" noProof="1" smtClean="0">
              <a:solidFill>
                <a:srgbClr val="336699"/>
              </a:solidFill>
              <a:latin typeface="微软雅黑" pitchFamily="34" charset="-122"/>
              <a:ea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smtClean="0">
                <a:solidFill>
                  <a:srgbClr val="336699"/>
                </a:solidFill>
                <a:latin typeface="微软雅黑" pitchFamily="34" charset="-122"/>
                <a:ea typeface="微软雅黑" pitchFamily="34" charset="-122"/>
                <a:cs typeface="+mn-cs"/>
                <a:sym typeface="+mn-ea"/>
              </a:rPr>
              <a:t>企业可结合本企业的实际情况进行必要删减和增加</a:t>
            </a:r>
            <a:endParaRPr lang="zh-CN" altLang="en-US" sz="2800" noProof="1"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Tx/>
              <a:buFontTx/>
              <a:buNone/>
              <a:defRPr/>
            </a:pPr>
            <a:endParaRPr lang="zh-CN" altLang="en-US" sz="2800" noProof="1" smtClean="0">
              <a:solidFill>
                <a:srgbClr val="336699"/>
              </a:solidFill>
              <a:latin typeface="微软雅黑" pitchFamily="34" charset="-122"/>
              <a:ea typeface="微软雅黑" pitchFamily="34" charset="-122"/>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文本框 2"/>
          <p:cNvSpPr txBox="true"/>
          <p:nvPr/>
        </p:nvSpPr>
        <p:spPr>
          <a:xfrm>
            <a:off x="5158740" y="722630"/>
            <a:ext cx="168529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资产负债</a:t>
            </a:r>
            <a:endParaRPr lang="zh-CN" altLang="en-US" sz="2800" noProof="1" smtClean="0">
              <a:solidFill>
                <a:srgbClr val="336699"/>
              </a:solidFill>
              <a:latin typeface="微软雅黑" pitchFamily="34" charset="-122"/>
              <a:ea typeface="微软雅黑" pitchFamily="34" charset="-122"/>
              <a:cs typeface="+mn-cs"/>
              <a:sym typeface="+mn-ea"/>
            </a:endParaRPr>
          </a:p>
        </p:txBody>
      </p:sp>
      <p:pic>
        <p:nvPicPr>
          <p:cNvPr id="5" name="图片 4"/>
          <p:cNvPicPr>
            <a:picLocks noChangeAspect="true"/>
          </p:cNvPicPr>
          <p:nvPr/>
        </p:nvPicPr>
        <p:blipFill>
          <a:blip r:embed="rId3"/>
          <a:stretch>
            <a:fillRect/>
          </a:stretch>
        </p:blipFill>
        <p:spPr>
          <a:xfrm>
            <a:off x="7465695" y="722630"/>
            <a:ext cx="4655820" cy="5977255"/>
          </a:xfrm>
          <a:prstGeom prst="rect">
            <a:avLst/>
          </a:prstGeom>
        </p:spPr>
      </p:pic>
      <p:pic>
        <p:nvPicPr>
          <p:cNvPr id="6" name="图片 5"/>
          <p:cNvPicPr>
            <a:picLocks noChangeAspect="true"/>
          </p:cNvPicPr>
          <p:nvPr/>
        </p:nvPicPr>
        <p:blipFill>
          <a:blip r:embed="rId4"/>
          <a:stretch>
            <a:fillRect/>
          </a:stretch>
        </p:blipFill>
        <p:spPr>
          <a:xfrm>
            <a:off x="0" y="694055"/>
            <a:ext cx="4373880" cy="6030595"/>
          </a:xfrm>
          <a:prstGeom prst="rect">
            <a:avLst/>
          </a:prstGeom>
        </p:spPr>
      </p:pic>
      <p:sp>
        <p:nvSpPr>
          <p:cNvPr id="9" name="文本框 8"/>
          <p:cNvSpPr txBox="true"/>
          <p:nvPr/>
        </p:nvSpPr>
        <p:spPr>
          <a:xfrm>
            <a:off x="5158740" y="5478145"/>
            <a:ext cx="135382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利润表</a:t>
            </a:r>
            <a:endParaRPr lang="zh-CN" altLang="en-US" sz="2800" noProof="1" smtClean="0">
              <a:solidFill>
                <a:srgbClr val="336699"/>
              </a:solidFill>
              <a:latin typeface="微软雅黑" pitchFamily="34" charset="-122"/>
              <a:ea typeface="微软雅黑" pitchFamily="34" charset="-122"/>
              <a:cs typeface="+mn-cs"/>
              <a:sym typeface="+mn-ea"/>
            </a:endParaRPr>
          </a:p>
        </p:txBody>
      </p:sp>
      <p:sp>
        <p:nvSpPr>
          <p:cNvPr id="13" name="矩形 12"/>
          <p:cNvSpPr/>
          <p:nvPr/>
        </p:nvSpPr>
        <p:spPr>
          <a:xfrm>
            <a:off x="17145" y="1743710"/>
            <a:ext cx="1964055" cy="4493895"/>
          </a:xfrm>
          <a:prstGeom prst="rect">
            <a:avLst/>
          </a:prstGeom>
          <a:no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3" idx="1"/>
          </p:cNvCxnSpPr>
          <p:nvPr/>
        </p:nvCxnSpPr>
        <p:spPr>
          <a:xfrm flipH="true">
            <a:off x="1261110" y="983615"/>
            <a:ext cx="3897630" cy="721360"/>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810375" y="1108710"/>
            <a:ext cx="878840" cy="928370"/>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072005" y="1783080"/>
            <a:ext cx="2256790" cy="257873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flipH="true" flipV="true">
            <a:off x="4387215" y="3599815"/>
            <a:ext cx="840740" cy="183705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true">
            <a:off x="6487795" y="4742815"/>
            <a:ext cx="996315" cy="69405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5110480" y="5231130"/>
            <a:ext cx="1483995" cy="101600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158105" y="464185"/>
            <a:ext cx="1662430" cy="97599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itchFamily="34" charset="-122"/>
              </a:rPr>
              <a:t>第二部分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lstStyle/>
          <a:p>
            <a:pPr algn="ctr"/>
            <a:r>
              <a:rPr lang="zh-CN" altLang="en-US" sz="4800" dirty="0">
                <a:solidFill>
                  <a:srgbClr val="336699"/>
                </a:solidFill>
                <a:latin typeface="微软雅黑" pitchFamily="34" charset="-122"/>
                <a:ea typeface="微软雅黑" pitchFamily="34" charset="-122"/>
                <a:sym typeface="微软雅黑" pitchFamily="34" charset="-122"/>
              </a:rPr>
              <a:t>一套表单位财务状况</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6123"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3431" y="1121728"/>
            <a:ext cx="232410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a:t>
            </a:r>
            <a:r>
              <a:rPr lang="zh-CN" altLang="en-US" sz="2400" b="1" dirty="0">
                <a:solidFill>
                  <a:schemeClr val="bg1"/>
                </a:solidFill>
                <a:sym typeface="+mn-ea"/>
              </a:rPr>
              <a:t>—</a:t>
            </a:r>
            <a:r>
              <a:rPr lang="zh-CN" altLang="en-US" sz="2400" b="1" dirty="0">
                <a:solidFill>
                  <a:schemeClr val="bg1"/>
                </a:solidFill>
                <a:latin typeface="Arial" panose="02080604020202020204" pitchFamily="34" charset="0"/>
                <a:ea typeface="微软雅黑" pitchFamily="34" charset="-122"/>
              </a:rPr>
              <a:t>新增</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714375" y="1976755"/>
          <a:ext cx="10763250" cy="3078480"/>
        </p:xfrm>
        <a:graphic>
          <a:graphicData uri="http://schemas.openxmlformats.org/drawingml/2006/table">
            <a:tbl>
              <a:tblPr firstRow="true" bandRow="true">
                <a:tableStyleId>{68D230F3-CF80-4859-8CE7-A43EE81993B5}</a:tableStyleId>
              </a:tblPr>
              <a:tblGrid>
                <a:gridCol w="2519680"/>
                <a:gridCol w="2075815"/>
                <a:gridCol w="1543050"/>
                <a:gridCol w="1541780"/>
                <a:gridCol w="1541145"/>
                <a:gridCol w="1541780"/>
              </a:tblGrid>
              <a:tr h="335280">
                <a:tc>
                  <a:txBody>
                    <a:bodyPr/>
                    <a:lstStyle/>
                    <a:p>
                      <a:pPr>
                        <a:buNone/>
                      </a:pPr>
                      <a:endParaRPr lang="zh-CN" altLang="en-US" sz="1600"/>
                    </a:p>
                  </a:txBody>
                  <a:tcPr/>
                </a:tc>
                <a:tc>
                  <a:txBody>
                    <a:bodyPr/>
                    <a:lstStyle/>
                    <a:p>
                      <a:pPr algn="ctr">
                        <a:buNone/>
                      </a:pPr>
                      <a:r>
                        <a:rPr lang="zh-CN" altLang="en-US" sz="1600">
                          <a:latin typeface="黑体" panose="02010609060101010101" charset="-122"/>
                          <a:ea typeface="黑体" panose="02010609060101010101" charset="-122"/>
                        </a:rPr>
                        <a:t>工业</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建筑业</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批零住餐</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房地产</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规上服务业</a:t>
                      </a:r>
                      <a:endParaRPr lang="zh-CN" altLang="en-US" sz="1600">
                        <a:latin typeface="黑体" panose="02010609060101010101" charset="-122"/>
                        <a:ea typeface="黑体" panose="02010609060101010101" charset="-122"/>
                      </a:endParaRPr>
                    </a:p>
                  </a:txBody>
                  <a:tcPr anchor="ctr"/>
                </a:tc>
              </a:tr>
              <a:tr h="335280">
                <a:tc>
                  <a:txBody>
                    <a:bodyPr/>
                    <a:lstStyle/>
                    <a:p>
                      <a:pPr>
                        <a:buNone/>
                      </a:pPr>
                      <a:r>
                        <a:rPr lang="zh-CN" altLang="en-US" sz="1600">
                          <a:latin typeface="黑体" panose="02010609060101010101" charset="-122"/>
                          <a:ea typeface="黑体" panose="02010609060101010101" charset="-122"/>
                        </a:rPr>
                        <a:t>预付账款</a:t>
                      </a:r>
                      <a:endParaRPr lang="zh-CN" altLang="en-US" sz="1600">
                        <a:latin typeface="黑体" panose="02010609060101010101" charset="-122"/>
                        <a:ea typeface="黑体" panose="02010609060101010101" charset="-122"/>
                      </a:endParaRPr>
                    </a:p>
                  </a:txBody>
                  <a:tcP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r h="335280">
                <a:tc>
                  <a:txBody>
                    <a:bodyPr/>
                    <a:lstStyle/>
                    <a:p>
                      <a:pPr>
                        <a:buNone/>
                      </a:pPr>
                      <a:r>
                        <a:rPr lang="zh-CN" altLang="en-US" sz="1600">
                          <a:latin typeface="黑体" panose="02010609060101010101" charset="-122"/>
                          <a:ea typeface="黑体" panose="02010609060101010101" charset="-122"/>
                        </a:rPr>
                        <a:t>长期应收款</a:t>
                      </a:r>
                      <a:endParaRPr lang="zh-CN" altLang="en-US" sz="1600">
                        <a:latin typeface="黑体" panose="02010609060101010101" charset="-122"/>
                        <a:ea typeface="黑体" panose="02010609060101010101" charset="-122"/>
                      </a:endParaRPr>
                    </a:p>
                  </a:txBody>
                  <a:tcP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r h="771525">
                <a:tc>
                  <a:txBody>
                    <a:bodyPr/>
                    <a:lstStyle/>
                    <a:p>
                      <a:pPr>
                        <a:buNone/>
                      </a:pPr>
                      <a:r>
                        <a:rPr lang="zh-CN" altLang="en-US" sz="1600">
                          <a:latin typeface="黑体" panose="02010609060101010101" charset="-122"/>
                          <a:ea typeface="黑体" panose="02010609060101010101" charset="-122"/>
                          <a:cs typeface="黑体" panose="02010609060101010101" charset="-122"/>
                        </a:rPr>
                        <a:t>使用权资产原价</a:t>
                      </a:r>
                      <a:endParaRPr lang="zh-CN" altLang="en-US" sz="1600">
                        <a:latin typeface="黑体" panose="02010609060101010101" charset="-122"/>
                        <a:ea typeface="黑体" panose="02010609060101010101" charset="-122"/>
                        <a:cs typeface="黑体" panose="02010609060101010101" charset="-122"/>
                      </a:endParaRP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其中：房屋和构筑物</a:t>
                      </a:r>
                      <a:endParaRPr lang="zh-CN" altLang="en-US" sz="1600">
                        <a:latin typeface="黑体" panose="02010609060101010101" charset="-122"/>
                        <a:ea typeface="黑体" panose="02010609060101010101" charset="-122"/>
                        <a:cs typeface="黑体" panose="02010609060101010101" charset="-122"/>
                      </a:endParaRP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机器和设备</a:t>
                      </a:r>
                      <a:endParaRPr lang="zh-CN" altLang="en-US" sz="1600">
                        <a:latin typeface="黑体" panose="02010609060101010101" charset="-122"/>
                        <a:ea typeface="黑体" panose="02010609060101010101" charset="-122"/>
                        <a:cs typeface="黑体" panose="02010609060101010101" charset="-122"/>
                      </a:endParaRPr>
                    </a:p>
                  </a:txBody>
                  <a:tcP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r h="579120">
                <a:tc>
                  <a:txBody>
                    <a:bodyPr/>
                    <a:lstStyle/>
                    <a:p>
                      <a:pPr>
                        <a:buNone/>
                      </a:pPr>
                      <a:r>
                        <a:rPr lang="zh-CN" altLang="en-US" sz="1600">
                          <a:latin typeface="黑体" panose="02010609060101010101" charset="-122"/>
                          <a:ea typeface="黑体" panose="02010609060101010101" charset="-122"/>
                          <a:cs typeface="黑体" panose="02010609060101010101" charset="-122"/>
                        </a:rPr>
                        <a:t>使用权资产累计折旧</a:t>
                      </a:r>
                      <a:endParaRPr lang="zh-CN" altLang="en-US" sz="1600">
                        <a:latin typeface="黑体" panose="02010609060101010101" charset="-122"/>
                        <a:ea typeface="黑体" panose="02010609060101010101" charset="-122"/>
                        <a:cs typeface="黑体" panose="02010609060101010101" charset="-122"/>
                      </a:endParaRP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其中：本年折旧</a:t>
                      </a:r>
                      <a:endParaRPr lang="zh-CN" altLang="en-US" sz="1600">
                        <a:latin typeface="黑体" panose="02010609060101010101" charset="-122"/>
                        <a:ea typeface="黑体" panose="02010609060101010101" charset="-122"/>
                        <a:cs typeface="黑体" panose="02010609060101010101" charset="-122"/>
                      </a:endParaRPr>
                    </a:p>
                  </a:txBody>
                  <a:tcP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r h="335280">
                <a:tc>
                  <a:txBody>
                    <a:bodyPr/>
                    <a:lstStyle/>
                    <a:p>
                      <a:pPr>
                        <a:buNone/>
                      </a:pPr>
                      <a:r>
                        <a:rPr lang="zh-CN" altLang="en-US" sz="1600">
                          <a:latin typeface="黑体" panose="02010609060101010101" charset="-122"/>
                          <a:ea typeface="黑体" panose="02010609060101010101" charset="-122"/>
                        </a:rPr>
                        <a:t>固定资产净值</a:t>
                      </a:r>
                      <a:endParaRPr lang="zh-CN" altLang="en-US" sz="1600">
                        <a:latin typeface="黑体" panose="02010609060101010101" charset="-122"/>
                        <a:ea typeface="黑体" panose="02010609060101010101" charset="-122"/>
                      </a:endParaRPr>
                    </a:p>
                  </a:txBody>
                  <a:tcP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r h="335280">
                <a:tc>
                  <a:txBody>
                    <a:bodyPr/>
                    <a:lstStyle/>
                    <a:p>
                      <a:pPr>
                        <a:buNone/>
                      </a:pPr>
                      <a:r>
                        <a:rPr lang="zh-CN" altLang="en-US" sz="1600">
                          <a:latin typeface="黑体" panose="02010609060101010101" charset="-122"/>
                          <a:ea typeface="黑体" panose="02010609060101010101" charset="-122"/>
                        </a:rPr>
                        <a:t>投资性房地产</a:t>
                      </a:r>
                      <a:endParaRPr lang="zh-CN" altLang="en-US" sz="1600">
                        <a:latin typeface="黑体" panose="02010609060101010101" charset="-122"/>
                        <a:ea typeface="黑体" panose="02010609060101010101" charset="-122"/>
                      </a:endParaRPr>
                    </a:p>
                  </a:txBody>
                  <a:tcP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bl>
          </a:graphicData>
        </a:graphic>
      </p:graphicFrame>
      <p:sp>
        <p:nvSpPr>
          <p:cNvPr id="10" name="文本框 9"/>
          <p:cNvSpPr txBox="true"/>
          <p:nvPr/>
        </p:nvSpPr>
        <p:spPr>
          <a:xfrm>
            <a:off x="5285678" y="1060450"/>
            <a:ext cx="5163882" cy="52322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与一套表</a:t>
            </a:r>
            <a:r>
              <a:rPr lang="en-US" altLang="zh-CN" sz="2800" dirty="0" smtClean="0">
                <a:solidFill>
                  <a:srgbClr val="336699"/>
                </a:solidFill>
                <a:latin typeface="微软雅黑" pitchFamily="34" charset="-122"/>
                <a:sym typeface="+mn-ea"/>
              </a:rPr>
              <a:t>2022</a:t>
            </a:r>
            <a:r>
              <a:rPr lang="zh-CN" altLang="en-US" sz="2800" dirty="0" smtClean="0">
                <a:solidFill>
                  <a:srgbClr val="336699"/>
                </a:solidFill>
                <a:latin typeface="微软雅黑" pitchFamily="34" charset="-122"/>
                <a:sym typeface="+mn-ea"/>
              </a:rPr>
              <a:t>年统计</a:t>
            </a:r>
            <a:r>
              <a:rPr lang="zh-CN" altLang="en-US" sz="2800" noProof="1" smtClean="0">
                <a:solidFill>
                  <a:srgbClr val="336699"/>
                </a:solidFill>
                <a:latin typeface="微软雅黑" pitchFamily="34" charset="-122"/>
                <a:ea typeface="微软雅黑" pitchFamily="34" charset="-122"/>
                <a:cs typeface="+mn-cs"/>
                <a:sym typeface="+mn-ea"/>
              </a:rPr>
              <a:t>年报相比</a:t>
            </a:r>
            <a:endParaRPr lang="zh-CN" altLang="en-US" sz="2800" noProof="1" smtClean="0">
              <a:solidFill>
                <a:srgbClr val="336699"/>
              </a:solidFill>
              <a:latin typeface="微软雅黑" pitchFamily="34" charset="-122"/>
              <a:ea typeface="微软雅黑" pitchFamily="34" charset="-122"/>
              <a:cs typeface="+mn-cs"/>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6123"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3431" y="1121728"/>
            <a:ext cx="2324100" cy="460375"/>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资产负债</a:t>
            </a:r>
            <a:r>
              <a:rPr lang="zh-CN" altLang="en-US" sz="2400" b="1" dirty="0">
                <a:solidFill>
                  <a:schemeClr val="bg1"/>
                </a:solidFill>
                <a:sym typeface="+mn-ea"/>
              </a:rPr>
              <a:t>—</a:t>
            </a:r>
            <a:r>
              <a:rPr lang="zh-CN" altLang="en-US" sz="2400" b="1" dirty="0">
                <a:solidFill>
                  <a:schemeClr val="bg1"/>
                </a:solidFill>
                <a:latin typeface="Arial" panose="02080604020202020204" pitchFamily="34" charset="0"/>
                <a:ea typeface="微软雅黑" pitchFamily="34" charset="-122"/>
              </a:rPr>
              <a:t>新增</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9" name="文本框 8"/>
          <p:cNvSpPr txBox="true"/>
          <p:nvPr/>
        </p:nvSpPr>
        <p:spPr>
          <a:xfrm>
            <a:off x="5285678" y="1060450"/>
            <a:ext cx="5163882" cy="52322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smtClean="0">
                <a:solidFill>
                  <a:srgbClr val="336699"/>
                </a:solidFill>
                <a:latin typeface="微软雅黑" pitchFamily="34" charset="-122"/>
                <a:ea typeface="微软雅黑" pitchFamily="34" charset="-122"/>
                <a:cs typeface="+mn-cs"/>
                <a:sym typeface="+mn-ea"/>
              </a:rPr>
              <a:t>与一套表</a:t>
            </a:r>
            <a:r>
              <a:rPr lang="en-US" altLang="zh-CN" sz="2800" dirty="0" smtClean="0">
                <a:solidFill>
                  <a:srgbClr val="336699"/>
                </a:solidFill>
                <a:latin typeface="微软雅黑" pitchFamily="34" charset="-122"/>
                <a:sym typeface="+mn-ea"/>
              </a:rPr>
              <a:t>2022</a:t>
            </a:r>
            <a:r>
              <a:rPr lang="zh-CN" altLang="en-US" sz="2800" dirty="0" smtClean="0">
                <a:solidFill>
                  <a:srgbClr val="336699"/>
                </a:solidFill>
                <a:latin typeface="微软雅黑" pitchFamily="34" charset="-122"/>
                <a:sym typeface="+mn-ea"/>
              </a:rPr>
              <a:t>年统计</a:t>
            </a:r>
            <a:r>
              <a:rPr lang="zh-CN" altLang="en-US" sz="2800" noProof="1" smtClean="0">
                <a:solidFill>
                  <a:srgbClr val="336699"/>
                </a:solidFill>
                <a:latin typeface="微软雅黑" pitchFamily="34" charset="-122"/>
                <a:ea typeface="微软雅黑" pitchFamily="34" charset="-122"/>
                <a:cs typeface="+mn-cs"/>
                <a:sym typeface="+mn-ea"/>
              </a:rPr>
              <a:t>年报相比</a:t>
            </a:r>
            <a:endParaRPr lang="zh-CN" altLang="en-US" sz="2800" noProof="1" smtClean="0">
              <a:solidFill>
                <a:srgbClr val="336699"/>
              </a:solidFill>
              <a:latin typeface="微软雅黑" pitchFamily="34" charset="-122"/>
              <a:ea typeface="微软雅黑" pitchFamily="34" charset="-122"/>
              <a:cs typeface="+mn-cs"/>
              <a:sym typeface="+mn-ea"/>
            </a:endParaRPr>
          </a:p>
        </p:txBody>
      </p:sp>
      <p:graphicFrame>
        <p:nvGraphicFramePr>
          <p:cNvPr id="3" name="表格 2"/>
          <p:cNvGraphicFramePr/>
          <p:nvPr/>
        </p:nvGraphicFramePr>
        <p:xfrm>
          <a:off x="939800" y="2051050"/>
          <a:ext cx="9296400" cy="3413760"/>
        </p:xfrm>
        <a:graphic>
          <a:graphicData uri="http://schemas.openxmlformats.org/drawingml/2006/table">
            <a:tbl>
              <a:tblPr firstRow="true" bandRow="true">
                <a:tableStyleId>{68D230F3-CF80-4859-8CE7-A43EE81993B5}</a:tableStyleId>
              </a:tblPr>
              <a:tblGrid>
                <a:gridCol w="2488565"/>
                <a:gridCol w="1480820"/>
                <a:gridCol w="1332230"/>
                <a:gridCol w="1331595"/>
                <a:gridCol w="1331595"/>
                <a:gridCol w="1331595"/>
              </a:tblGrid>
              <a:tr h="335280">
                <a:tc>
                  <a:txBody>
                    <a:bodyPr/>
                    <a:lstStyle/>
                    <a:p>
                      <a:pPr>
                        <a:buNone/>
                      </a:pPr>
                      <a:endParaRPr lang="zh-CN" altLang="en-US" sz="1600"/>
                    </a:p>
                  </a:txBody>
                  <a:tcPr/>
                </a:tc>
                <a:tc>
                  <a:txBody>
                    <a:bodyPr/>
                    <a:lstStyle/>
                    <a:p>
                      <a:pPr algn="ctr">
                        <a:buNone/>
                      </a:pPr>
                      <a:r>
                        <a:rPr lang="zh-CN" altLang="en-US" sz="1600">
                          <a:latin typeface="黑体" panose="02010609060101010101" charset="-122"/>
                          <a:ea typeface="黑体" panose="02010609060101010101" charset="-122"/>
                        </a:rPr>
                        <a:t>工业</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建筑业</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批零住餐</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房地产</a:t>
                      </a:r>
                      <a:endParaRPr lang="zh-CN" altLang="en-US" sz="1600">
                        <a:latin typeface="黑体" panose="02010609060101010101" charset="-122"/>
                        <a:ea typeface="黑体" panose="02010609060101010101" charset="-122"/>
                      </a:endParaRPr>
                    </a:p>
                  </a:txBody>
                  <a:tcPr anchor="ctr"/>
                </a:tc>
                <a:tc>
                  <a:txBody>
                    <a:bodyPr/>
                    <a:lstStyle/>
                    <a:p>
                      <a:pPr algn="ctr">
                        <a:buNone/>
                      </a:pPr>
                      <a:r>
                        <a:rPr lang="zh-CN" altLang="en-US" sz="1600">
                          <a:latin typeface="黑体" panose="02010609060101010101" charset="-122"/>
                          <a:ea typeface="黑体" panose="02010609060101010101" charset="-122"/>
                        </a:rPr>
                        <a:t>规上服务业</a:t>
                      </a:r>
                      <a:endParaRPr lang="zh-CN" altLang="en-US" sz="1600">
                        <a:latin typeface="黑体" panose="02010609060101010101" charset="-122"/>
                        <a:ea typeface="黑体" panose="02010609060101010101" charset="-122"/>
                      </a:endParaRPr>
                    </a:p>
                  </a:txBody>
                  <a:tcPr anchor="ctr"/>
                </a:tc>
              </a:tr>
              <a:tr h="304800">
                <a:tc>
                  <a:txBody>
                    <a:bodyPr/>
                    <a:lstStyle/>
                    <a:p>
                      <a:pPr>
                        <a:buNone/>
                      </a:pPr>
                      <a:r>
                        <a:rPr lang="zh-CN" altLang="en-US" sz="1600">
                          <a:latin typeface="黑体" panose="02010609060101010101" charset="-122"/>
                          <a:ea typeface="黑体" panose="02010609060101010101" charset="-122"/>
                        </a:rPr>
                        <a:t>长期股权投资</a:t>
                      </a:r>
                      <a:endParaRPr lang="zh-CN" altLang="en-US" sz="1600">
                        <a:latin typeface="黑体" panose="02010609060101010101" charset="-122"/>
                        <a:ea typeface="黑体" panose="02010609060101010101" charset="-122"/>
                      </a:endParaRPr>
                    </a:p>
                  </a:txBody>
                  <a:tcPr/>
                </a:tc>
                <a:tc>
                  <a:txBody>
                    <a:bodyPr/>
                    <a:lstStyle/>
                    <a:p>
                      <a:pPr algn="ctr">
                        <a:buNone/>
                      </a:pP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r h="304800">
                <a:tc>
                  <a:txBody>
                    <a:bodyPr/>
                    <a:lstStyle/>
                    <a:p>
                      <a:pPr>
                        <a:buNone/>
                      </a:pPr>
                      <a:r>
                        <a:rPr lang="zh-CN" altLang="en-US" sz="1600">
                          <a:latin typeface="黑体" panose="02010609060101010101" charset="-122"/>
                          <a:ea typeface="黑体" panose="02010609060101010101" charset="-122"/>
                          <a:cs typeface="黑体" panose="02010609060101010101" charset="-122"/>
                        </a:rPr>
                        <a:t>无形资产</a:t>
                      </a:r>
                      <a:endParaRPr lang="zh-CN" altLang="en-US" sz="1600">
                        <a:latin typeface="黑体" panose="02010609060101010101" charset="-122"/>
                        <a:ea typeface="黑体" panose="02010609060101010101" charset="-122"/>
                        <a:cs typeface="黑体" panose="02010609060101010101" charset="-122"/>
                      </a:endParaRP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a:t>
                      </a:r>
                      <a:r>
                        <a:rPr lang="zh-CN" altLang="en-US" sz="1600" u="sng">
                          <a:latin typeface="黑体" panose="02010609060101010101" charset="-122"/>
                          <a:ea typeface="黑体" panose="02010609060101010101" charset="-122"/>
                          <a:cs typeface="黑体" panose="02010609060101010101" charset="-122"/>
                        </a:rPr>
                        <a:t>软件使用权</a:t>
                      </a:r>
                      <a:endParaRPr lang="zh-CN" altLang="en-US" sz="1600" u="sng">
                        <a:latin typeface="黑体" panose="02010609060101010101" charset="-122"/>
                        <a:ea typeface="黑体" panose="02010609060101010101" charset="-122"/>
                        <a:cs typeface="黑体" panose="02010609060101010101" charset="-122"/>
                      </a:endParaRPr>
                    </a:p>
                  </a:txBody>
                  <a:tcP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r h="304800">
                <a:tc>
                  <a:txBody>
                    <a:bodyPr/>
                    <a:lstStyle/>
                    <a:p>
                      <a:pPr>
                        <a:buNone/>
                      </a:pPr>
                      <a:r>
                        <a:rPr lang="zh-CN" altLang="en-US" sz="1600" u="sng">
                          <a:latin typeface="黑体" panose="02010609060101010101" charset="-122"/>
                          <a:ea typeface="黑体" panose="02010609060101010101" charset="-122"/>
                        </a:rPr>
                        <a:t>商誉</a:t>
                      </a:r>
                      <a:endParaRPr lang="zh-CN" altLang="en-US" sz="1600" u="sng">
                        <a:latin typeface="黑体" panose="02010609060101010101" charset="-122"/>
                        <a:ea typeface="黑体" panose="02010609060101010101" charset="-122"/>
                      </a:endParaRPr>
                    </a:p>
                  </a:txBody>
                  <a:tcP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r h="304800">
                <a:tc>
                  <a:txBody>
                    <a:bodyPr/>
                    <a:lstStyle/>
                    <a:p>
                      <a:pPr>
                        <a:buNone/>
                      </a:pPr>
                      <a:r>
                        <a:rPr lang="zh-CN" altLang="en-US" sz="1600">
                          <a:latin typeface="黑体" panose="02010609060101010101" charset="-122"/>
                          <a:ea typeface="黑体" panose="02010609060101010101" charset="-122"/>
                          <a:cs typeface="黑体" panose="02010609060101010101" charset="-122"/>
                          <a:sym typeface="+mn-ea"/>
                        </a:rPr>
                        <a:t>流动负债</a:t>
                      </a:r>
                      <a:endParaRPr lang="zh-CN" altLang="en-US" sz="1600">
                        <a:latin typeface="黑体" panose="02010609060101010101" charset="-122"/>
                        <a:ea typeface="黑体" panose="02010609060101010101" charset="-122"/>
                        <a:cs typeface="黑体" panose="02010609060101010101" charset="-122"/>
                        <a:sym typeface="+mn-ea"/>
                      </a:endParaRPr>
                    </a:p>
                    <a:p>
                      <a:pPr>
                        <a:buNone/>
                      </a:pPr>
                      <a:r>
                        <a:rPr lang="en-US" altLang="zh-CN" sz="1600">
                          <a:latin typeface="黑体" panose="02010609060101010101" charset="-122"/>
                          <a:ea typeface="黑体" panose="02010609060101010101" charset="-122"/>
                          <a:cs typeface="黑体" panose="02010609060101010101" charset="-122"/>
                          <a:sym typeface="+mn-ea"/>
                        </a:rPr>
                        <a:t>  </a:t>
                      </a:r>
                      <a:r>
                        <a:rPr lang="zh-CN" altLang="en-US" sz="1600">
                          <a:latin typeface="黑体" panose="02010609060101010101" charset="-122"/>
                          <a:ea typeface="黑体" panose="02010609060101010101" charset="-122"/>
                          <a:cs typeface="黑体" panose="02010609060101010101" charset="-122"/>
                          <a:sym typeface="+mn-ea"/>
                        </a:rPr>
                        <a:t>其中：应付账款</a:t>
                      </a:r>
                      <a:endParaRPr lang="zh-CN" altLang="en-US" sz="16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600"/>
                    </a:p>
                  </a:txBody>
                  <a:tcPr anchor="ctr"/>
                </a:tc>
                <a:tc>
                  <a:txBody>
                    <a:bodyPr/>
                    <a:lstStyle/>
                    <a:p>
                      <a:pPr algn="ctr">
                        <a:buNone/>
                      </a:pPr>
                      <a:endParaRPr lang="en-US" altLang="zh-CN" sz="1600"/>
                    </a:p>
                  </a:txBody>
                  <a:tcPr anchor="ctr"/>
                </a:tc>
                <a:tc>
                  <a:txBody>
                    <a:bodyPr/>
                    <a:lstStyle/>
                    <a:p>
                      <a:pPr algn="ctr">
                        <a:buNone/>
                      </a:pPr>
                      <a:endParaRPr lang="en-US" altLang="zh-CN" sz="1600"/>
                    </a:p>
                  </a:txBody>
                  <a:tcPr anchor="ct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sym typeface="+mn-ea"/>
                        </a:rPr>
                        <a:t>○</a:t>
                      </a:r>
                      <a:endParaRPr lang="en-US" altLang="zh-CN" sz="1600"/>
                    </a:p>
                  </a:txBody>
                  <a:tcPr anchor="ctr"/>
                </a:tc>
              </a:tr>
              <a:tr h="304800">
                <a:tc>
                  <a:txBody>
                    <a:bodyPr/>
                    <a:lstStyle/>
                    <a:p>
                      <a:pPr>
                        <a:buNone/>
                      </a:pPr>
                      <a:r>
                        <a:rPr lang="zh-CN" altLang="en-US" sz="1600">
                          <a:latin typeface="黑体" panose="02010609060101010101" charset="-122"/>
                          <a:ea typeface="黑体" panose="02010609060101010101" charset="-122"/>
                          <a:cs typeface="黑体" panose="02010609060101010101" charset="-122"/>
                        </a:rPr>
                        <a:t>流动负债</a:t>
                      </a:r>
                      <a:endParaRPr lang="zh-CN" altLang="en-US" sz="1600">
                        <a:latin typeface="黑体" panose="02010609060101010101" charset="-122"/>
                        <a:ea typeface="黑体" panose="02010609060101010101" charset="-122"/>
                        <a:cs typeface="黑体" panose="02010609060101010101" charset="-122"/>
                      </a:endParaRP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其中：预收账款</a:t>
                      </a:r>
                      <a:endParaRPr lang="zh-CN" altLang="en-US" sz="1600">
                        <a:latin typeface="黑体" panose="02010609060101010101" charset="-122"/>
                        <a:ea typeface="黑体" panose="02010609060101010101" charset="-122"/>
                        <a:cs typeface="黑体" panose="02010609060101010101" charset="-122"/>
                      </a:endParaRPr>
                    </a:p>
                  </a:txBody>
                  <a:tcP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sym typeface="+mn-ea"/>
                        </a:rPr>
                        <a:t>○</a:t>
                      </a:r>
                      <a:endParaRPr lang="en-US" altLang="zh-CN" sz="1600" b="1"/>
                    </a:p>
                  </a:txBody>
                  <a:tcPr anchor="ctr"/>
                </a:tc>
              </a:tr>
              <a:tr h="304800">
                <a:tc>
                  <a:txBody>
                    <a:bodyPr/>
                    <a:lstStyle/>
                    <a:p>
                      <a:pPr>
                        <a:buNone/>
                      </a:pPr>
                      <a:r>
                        <a:rPr lang="zh-CN" altLang="en-US" sz="1600">
                          <a:latin typeface="黑体" panose="02010609060101010101" charset="-122"/>
                          <a:ea typeface="黑体" panose="02010609060101010101" charset="-122"/>
                        </a:rPr>
                        <a:t>租赁负债</a:t>
                      </a:r>
                      <a:endParaRPr lang="zh-CN" altLang="en-US" sz="1600">
                        <a:latin typeface="黑体" panose="02010609060101010101" charset="-122"/>
                        <a:ea typeface="黑体" panose="02010609060101010101" charset="-122"/>
                      </a:endParaRPr>
                    </a:p>
                  </a:txBody>
                  <a:tcP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r h="304800">
                <a:tc>
                  <a:txBody>
                    <a:bodyPr/>
                    <a:lstStyle/>
                    <a:p>
                      <a:pPr>
                        <a:buNone/>
                      </a:pPr>
                      <a:r>
                        <a:rPr lang="zh-CN" altLang="en-US" sz="1600">
                          <a:latin typeface="黑体" panose="02010609060101010101" charset="-122"/>
                          <a:ea typeface="黑体" panose="02010609060101010101" charset="-122"/>
                        </a:rPr>
                        <a:t>长期应付款</a:t>
                      </a:r>
                      <a:endParaRPr lang="zh-CN" altLang="en-US" sz="1600">
                        <a:latin typeface="黑体" panose="02010609060101010101" charset="-122"/>
                        <a:ea typeface="黑体" panose="02010609060101010101" charset="-122"/>
                      </a:endParaRPr>
                    </a:p>
                  </a:txBody>
                  <a:tcP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c>
                  <a:txBody>
                    <a:bodyPr/>
                    <a:lstStyle/>
                    <a:p>
                      <a:pPr algn="ctr">
                        <a:buNone/>
                      </a:pPr>
                      <a:r>
                        <a:rPr lang="en-US" altLang="zh-CN" sz="1600"/>
                        <a:t>○</a:t>
                      </a:r>
                      <a:endParaRPr lang="en-US" altLang="zh-CN" sz="1600"/>
                    </a:p>
                  </a:txBody>
                  <a:tcPr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6245</Words>
  <Application>WPS 演示</Application>
  <PresentationFormat>宽屏</PresentationFormat>
  <Paragraphs>939</Paragraphs>
  <Slides>43</Slides>
  <Notes>0</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43</vt:i4>
      </vt:variant>
    </vt:vector>
  </HeadingPairs>
  <TitlesOfParts>
    <vt:vector size="62" baseType="lpstr">
      <vt:lpstr>Arial</vt:lpstr>
      <vt:lpstr>宋体</vt:lpstr>
      <vt:lpstr>Wingdings</vt:lpstr>
      <vt:lpstr>Nimbus Roman No9 L</vt:lpstr>
      <vt:lpstr>微软雅黑</vt:lpstr>
      <vt:lpstr>黑体</vt:lpstr>
      <vt:lpstr>Calibri</vt:lpstr>
      <vt:lpstr>DejaVu Sans</vt:lpstr>
      <vt:lpstr>方正书宋_GBK</vt:lpstr>
      <vt:lpstr>Wingdings</vt:lpstr>
      <vt:lpstr>宋体</vt:lpstr>
      <vt:lpstr>Arial Unicode MS</vt:lpstr>
      <vt:lpstr>微软雅黑</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195</cp:revision>
  <dcterms:created xsi:type="dcterms:W3CDTF">2023-03-31T06:55:57Z</dcterms:created>
  <dcterms:modified xsi:type="dcterms:W3CDTF">2023-03-31T06:55:57Z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